
<file path=[Content_Types].xml><?xml version="1.0" encoding="utf-8"?>
<Types xmlns="http://schemas.openxmlformats.org/package/2006/content-types">
  <Default Extension="CR2" ContentType="image/png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2"/>
  </p:notesMasterIdLst>
  <p:sldIdLst>
    <p:sldId id="256" r:id="rId5"/>
    <p:sldId id="455" r:id="rId6"/>
    <p:sldId id="258" r:id="rId7"/>
    <p:sldId id="376" r:id="rId8"/>
    <p:sldId id="397" r:id="rId9"/>
    <p:sldId id="398" r:id="rId10"/>
    <p:sldId id="465" r:id="rId11"/>
    <p:sldId id="379" r:id="rId12"/>
    <p:sldId id="380" r:id="rId13"/>
    <p:sldId id="394" r:id="rId14"/>
    <p:sldId id="464" r:id="rId15"/>
    <p:sldId id="395" r:id="rId16"/>
    <p:sldId id="441" r:id="rId17"/>
    <p:sldId id="396" r:id="rId18"/>
    <p:sldId id="443" r:id="rId19"/>
    <p:sldId id="450" r:id="rId20"/>
    <p:sldId id="448" r:id="rId21"/>
    <p:sldId id="460" r:id="rId22"/>
    <p:sldId id="444" r:id="rId23"/>
    <p:sldId id="461" r:id="rId24"/>
    <p:sldId id="446" r:id="rId25"/>
    <p:sldId id="462" r:id="rId26"/>
    <p:sldId id="463" r:id="rId27"/>
    <p:sldId id="453" r:id="rId28"/>
    <p:sldId id="454" r:id="rId29"/>
    <p:sldId id="447" r:id="rId30"/>
    <p:sldId id="452" r:id="rId31"/>
  </p:sldIdLst>
  <p:sldSz cx="18288000" cy="10287000"/>
  <p:notesSz cx="6858000" cy="9144000"/>
  <p:embeddedFontLst>
    <p:embeddedFont>
      <p:font typeface="Avenir Next LT Pro" panose="020B0504020202020204" pitchFamily="3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Now" panose="020B0604020202020204" charset="0"/>
      <p:regular r:id="rId41"/>
      <p:bold r:id="rId42"/>
    </p:embeddedFont>
    <p:embeddedFont>
      <p:font typeface="Now Bold" panose="020B0604020202020204" charset="0"/>
      <p:regular r:id="rId43"/>
    </p:embeddedFont>
    <p:embeddedFont>
      <p:font typeface="Sailors" panose="02000000000000000000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ra Whitty" initials="TW" lastIdx="1" clrIdx="0">
    <p:extLst>
      <p:ext uri="{19B8F6BF-5375-455C-9EA6-DF929625EA0E}">
        <p15:presenceInfo xmlns:p15="http://schemas.microsoft.com/office/powerpoint/2012/main" userId="851c814c537292c4" providerId="Windows Live"/>
      </p:ext>
    </p:extLst>
  </p:cmAuthor>
  <p:cmAuthor id="2" name="Aryanne" initials="AA" lastIdx="114" clrIdx="1">
    <p:extLst>
      <p:ext uri="{19B8F6BF-5375-455C-9EA6-DF929625EA0E}">
        <p15:presenceInfo xmlns:p15="http://schemas.microsoft.com/office/powerpoint/2012/main" userId="cee210e6fd0390f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AE0"/>
    <a:srgbClr val="F9844A"/>
    <a:srgbClr val="0A9396"/>
    <a:srgbClr val="43AA8B"/>
    <a:srgbClr val="FBB38F"/>
    <a:srgbClr val="FBAC85"/>
    <a:srgbClr val="F4A261"/>
    <a:srgbClr val="85A1A5"/>
    <a:srgbClr val="264653"/>
    <a:srgbClr val="00121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7EE8D3-A6A6-40CB-89D6-03480299E0CF}" v="2" dt="2022-03-08T20:53:47.8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469" autoAdjust="0"/>
    <p:restoredTop sz="95226" autoAdjust="0"/>
  </p:normalViewPr>
  <p:slideViewPr>
    <p:cSldViewPr>
      <p:cViewPr varScale="1">
        <p:scale>
          <a:sx n="77" d="100"/>
          <a:sy n="77" d="100"/>
        </p:scale>
        <p:origin x="42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24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50CA8-D9EE-4AEF-80F3-D11AD333E19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763FA-5474-4A40-8AD4-E60B2E3BE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2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763FA-5474-4A40-8AD4-E60B2E3BE6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30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763FA-5474-4A40-8AD4-E60B2E3BE6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37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763FA-5474-4A40-8AD4-E60B2E3BE6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94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hyperlink" Target="https://creativecommons.org/licenses/by-nc/4.0/deed.pt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3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CR2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11.svg"/><Relationship Id="rId2" Type="http://schemas.openxmlformats.org/officeDocument/2006/relationships/image" Target="../media/image12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svg"/><Relationship Id="rId3" Type="http://schemas.openxmlformats.org/officeDocument/2006/relationships/image" Target="../media/image13.svg"/><Relationship Id="rId7" Type="http://schemas.openxmlformats.org/officeDocument/2006/relationships/image" Target="../media/image19.svg"/><Relationship Id="rId12" Type="http://schemas.openxmlformats.org/officeDocument/2006/relationships/image" Target="../media/image26.png"/><Relationship Id="rId17" Type="http://schemas.openxmlformats.org/officeDocument/2006/relationships/image" Target="../media/image11.svg"/><Relationship Id="rId2" Type="http://schemas.openxmlformats.org/officeDocument/2006/relationships/image" Target="../media/image12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5.svg"/><Relationship Id="rId15" Type="http://schemas.openxmlformats.org/officeDocument/2006/relationships/image" Target="../media/image29.svg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21.sv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addressing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842DFC5B-AFA6-4F3C-BEB2-C2A62F5BB9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7" y="0"/>
            <a:ext cx="18288000" cy="10287000"/>
          </a:xfrm>
          <a:prstGeom prst="rect">
            <a:avLst/>
          </a:prstGeom>
        </p:spPr>
      </p:pic>
      <p:sp>
        <p:nvSpPr>
          <p:cNvPr id="14" name="Freeform 4">
            <a:extLst>
              <a:ext uri="{FF2B5EF4-FFF2-40B4-BE49-F238E27FC236}">
                <a16:creationId xmlns:a16="http://schemas.microsoft.com/office/drawing/2014/main" id="{4E7208BF-52F5-49F2-980A-AC4C46BDB350}"/>
              </a:ext>
            </a:extLst>
          </p:cNvPr>
          <p:cNvSpPr/>
          <p:nvPr/>
        </p:nvSpPr>
        <p:spPr>
          <a:xfrm>
            <a:off x="-32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000000">
              <a:alpha val="46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454278" y="8479335"/>
            <a:ext cx="5715000" cy="517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Now"/>
              </a:rPr>
              <a:t>MÓDULOS DE TREINAMENTO</a:t>
            </a:r>
          </a:p>
        </p:txBody>
      </p:sp>
      <p:sp>
        <p:nvSpPr>
          <p:cNvPr id="4" name="AutoShape 4"/>
          <p:cNvSpPr/>
          <p:nvPr/>
        </p:nvSpPr>
        <p:spPr>
          <a:xfrm>
            <a:off x="1503979" y="8320069"/>
            <a:ext cx="5208099" cy="0"/>
          </a:xfrm>
          <a:prstGeom prst="line">
            <a:avLst/>
          </a:prstGeom>
          <a:ln w="2857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454278" y="7723427"/>
            <a:ext cx="5867400" cy="431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Now"/>
              </a:rPr>
              <a:t>UM PRODUTO DE CONHECIMENTO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7C2F115-50B8-44D1-A055-C92E8EB3FF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4400" y="7125353"/>
            <a:ext cx="1192333" cy="1183786"/>
          </a:xfrm>
          <a:prstGeom prst="rect">
            <a:avLst/>
          </a:prstGeom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924C7B60-C665-43E8-A9DC-D85A1114A5F2}"/>
              </a:ext>
            </a:extLst>
          </p:cNvPr>
          <p:cNvSpPr txBox="1"/>
          <p:nvPr/>
        </p:nvSpPr>
        <p:spPr>
          <a:xfrm>
            <a:off x="10210800" y="314480"/>
            <a:ext cx="7696201" cy="561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pt-BR" dirty="0">
                <a:solidFill>
                  <a:schemeClr val="bg1"/>
                </a:solidFill>
                <a:latin typeface="Now"/>
              </a:rPr>
              <a:t>Reunião do grupo de finanças de mulheres em Ou Akol, Camboja</a:t>
            </a:r>
            <a:r>
              <a:rPr lang="en-US" dirty="0">
                <a:solidFill>
                  <a:schemeClr val="bg1"/>
                </a:solidFill>
                <a:latin typeface="Now"/>
              </a:rPr>
              <a:t>. </a:t>
            </a:r>
            <a:br>
              <a:rPr lang="en-US" dirty="0">
                <a:solidFill>
                  <a:schemeClr val="bg1"/>
                </a:solidFill>
                <a:latin typeface="Now"/>
              </a:rPr>
            </a:br>
            <a:r>
              <a:rPr lang="en-US" dirty="0">
                <a:solidFill>
                  <a:schemeClr val="bg1"/>
                </a:solidFill>
                <a:latin typeface="Now"/>
              </a:rPr>
              <a:t>© </a:t>
            </a:r>
            <a:r>
              <a:rPr lang="en-US" dirty="0" err="1">
                <a:solidFill>
                  <a:schemeClr val="bg1"/>
                </a:solidFill>
                <a:latin typeface="Now"/>
              </a:rPr>
              <a:t>Sokrith</a:t>
            </a:r>
            <a:r>
              <a:rPr lang="en-US" dirty="0">
                <a:solidFill>
                  <a:schemeClr val="bg1"/>
                </a:solidFill>
                <a:latin typeface="Now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Now"/>
              </a:rPr>
              <a:t>Heng</a:t>
            </a:r>
            <a:r>
              <a:rPr lang="en-US" dirty="0">
                <a:solidFill>
                  <a:schemeClr val="bg1"/>
                </a:solidFill>
                <a:latin typeface="Now"/>
              </a:rPr>
              <a:t>, Conservation International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D0D0C4-D483-431A-AFC5-12324A8AA7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096410" y="8788797"/>
            <a:ext cx="3426821" cy="1137534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E994D7B-FF65-410A-B387-EB58A3F6EBAD}"/>
              </a:ext>
            </a:extLst>
          </p:cNvPr>
          <p:cNvSpPr txBox="1"/>
          <p:nvPr/>
        </p:nvSpPr>
        <p:spPr>
          <a:xfrm>
            <a:off x="15411077" y="7946008"/>
            <a:ext cx="2685044" cy="482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600">
                <a:solidFill>
                  <a:srgbClr val="CCEAE0"/>
                </a:solidFill>
                <a:latin typeface="Sailors"/>
              </a:rPr>
              <a:t>Keiruna</a:t>
            </a: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9654A6E6-1E6B-42A5-899A-0DEE71ACF35B}"/>
              </a:ext>
            </a:extLst>
          </p:cNvPr>
          <p:cNvSpPr txBox="1"/>
          <p:nvPr/>
        </p:nvSpPr>
        <p:spPr>
          <a:xfrm>
            <a:off x="16078200" y="8191500"/>
            <a:ext cx="2685044" cy="455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2000" err="1">
                <a:solidFill>
                  <a:schemeClr val="bg1"/>
                </a:solidFill>
                <a:latin typeface="Sailors"/>
              </a:rPr>
              <a:t>inc</a:t>
            </a:r>
            <a:endParaRPr lang="en-US" sz="2000">
              <a:solidFill>
                <a:schemeClr val="bg1"/>
              </a:solidFill>
              <a:latin typeface="Sailor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451A17-23CE-4345-8E4A-1D2B1FD876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79" y="2604144"/>
            <a:ext cx="9797121" cy="42919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1EE79F-BE13-45ED-A2BB-C201AD7BE620}"/>
              </a:ext>
            </a:extLst>
          </p:cNvPr>
          <p:cNvSpPr/>
          <p:nvPr/>
        </p:nvSpPr>
        <p:spPr>
          <a:xfrm>
            <a:off x="5952162" y="3555889"/>
            <a:ext cx="12287348" cy="6055939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7E0ABB-072E-434C-9957-FDC3771DB967}"/>
              </a:ext>
            </a:extLst>
          </p:cNvPr>
          <p:cNvSpPr txBox="1"/>
          <p:nvPr/>
        </p:nvSpPr>
        <p:spPr>
          <a:xfrm>
            <a:off x="264871" y="1296769"/>
            <a:ext cx="67455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Aharoni" panose="02010803020104030203" pitchFamily="2" charset="-79"/>
              </a:rPr>
              <a:t>Avaliação da acessibilidade, inclusão, e impactos das atividades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w" panose="020B060402020202020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EF734E9-AEA2-4EB7-AC2D-67F966A955C9}"/>
              </a:ext>
            </a:extLst>
          </p:cNvPr>
          <p:cNvSpPr txBox="1"/>
          <p:nvPr/>
        </p:nvSpPr>
        <p:spPr>
          <a:xfrm>
            <a:off x="11432057" y="799806"/>
            <a:ext cx="65702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Módulo 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 | FORMAS DE TRABALHAR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80FD4F-2BD6-466C-AA50-5212F5E9695C}"/>
              </a:ext>
            </a:extLst>
          </p:cNvPr>
          <p:cNvSpPr/>
          <p:nvPr/>
        </p:nvSpPr>
        <p:spPr>
          <a:xfrm>
            <a:off x="10425480" y="5289613"/>
            <a:ext cx="2811906" cy="2154867"/>
          </a:xfrm>
          <a:prstGeom prst="ellipse">
            <a:avLst/>
          </a:prstGeom>
          <a:solidFill>
            <a:srgbClr val="00B8B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ATIVIDADE PLANEJADA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8494B4B-0C87-45B5-8318-EA562D6DB8F2}"/>
              </a:ext>
            </a:extLst>
          </p:cNvPr>
          <p:cNvSpPr/>
          <p:nvPr/>
        </p:nvSpPr>
        <p:spPr>
          <a:xfrm>
            <a:off x="13971590" y="7120664"/>
            <a:ext cx="3214075" cy="761385"/>
          </a:xfrm>
          <a:prstGeom prst="roundRect">
            <a:avLst/>
          </a:prstGeom>
          <a:noFill/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Isso contribui para o nosso objetivo de empoderar mulheres? (e como?)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F8BF389-AFB5-4474-B72F-CAE294294489}"/>
              </a:ext>
            </a:extLst>
          </p:cNvPr>
          <p:cNvSpPr/>
          <p:nvPr/>
        </p:nvSpPr>
        <p:spPr>
          <a:xfrm>
            <a:off x="5924452" y="5954606"/>
            <a:ext cx="3323616" cy="1146614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 mulheres poderão participar com segurança, conforto, e sem interromper seus outros compromissos?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0830DB3-F577-4FFF-B8D1-5F2F940B4A0E}"/>
              </a:ext>
            </a:extLst>
          </p:cNvPr>
          <p:cNvSpPr/>
          <p:nvPr/>
        </p:nvSpPr>
        <p:spPr>
          <a:xfrm>
            <a:off x="6000652" y="4804043"/>
            <a:ext cx="3823749" cy="921961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 mulheres em questão têm as habilidades necessárias para participar ativamente (ou precisamos desenvolvé-las primeiro)?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9AE8FC-5A2C-49A6-80F0-53F83F86C9EA}"/>
              </a:ext>
            </a:extLst>
          </p:cNvPr>
          <p:cNvSpPr/>
          <p:nvPr/>
        </p:nvSpPr>
        <p:spPr>
          <a:xfrm>
            <a:off x="6132749" y="7339246"/>
            <a:ext cx="3621182" cy="761385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 atividade leva em consideração o contexto local e é apropriada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AB2E4B1-F0F8-42ED-B31B-BDDA813F547D}"/>
              </a:ext>
            </a:extLst>
          </p:cNvPr>
          <p:cNvSpPr/>
          <p:nvPr/>
        </p:nvSpPr>
        <p:spPr>
          <a:xfrm>
            <a:off x="14122147" y="4911479"/>
            <a:ext cx="3537105" cy="761385"/>
          </a:xfrm>
          <a:prstGeom prst="roundRect">
            <a:avLst/>
          </a:prstGeom>
          <a:noFill/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Seremos capazes de avaliar a participação e os impactos desta atividade? (e como?)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D14B6FE-A123-415A-A2D4-186FA2006E05}"/>
              </a:ext>
            </a:extLst>
          </p:cNvPr>
          <p:cNvSpPr/>
          <p:nvPr/>
        </p:nvSpPr>
        <p:spPr>
          <a:xfrm>
            <a:off x="14445177" y="5989412"/>
            <a:ext cx="3214075" cy="761385"/>
          </a:xfrm>
          <a:prstGeom prst="roundRect">
            <a:avLst/>
          </a:prstGeom>
          <a:noFill/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¿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Isso se encaixa em um plano de longo prazo para o envolvimento das mulheres na conservação? (e como?)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B9532C4-B943-466B-A95B-7296DDC36D49}"/>
              </a:ext>
            </a:extLst>
          </p:cNvPr>
          <p:cNvSpPr/>
          <p:nvPr/>
        </p:nvSpPr>
        <p:spPr>
          <a:xfrm>
            <a:off x="6538626" y="8572500"/>
            <a:ext cx="5424774" cy="761385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 atividade potencializa as habilidades, habilidades potenciais, experiências, e interesses das mulheres?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DA1D577-77E8-4055-BA55-1687248FB4B4}"/>
              </a:ext>
            </a:extLst>
          </p:cNvPr>
          <p:cNvSpPr/>
          <p:nvPr/>
        </p:nvSpPr>
        <p:spPr>
          <a:xfrm>
            <a:off x="10413465" y="4305852"/>
            <a:ext cx="991548" cy="980775"/>
          </a:xfrm>
          <a:custGeom>
            <a:avLst/>
            <a:gdLst>
              <a:gd name="connsiteX0" fmla="*/ 0 w 1030014"/>
              <a:gd name="connsiteY0" fmla="*/ 0 h 578069"/>
              <a:gd name="connsiteX1" fmla="*/ 714703 w 1030014"/>
              <a:gd name="connsiteY1" fmla="*/ 189186 h 578069"/>
              <a:gd name="connsiteX2" fmla="*/ 1030014 w 1030014"/>
              <a:gd name="connsiteY2" fmla="*/ 578069 h 57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0014" h="578069">
                <a:moveTo>
                  <a:pt x="0" y="0"/>
                </a:moveTo>
                <a:cubicBezTo>
                  <a:pt x="271517" y="46420"/>
                  <a:pt x="543034" y="92841"/>
                  <a:pt x="714703" y="189186"/>
                </a:cubicBezTo>
                <a:cubicBezTo>
                  <a:pt x="886372" y="285531"/>
                  <a:pt x="958193" y="431800"/>
                  <a:pt x="1030014" y="578069"/>
                </a:cubicBezTo>
              </a:path>
            </a:pathLst>
          </a:custGeom>
          <a:noFill/>
          <a:ln w="28575">
            <a:solidFill>
              <a:srgbClr val="00B8B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9B2EC6C-77F9-4E02-AEB2-0849724FBD14}"/>
              </a:ext>
            </a:extLst>
          </p:cNvPr>
          <p:cNvSpPr/>
          <p:nvPr/>
        </p:nvSpPr>
        <p:spPr>
          <a:xfrm>
            <a:off x="9987109" y="5171133"/>
            <a:ext cx="789912" cy="440267"/>
          </a:xfrm>
          <a:custGeom>
            <a:avLst/>
            <a:gdLst>
              <a:gd name="connsiteX0" fmla="*/ 0 w 1030014"/>
              <a:gd name="connsiteY0" fmla="*/ 0 h 578069"/>
              <a:gd name="connsiteX1" fmla="*/ 714703 w 1030014"/>
              <a:gd name="connsiteY1" fmla="*/ 189186 h 578069"/>
              <a:gd name="connsiteX2" fmla="*/ 1030014 w 1030014"/>
              <a:gd name="connsiteY2" fmla="*/ 578069 h 57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0014" h="578069">
                <a:moveTo>
                  <a:pt x="0" y="0"/>
                </a:moveTo>
                <a:cubicBezTo>
                  <a:pt x="271517" y="46420"/>
                  <a:pt x="543034" y="92841"/>
                  <a:pt x="714703" y="189186"/>
                </a:cubicBezTo>
                <a:cubicBezTo>
                  <a:pt x="886372" y="285531"/>
                  <a:pt x="958193" y="431800"/>
                  <a:pt x="1030014" y="578069"/>
                </a:cubicBezTo>
              </a:path>
            </a:pathLst>
          </a:custGeom>
          <a:noFill/>
          <a:ln w="28575">
            <a:solidFill>
              <a:srgbClr val="00B8B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7477CB5-A778-4568-B3FB-76F1C13C902F}"/>
              </a:ext>
            </a:extLst>
          </p:cNvPr>
          <p:cNvCxnSpPr>
            <a:cxnSpLocks/>
          </p:cNvCxnSpPr>
          <p:nvPr/>
        </p:nvCxnSpPr>
        <p:spPr>
          <a:xfrm flipV="1">
            <a:off x="13237386" y="6390096"/>
            <a:ext cx="795213" cy="1"/>
          </a:xfrm>
          <a:prstGeom prst="straightConnector1">
            <a:avLst/>
          </a:prstGeom>
          <a:ln w="28575">
            <a:solidFill>
              <a:srgbClr val="00B8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63FD2E3A-8B5D-4D37-8799-E4C5B9C78E6C}"/>
              </a:ext>
            </a:extLst>
          </p:cNvPr>
          <p:cNvSpPr/>
          <p:nvPr/>
        </p:nvSpPr>
        <p:spPr>
          <a:xfrm>
            <a:off x="13223302" y="5654489"/>
            <a:ext cx="693683" cy="725214"/>
          </a:xfrm>
          <a:custGeom>
            <a:avLst/>
            <a:gdLst>
              <a:gd name="connsiteX0" fmla="*/ 0 w 693683"/>
              <a:gd name="connsiteY0" fmla="*/ 725214 h 725214"/>
              <a:gd name="connsiteX1" fmla="*/ 462455 w 693683"/>
              <a:gd name="connsiteY1" fmla="*/ 430924 h 725214"/>
              <a:gd name="connsiteX2" fmla="*/ 693683 w 693683"/>
              <a:gd name="connsiteY2" fmla="*/ 0 h 72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3683" h="725214">
                <a:moveTo>
                  <a:pt x="0" y="725214"/>
                </a:moveTo>
                <a:cubicBezTo>
                  <a:pt x="173420" y="638503"/>
                  <a:pt x="346841" y="551793"/>
                  <a:pt x="462455" y="430924"/>
                </a:cubicBezTo>
                <a:cubicBezTo>
                  <a:pt x="578069" y="310055"/>
                  <a:pt x="635876" y="155027"/>
                  <a:pt x="693683" y="0"/>
                </a:cubicBezTo>
              </a:path>
            </a:pathLst>
          </a:custGeom>
          <a:noFill/>
          <a:ln w="28575">
            <a:solidFill>
              <a:srgbClr val="00B8B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F7A95EF-D29B-4472-9530-F4BF0BE50C3A}"/>
              </a:ext>
            </a:extLst>
          </p:cNvPr>
          <p:cNvSpPr/>
          <p:nvPr/>
        </p:nvSpPr>
        <p:spPr>
          <a:xfrm flipV="1">
            <a:off x="13156274" y="6367046"/>
            <a:ext cx="693683" cy="725214"/>
          </a:xfrm>
          <a:custGeom>
            <a:avLst/>
            <a:gdLst>
              <a:gd name="connsiteX0" fmla="*/ 0 w 693683"/>
              <a:gd name="connsiteY0" fmla="*/ 725214 h 725214"/>
              <a:gd name="connsiteX1" fmla="*/ 462455 w 693683"/>
              <a:gd name="connsiteY1" fmla="*/ 430924 h 725214"/>
              <a:gd name="connsiteX2" fmla="*/ 693683 w 693683"/>
              <a:gd name="connsiteY2" fmla="*/ 0 h 72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3683" h="725214">
                <a:moveTo>
                  <a:pt x="0" y="725214"/>
                </a:moveTo>
                <a:cubicBezTo>
                  <a:pt x="173420" y="638503"/>
                  <a:pt x="346841" y="551793"/>
                  <a:pt x="462455" y="430924"/>
                </a:cubicBezTo>
                <a:cubicBezTo>
                  <a:pt x="578069" y="310055"/>
                  <a:pt x="635876" y="155027"/>
                  <a:pt x="693683" y="0"/>
                </a:cubicBezTo>
              </a:path>
            </a:pathLst>
          </a:custGeom>
          <a:noFill/>
          <a:ln w="28575">
            <a:solidFill>
              <a:srgbClr val="00B8B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1C42018-F4C8-4330-B890-639326BB217F}"/>
              </a:ext>
            </a:extLst>
          </p:cNvPr>
          <p:cNvSpPr/>
          <p:nvPr/>
        </p:nvSpPr>
        <p:spPr>
          <a:xfrm>
            <a:off x="6132750" y="3920264"/>
            <a:ext cx="3938408" cy="570498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 mulheres estarão significativamente envolvidas nesta atividade?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75C94F4-F948-4525-AF6C-66395F4A834D}"/>
              </a:ext>
            </a:extLst>
          </p:cNvPr>
          <p:cNvCxnSpPr>
            <a:cxnSpLocks/>
            <a:endCxn id="26" idx="2"/>
          </p:cNvCxnSpPr>
          <p:nvPr/>
        </p:nvCxnSpPr>
        <p:spPr>
          <a:xfrm>
            <a:off x="9290467" y="6363823"/>
            <a:ext cx="1135013" cy="3224"/>
          </a:xfrm>
          <a:prstGeom prst="straightConnector1">
            <a:avLst/>
          </a:prstGeom>
          <a:ln w="28575">
            <a:solidFill>
              <a:srgbClr val="00B8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B761DE2-B1C2-48B6-BA72-15142BC2949D}"/>
              </a:ext>
            </a:extLst>
          </p:cNvPr>
          <p:cNvSpPr/>
          <p:nvPr/>
        </p:nvSpPr>
        <p:spPr>
          <a:xfrm flipV="1">
            <a:off x="10441007" y="7444479"/>
            <a:ext cx="991548" cy="994591"/>
          </a:xfrm>
          <a:custGeom>
            <a:avLst/>
            <a:gdLst>
              <a:gd name="connsiteX0" fmla="*/ 0 w 1030014"/>
              <a:gd name="connsiteY0" fmla="*/ 0 h 578069"/>
              <a:gd name="connsiteX1" fmla="*/ 714703 w 1030014"/>
              <a:gd name="connsiteY1" fmla="*/ 189186 h 578069"/>
              <a:gd name="connsiteX2" fmla="*/ 1030014 w 1030014"/>
              <a:gd name="connsiteY2" fmla="*/ 578069 h 57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0014" h="578069">
                <a:moveTo>
                  <a:pt x="0" y="0"/>
                </a:moveTo>
                <a:cubicBezTo>
                  <a:pt x="271517" y="46420"/>
                  <a:pt x="543034" y="92841"/>
                  <a:pt x="714703" y="189186"/>
                </a:cubicBezTo>
                <a:cubicBezTo>
                  <a:pt x="886372" y="285531"/>
                  <a:pt x="958193" y="431800"/>
                  <a:pt x="1030014" y="578069"/>
                </a:cubicBezTo>
              </a:path>
            </a:pathLst>
          </a:custGeom>
          <a:noFill/>
          <a:ln w="28575">
            <a:solidFill>
              <a:srgbClr val="00B8B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FD10C94-8528-46A8-8167-756106C13E75}"/>
              </a:ext>
            </a:extLst>
          </p:cNvPr>
          <p:cNvSpPr/>
          <p:nvPr/>
        </p:nvSpPr>
        <p:spPr>
          <a:xfrm flipV="1">
            <a:off x="9769945" y="7162921"/>
            <a:ext cx="1007075" cy="564176"/>
          </a:xfrm>
          <a:custGeom>
            <a:avLst/>
            <a:gdLst>
              <a:gd name="connsiteX0" fmla="*/ 0 w 1030014"/>
              <a:gd name="connsiteY0" fmla="*/ 0 h 578069"/>
              <a:gd name="connsiteX1" fmla="*/ 714703 w 1030014"/>
              <a:gd name="connsiteY1" fmla="*/ 189186 h 578069"/>
              <a:gd name="connsiteX2" fmla="*/ 1030014 w 1030014"/>
              <a:gd name="connsiteY2" fmla="*/ 578069 h 57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0014" h="578069">
                <a:moveTo>
                  <a:pt x="0" y="0"/>
                </a:moveTo>
                <a:cubicBezTo>
                  <a:pt x="271517" y="46420"/>
                  <a:pt x="543034" y="92841"/>
                  <a:pt x="714703" y="189186"/>
                </a:cubicBezTo>
                <a:cubicBezTo>
                  <a:pt x="886372" y="285531"/>
                  <a:pt x="958193" y="431800"/>
                  <a:pt x="1030014" y="578069"/>
                </a:cubicBezTo>
              </a:path>
            </a:pathLst>
          </a:custGeom>
          <a:noFill/>
          <a:ln w="28575">
            <a:solidFill>
              <a:srgbClr val="00B8B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2AE4BF2-83BA-4E0A-A168-CC0748B2EB95}"/>
              </a:ext>
            </a:extLst>
          </p:cNvPr>
          <p:cNvSpPr/>
          <p:nvPr/>
        </p:nvSpPr>
        <p:spPr>
          <a:xfrm>
            <a:off x="13895850" y="8465214"/>
            <a:ext cx="4315950" cy="1146614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r>
              <a:rPr kumimoji="0" lang="pt-BR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existem salvaguardas no caso de haver impactos sociais ou domésticos negativos desta atividade?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6D658A0-A822-4A0E-B263-AB34D4A56739}"/>
              </a:ext>
            </a:extLst>
          </p:cNvPr>
          <p:cNvSpPr/>
          <p:nvPr/>
        </p:nvSpPr>
        <p:spPr>
          <a:xfrm>
            <a:off x="13857336" y="5123482"/>
            <a:ext cx="305225" cy="319098"/>
          </a:xfrm>
          <a:prstGeom prst="roundRect">
            <a:avLst/>
          </a:prstGeom>
          <a:solidFill>
            <a:srgbClr val="F9C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698E92E-0F5D-46CF-A142-836BDEB799BB}"/>
              </a:ext>
            </a:extLst>
          </p:cNvPr>
          <p:cNvSpPr/>
          <p:nvPr/>
        </p:nvSpPr>
        <p:spPr>
          <a:xfrm>
            <a:off x="10086399" y="4031501"/>
            <a:ext cx="305225" cy="319098"/>
          </a:xfrm>
          <a:prstGeom prst="roundRect">
            <a:avLst/>
          </a:prstGeom>
          <a:solidFill>
            <a:srgbClr val="F9C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107AA04F-E537-4D33-9BF4-41B195DCC9CA}"/>
              </a:ext>
            </a:extLst>
          </p:cNvPr>
          <p:cNvSpPr/>
          <p:nvPr/>
        </p:nvSpPr>
        <p:spPr>
          <a:xfrm>
            <a:off x="9823222" y="4992198"/>
            <a:ext cx="305225" cy="319098"/>
          </a:xfrm>
          <a:prstGeom prst="roundRect">
            <a:avLst/>
          </a:prstGeom>
          <a:solidFill>
            <a:srgbClr val="94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477B436-C549-4DDF-B87B-EBA67FA00940}"/>
              </a:ext>
            </a:extLst>
          </p:cNvPr>
          <p:cNvSpPr/>
          <p:nvPr/>
        </p:nvSpPr>
        <p:spPr>
          <a:xfrm>
            <a:off x="9224288" y="6176658"/>
            <a:ext cx="305225" cy="319098"/>
          </a:xfrm>
          <a:prstGeom prst="roundRect">
            <a:avLst/>
          </a:prstGeom>
          <a:solidFill>
            <a:srgbClr val="0A9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AF417D0-3D36-41EE-B830-7A43EE914846}"/>
              </a:ext>
            </a:extLst>
          </p:cNvPr>
          <p:cNvSpPr/>
          <p:nvPr/>
        </p:nvSpPr>
        <p:spPr>
          <a:xfrm>
            <a:off x="9705360" y="7560389"/>
            <a:ext cx="305225" cy="319098"/>
          </a:xfrm>
          <a:prstGeom prst="roundRect">
            <a:avLst/>
          </a:prstGeom>
          <a:solidFill>
            <a:srgbClr val="005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C807CCF-EE74-4C9E-A12B-B9F3E2AC4FB9}"/>
              </a:ext>
            </a:extLst>
          </p:cNvPr>
          <p:cNvSpPr/>
          <p:nvPr/>
        </p:nvSpPr>
        <p:spPr>
          <a:xfrm>
            <a:off x="10026911" y="8287813"/>
            <a:ext cx="305225" cy="319098"/>
          </a:xfrm>
          <a:prstGeom prst="roundRect">
            <a:avLst/>
          </a:prstGeom>
          <a:solidFill>
            <a:srgbClr val="005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126A5AD-F798-4EC5-A82B-BFF50A3891A3}"/>
              </a:ext>
            </a:extLst>
          </p:cNvPr>
          <p:cNvSpPr/>
          <p:nvPr/>
        </p:nvSpPr>
        <p:spPr>
          <a:xfrm>
            <a:off x="13704723" y="7192995"/>
            <a:ext cx="305225" cy="319098"/>
          </a:xfrm>
          <a:prstGeom prst="roundRect">
            <a:avLst/>
          </a:prstGeom>
          <a:solidFill>
            <a:srgbClr val="277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D4FC5EC-0D33-408A-909A-D64200163364}"/>
              </a:ext>
            </a:extLst>
          </p:cNvPr>
          <p:cNvSpPr/>
          <p:nvPr/>
        </p:nvSpPr>
        <p:spPr>
          <a:xfrm>
            <a:off x="14138983" y="6245478"/>
            <a:ext cx="305225" cy="319098"/>
          </a:xfrm>
          <a:prstGeom prst="roundRect">
            <a:avLst/>
          </a:prstGeom>
          <a:solidFill>
            <a:srgbClr val="F98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DBC5423-658B-4066-89B5-A818AA7D62D5}"/>
              </a:ext>
            </a:extLst>
          </p:cNvPr>
          <p:cNvSpPr txBox="1"/>
          <p:nvPr/>
        </p:nvSpPr>
        <p:spPr>
          <a:xfrm>
            <a:off x="7543800" y="1346418"/>
            <a:ext cx="1059921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Aharoni" panose="02010803020104030203" pitchFamily="2" charset="-79"/>
              </a:rPr>
              <a:t>Você pode usar esta estrutura como guia para avaliar como suas atividades planejadas podem contribuir para o seu objetivo de envolvimento das mulheres na conservação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Aharoni" panose="02010803020104030203" pitchFamily="2" charset="-79"/>
              </a:rPr>
              <a:t>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w" panose="020B0604020202020204" charset="0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Aharoni" panose="02010803020104030203" pitchFamily="2" charset="-79"/>
              </a:rPr>
              <a:t>Exemplos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Aharoni" panose="02010803020104030203" pitchFamily="2" charset="-79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w" panose="020B060402020202020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8" name="AutoShape 2">
            <a:extLst>
              <a:ext uri="{FF2B5EF4-FFF2-40B4-BE49-F238E27FC236}">
                <a16:creationId xmlns:a16="http://schemas.microsoft.com/office/drawing/2014/main" id="{CA5270D4-5F3D-41C2-ADD3-6BA5B0FDA600}"/>
              </a:ext>
            </a:extLst>
          </p:cNvPr>
          <p:cNvSpPr/>
          <p:nvPr/>
        </p:nvSpPr>
        <p:spPr>
          <a:xfrm flipH="1" flipV="1">
            <a:off x="7315200" y="1425330"/>
            <a:ext cx="0" cy="1660770"/>
          </a:xfrm>
          <a:prstGeom prst="line">
            <a:avLst/>
          </a:prstGeom>
          <a:ln w="28575" cap="rnd">
            <a:solidFill>
              <a:schemeClr val="bg1"/>
            </a:solidFill>
            <a:prstDash val="sysDot"/>
            <a:headEnd type="none" w="sm" len="sm"/>
            <a:tailEnd type="none" w="sm" len="sm"/>
          </a:ln>
        </p:spPr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C64D7EE-4F89-4533-B998-3F3C2AFB9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16" t="789" r="19007" b="1964"/>
          <a:stretch/>
        </p:blipFill>
        <p:spPr>
          <a:xfrm>
            <a:off x="27710" y="3567201"/>
            <a:ext cx="5862240" cy="604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47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1EE79F-BE13-45ED-A2BB-C201AD7BE620}"/>
              </a:ext>
            </a:extLst>
          </p:cNvPr>
          <p:cNvSpPr/>
          <p:nvPr/>
        </p:nvSpPr>
        <p:spPr>
          <a:xfrm>
            <a:off x="5924452" y="3555889"/>
            <a:ext cx="12287348" cy="6055939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7E0ABB-072E-434C-9957-FDC3771DB967}"/>
              </a:ext>
            </a:extLst>
          </p:cNvPr>
          <p:cNvSpPr txBox="1"/>
          <p:nvPr/>
        </p:nvSpPr>
        <p:spPr>
          <a:xfrm>
            <a:off x="264871" y="1296769"/>
            <a:ext cx="67455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Aharoni" panose="02010803020104030203" pitchFamily="2" charset="-79"/>
              </a:rPr>
              <a:t>Avaliação da acessibilidade, inclusão, e impactos das atividades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w" panose="020B060402020202020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EF734E9-AEA2-4EB7-AC2D-67F966A955C9}"/>
              </a:ext>
            </a:extLst>
          </p:cNvPr>
          <p:cNvSpPr txBox="1"/>
          <p:nvPr/>
        </p:nvSpPr>
        <p:spPr>
          <a:xfrm>
            <a:off x="11432057" y="799806"/>
            <a:ext cx="65702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Módulo 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 | FORMAS DE TRABALHAR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80FD4F-2BD6-466C-AA50-5212F5E9695C}"/>
              </a:ext>
            </a:extLst>
          </p:cNvPr>
          <p:cNvSpPr/>
          <p:nvPr/>
        </p:nvSpPr>
        <p:spPr>
          <a:xfrm>
            <a:off x="10425480" y="5289613"/>
            <a:ext cx="2811906" cy="2154867"/>
          </a:xfrm>
          <a:prstGeom prst="ellipse">
            <a:avLst/>
          </a:prstGeom>
          <a:solidFill>
            <a:srgbClr val="00B8B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ATIVIDADE PLANEJADA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8494B4B-0C87-45B5-8318-EA562D6DB8F2}"/>
              </a:ext>
            </a:extLst>
          </p:cNvPr>
          <p:cNvSpPr/>
          <p:nvPr/>
        </p:nvSpPr>
        <p:spPr>
          <a:xfrm>
            <a:off x="13971590" y="7120664"/>
            <a:ext cx="3214075" cy="761385"/>
          </a:xfrm>
          <a:prstGeom prst="roundRect">
            <a:avLst/>
          </a:prstGeom>
          <a:noFill/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Isso contribui para o nosso objetivo de empoderar mulheres? (e como?)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F8BF389-AFB5-4474-B72F-CAE294294489}"/>
              </a:ext>
            </a:extLst>
          </p:cNvPr>
          <p:cNvSpPr/>
          <p:nvPr/>
        </p:nvSpPr>
        <p:spPr>
          <a:xfrm>
            <a:off x="5924452" y="5954606"/>
            <a:ext cx="3323616" cy="1146614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 mulheres poderão participar com segurança, conforto, e sem interromper seus outros compromissos?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0830DB3-F577-4FFF-B8D1-5F2F940B4A0E}"/>
              </a:ext>
            </a:extLst>
          </p:cNvPr>
          <p:cNvSpPr/>
          <p:nvPr/>
        </p:nvSpPr>
        <p:spPr>
          <a:xfrm>
            <a:off x="6000652" y="4804043"/>
            <a:ext cx="3823749" cy="921961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 mulheres em questão têm as habilidades necessárias para participar ativamente (ou precisamos desenvolvé-las primeiro)?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9AE8FC-5A2C-49A6-80F0-53F83F86C9EA}"/>
              </a:ext>
            </a:extLst>
          </p:cNvPr>
          <p:cNvSpPr/>
          <p:nvPr/>
        </p:nvSpPr>
        <p:spPr>
          <a:xfrm>
            <a:off x="6132749" y="7339246"/>
            <a:ext cx="3621182" cy="761385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 atividade leva em consideração o contexto local e é apropriada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AB2E4B1-F0F8-42ED-B31B-BDDA813F547D}"/>
              </a:ext>
            </a:extLst>
          </p:cNvPr>
          <p:cNvSpPr/>
          <p:nvPr/>
        </p:nvSpPr>
        <p:spPr>
          <a:xfrm>
            <a:off x="14122147" y="4911479"/>
            <a:ext cx="3537105" cy="761385"/>
          </a:xfrm>
          <a:prstGeom prst="roundRect">
            <a:avLst/>
          </a:prstGeom>
          <a:noFill/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Seremos capazes de avaliar a participação e os impactos desta atividade? (e como?)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D14B6FE-A123-415A-A2D4-186FA2006E05}"/>
              </a:ext>
            </a:extLst>
          </p:cNvPr>
          <p:cNvSpPr/>
          <p:nvPr/>
        </p:nvSpPr>
        <p:spPr>
          <a:xfrm>
            <a:off x="14445177" y="5989412"/>
            <a:ext cx="3214075" cy="761385"/>
          </a:xfrm>
          <a:prstGeom prst="roundRect">
            <a:avLst/>
          </a:prstGeom>
          <a:noFill/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¿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Isso se encaixa em um plano de longo prazo para o envolvimento das mulheres na conservação? (e como?)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B9532C4-B943-466B-A95B-7296DDC36D49}"/>
              </a:ext>
            </a:extLst>
          </p:cNvPr>
          <p:cNvSpPr/>
          <p:nvPr/>
        </p:nvSpPr>
        <p:spPr>
          <a:xfrm>
            <a:off x="6538626" y="8572500"/>
            <a:ext cx="5424774" cy="761385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 atividade potencializa as habilidades, habilidades potenciais, experiências, e interesses das mulheres?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DA1D577-77E8-4055-BA55-1687248FB4B4}"/>
              </a:ext>
            </a:extLst>
          </p:cNvPr>
          <p:cNvSpPr/>
          <p:nvPr/>
        </p:nvSpPr>
        <p:spPr>
          <a:xfrm>
            <a:off x="10413465" y="4305852"/>
            <a:ext cx="991548" cy="980775"/>
          </a:xfrm>
          <a:custGeom>
            <a:avLst/>
            <a:gdLst>
              <a:gd name="connsiteX0" fmla="*/ 0 w 1030014"/>
              <a:gd name="connsiteY0" fmla="*/ 0 h 578069"/>
              <a:gd name="connsiteX1" fmla="*/ 714703 w 1030014"/>
              <a:gd name="connsiteY1" fmla="*/ 189186 h 578069"/>
              <a:gd name="connsiteX2" fmla="*/ 1030014 w 1030014"/>
              <a:gd name="connsiteY2" fmla="*/ 578069 h 57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0014" h="578069">
                <a:moveTo>
                  <a:pt x="0" y="0"/>
                </a:moveTo>
                <a:cubicBezTo>
                  <a:pt x="271517" y="46420"/>
                  <a:pt x="543034" y="92841"/>
                  <a:pt x="714703" y="189186"/>
                </a:cubicBezTo>
                <a:cubicBezTo>
                  <a:pt x="886372" y="285531"/>
                  <a:pt x="958193" y="431800"/>
                  <a:pt x="1030014" y="578069"/>
                </a:cubicBezTo>
              </a:path>
            </a:pathLst>
          </a:custGeom>
          <a:noFill/>
          <a:ln w="28575">
            <a:solidFill>
              <a:srgbClr val="00B8B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9B2EC6C-77F9-4E02-AEB2-0849724FBD14}"/>
              </a:ext>
            </a:extLst>
          </p:cNvPr>
          <p:cNvSpPr/>
          <p:nvPr/>
        </p:nvSpPr>
        <p:spPr>
          <a:xfrm>
            <a:off x="9987109" y="5171133"/>
            <a:ext cx="789912" cy="440267"/>
          </a:xfrm>
          <a:custGeom>
            <a:avLst/>
            <a:gdLst>
              <a:gd name="connsiteX0" fmla="*/ 0 w 1030014"/>
              <a:gd name="connsiteY0" fmla="*/ 0 h 578069"/>
              <a:gd name="connsiteX1" fmla="*/ 714703 w 1030014"/>
              <a:gd name="connsiteY1" fmla="*/ 189186 h 578069"/>
              <a:gd name="connsiteX2" fmla="*/ 1030014 w 1030014"/>
              <a:gd name="connsiteY2" fmla="*/ 578069 h 57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0014" h="578069">
                <a:moveTo>
                  <a:pt x="0" y="0"/>
                </a:moveTo>
                <a:cubicBezTo>
                  <a:pt x="271517" y="46420"/>
                  <a:pt x="543034" y="92841"/>
                  <a:pt x="714703" y="189186"/>
                </a:cubicBezTo>
                <a:cubicBezTo>
                  <a:pt x="886372" y="285531"/>
                  <a:pt x="958193" y="431800"/>
                  <a:pt x="1030014" y="578069"/>
                </a:cubicBezTo>
              </a:path>
            </a:pathLst>
          </a:custGeom>
          <a:noFill/>
          <a:ln w="28575">
            <a:solidFill>
              <a:srgbClr val="00B8B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7477CB5-A778-4568-B3FB-76F1C13C902F}"/>
              </a:ext>
            </a:extLst>
          </p:cNvPr>
          <p:cNvCxnSpPr>
            <a:cxnSpLocks/>
          </p:cNvCxnSpPr>
          <p:nvPr/>
        </p:nvCxnSpPr>
        <p:spPr>
          <a:xfrm flipV="1">
            <a:off x="13237386" y="6390096"/>
            <a:ext cx="795213" cy="1"/>
          </a:xfrm>
          <a:prstGeom prst="straightConnector1">
            <a:avLst/>
          </a:prstGeom>
          <a:ln w="28575">
            <a:solidFill>
              <a:srgbClr val="00B8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63FD2E3A-8B5D-4D37-8799-E4C5B9C78E6C}"/>
              </a:ext>
            </a:extLst>
          </p:cNvPr>
          <p:cNvSpPr/>
          <p:nvPr/>
        </p:nvSpPr>
        <p:spPr>
          <a:xfrm>
            <a:off x="13223302" y="5654489"/>
            <a:ext cx="693683" cy="725214"/>
          </a:xfrm>
          <a:custGeom>
            <a:avLst/>
            <a:gdLst>
              <a:gd name="connsiteX0" fmla="*/ 0 w 693683"/>
              <a:gd name="connsiteY0" fmla="*/ 725214 h 725214"/>
              <a:gd name="connsiteX1" fmla="*/ 462455 w 693683"/>
              <a:gd name="connsiteY1" fmla="*/ 430924 h 725214"/>
              <a:gd name="connsiteX2" fmla="*/ 693683 w 693683"/>
              <a:gd name="connsiteY2" fmla="*/ 0 h 72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3683" h="725214">
                <a:moveTo>
                  <a:pt x="0" y="725214"/>
                </a:moveTo>
                <a:cubicBezTo>
                  <a:pt x="173420" y="638503"/>
                  <a:pt x="346841" y="551793"/>
                  <a:pt x="462455" y="430924"/>
                </a:cubicBezTo>
                <a:cubicBezTo>
                  <a:pt x="578069" y="310055"/>
                  <a:pt x="635876" y="155027"/>
                  <a:pt x="693683" y="0"/>
                </a:cubicBezTo>
              </a:path>
            </a:pathLst>
          </a:custGeom>
          <a:noFill/>
          <a:ln w="28575">
            <a:solidFill>
              <a:srgbClr val="00B8B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F7A95EF-D29B-4472-9530-F4BF0BE50C3A}"/>
              </a:ext>
            </a:extLst>
          </p:cNvPr>
          <p:cNvSpPr/>
          <p:nvPr/>
        </p:nvSpPr>
        <p:spPr>
          <a:xfrm flipV="1">
            <a:off x="13156274" y="6367046"/>
            <a:ext cx="693683" cy="725214"/>
          </a:xfrm>
          <a:custGeom>
            <a:avLst/>
            <a:gdLst>
              <a:gd name="connsiteX0" fmla="*/ 0 w 693683"/>
              <a:gd name="connsiteY0" fmla="*/ 725214 h 725214"/>
              <a:gd name="connsiteX1" fmla="*/ 462455 w 693683"/>
              <a:gd name="connsiteY1" fmla="*/ 430924 h 725214"/>
              <a:gd name="connsiteX2" fmla="*/ 693683 w 693683"/>
              <a:gd name="connsiteY2" fmla="*/ 0 h 72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3683" h="725214">
                <a:moveTo>
                  <a:pt x="0" y="725214"/>
                </a:moveTo>
                <a:cubicBezTo>
                  <a:pt x="173420" y="638503"/>
                  <a:pt x="346841" y="551793"/>
                  <a:pt x="462455" y="430924"/>
                </a:cubicBezTo>
                <a:cubicBezTo>
                  <a:pt x="578069" y="310055"/>
                  <a:pt x="635876" y="155027"/>
                  <a:pt x="693683" y="0"/>
                </a:cubicBezTo>
              </a:path>
            </a:pathLst>
          </a:custGeom>
          <a:noFill/>
          <a:ln w="28575">
            <a:solidFill>
              <a:srgbClr val="00B8B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1C42018-F4C8-4330-B890-639326BB217F}"/>
              </a:ext>
            </a:extLst>
          </p:cNvPr>
          <p:cNvSpPr/>
          <p:nvPr/>
        </p:nvSpPr>
        <p:spPr>
          <a:xfrm>
            <a:off x="6132750" y="3920264"/>
            <a:ext cx="3938408" cy="570498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 mulheres estarão significativamente envolvidas nesta atividade?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75C94F4-F948-4525-AF6C-66395F4A834D}"/>
              </a:ext>
            </a:extLst>
          </p:cNvPr>
          <p:cNvCxnSpPr>
            <a:cxnSpLocks/>
            <a:endCxn id="26" idx="2"/>
          </p:cNvCxnSpPr>
          <p:nvPr/>
        </p:nvCxnSpPr>
        <p:spPr>
          <a:xfrm>
            <a:off x="9290467" y="6363823"/>
            <a:ext cx="1135013" cy="3224"/>
          </a:xfrm>
          <a:prstGeom prst="straightConnector1">
            <a:avLst/>
          </a:prstGeom>
          <a:ln w="28575">
            <a:solidFill>
              <a:srgbClr val="00B8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B761DE2-B1C2-48B6-BA72-15142BC2949D}"/>
              </a:ext>
            </a:extLst>
          </p:cNvPr>
          <p:cNvSpPr/>
          <p:nvPr/>
        </p:nvSpPr>
        <p:spPr>
          <a:xfrm flipV="1">
            <a:off x="10441007" y="7444479"/>
            <a:ext cx="991548" cy="994591"/>
          </a:xfrm>
          <a:custGeom>
            <a:avLst/>
            <a:gdLst>
              <a:gd name="connsiteX0" fmla="*/ 0 w 1030014"/>
              <a:gd name="connsiteY0" fmla="*/ 0 h 578069"/>
              <a:gd name="connsiteX1" fmla="*/ 714703 w 1030014"/>
              <a:gd name="connsiteY1" fmla="*/ 189186 h 578069"/>
              <a:gd name="connsiteX2" fmla="*/ 1030014 w 1030014"/>
              <a:gd name="connsiteY2" fmla="*/ 578069 h 57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0014" h="578069">
                <a:moveTo>
                  <a:pt x="0" y="0"/>
                </a:moveTo>
                <a:cubicBezTo>
                  <a:pt x="271517" y="46420"/>
                  <a:pt x="543034" y="92841"/>
                  <a:pt x="714703" y="189186"/>
                </a:cubicBezTo>
                <a:cubicBezTo>
                  <a:pt x="886372" y="285531"/>
                  <a:pt x="958193" y="431800"/>
                  <a:pt x="1030014" y="578069"/>
                </a:cubicBezTo>
              </a:path>
            </a:pathLst>
          </a:custGeom>
          <a:noFill/>
          <a:ln w="28575">
            <a:solidFill>
              <a:srgbClr val="00B8B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FD10C94-8528-46A8-8167-756106C13E75}"/>
              </a:ext>
            </a:extLst>
          </p:cNvPr>
          <p:cNvSpPr/>
          <p:nvPr/>
        </p:nvSpPr>
        <p:spPr>
          <a:xfrm flipV="1">
            <a:off x="9769945" y="7162921"/>
            <a:ext cx="1007075" cy="564176"/>
          </a:xfrm>
          <a:custGeom>
            <a:avLst/>
            <a:gdLst>
              <a:gd name="connsiteX0" fmla="*/ 0 w 1030014"/>
              <a:gd name="connsiteY0" fmla="*/ 0 h 578069"/>
              <a:gd name="connsiteX1" fmla="*/ 714703 w 1030014"/>
              <a:gd name="connsiteY1" fmla="*/ 189186 h 578069"/>
              <a:gd name="connsiteX2" fmla="*/ 1030014 w 1030014"/>
              <a:gd name="connsiteY2" fmla="*/ 578069 h 57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0014" h="578069">
                <a:moveTo>
                  <a:pt x="0" y="0"/>
                </a:moveTo>
                <a:cubicBezTo>
                  <a:pt x="271517" y="46420"/>
                  <a:pt x="543034" y="92841"/>
                  <a:pt x="714703" y="189186"/>
                </a:cubicBezTo>
                <a:cubicBezTo>
                  <a:pt x="886372" y="285531"/>
                  <a:pt x="958193" y="431800"/>
                  <a:pt x="1030014" y="578069"/>
                </a:cubicBezTo>
              </a:path>
            </a:pathLst>
          </a:custGeom>
          <a:noFill/>
          <a:ln w="28575">
            <a:solidFill>
              <a:srgbClr val="00B8B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2AE4BF2-83BA-4E0A-A168-CC0748B2EB95}"/>
              </a:ext>
            </a:extLst>
          </p:cNvPr>
          <p:cNvSpPr/>
          <p:nvPr/>
        </p:nvSpPr>
        <p:spPr>
          <a:xfrm>
            <a:off x="13895850" y="8465214"/>
            <a:ext cx="4315950" cy="1146614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r>
              <a:rPr kumimoji="0" lang="pt-BR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existem salvaguardas no caso de haver impactos sociais ou domésticos negativos desta atividade?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6D658A0-A822-4A0E-B263-AB34D4A56739}"/>
              </a:ext>
            </a:extLst>
          </p:cNvPr>
          <p:cNvSpPr/>
          <p:nvPr/>
        </p:nvSpPr>
        <p:spPr>
          <a:xfrm>
            <a:off x="13857336" y="5123482"/>
            <a:ext cx="305225" cy="319098"/>
          </a:xfrm>
          <a:prstGeom prst="roundRect">
            <a:avLst/>
          </a:prstGeom>
          <a:solidFill>
            <a:srgbClr val="F9C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698E92E-0F5D-46CF-A142-836BDEB799BB}"/>
              </a:ext>
            </a:extLst>
          </p:cNvPr>
          <p:cNvSpPr/>
          <p:nvPr/>
        </p:nvSpPr>
        <p:spPr>
          <a:xfrm>
            <a:off x="10086399" y="4031501"/>
            <a:ext cx="305225" cy="319098"/>
          </a:xfrm>
          <a:prstGeom prst="roundRect">
            <a:avLst/>
          </a:prstGeom>
          <a:solidFill>
            <a:srgbClr val="F9C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107AA04F-E537-4D33-9BF4-41B195DCC9CA}"/>
              </a:ext>
            </a:extLst>
          </p:cNvPr>
          <p:cNvSpPr/>
          <p:nvPr/>
        </p:nvSpPr>
        <p:spPr>
          <a:xfrm>
            <a:off x="9823222" y="4992198"/>
            <a:ext cx="305225" cy="319098"/>
          </a:xfrm>
          <a:prstGeom prst="roundRect">
            <a:avLst/>
          </a:prstGeom>
          <a:solidFill>
            <a:srgbClr val="94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477B436-C549-4DDF-B87B-EBA67FA00940}"/>
              </a:ext>
            </a:extLst>
          </p:cNvPr>
          <p:cNvSpPr/>
          <p:nvPr/>
        </p:nvSpPr>
        <p:spPr>
          <a:xfrm>
            <a:off x="9224288" y="6176658"/>
            <a:ext cx="305225" cy="319098"/>
          </a:xfrm>
          <a:prstGeom prst="roundRect">
            <a:avLst/>
          </a:prstGeom>
          <a:solidFill>
            <a:srgbClr val="0A9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AF417D0-3D36-41EE-B830-7A43EE914846}"/>
              </a:ext>
            </a:extLst>
          </p:cNvPr>
          <p:cNvSpPr/>
          <p:nvPr/>
        </p:nvSpPr>
        <p:spPr>
          <a:xfrm>
            <a:off x="9705360" y="7560389"/>
            <a:ext cx="305225" cy="319098"/>
          </a:xfrm>
          <a:prstGeom prst="roundRect">
            <a:avLst/>
          </a:prstGeom>
          <a:solidFill>
            <a:srgbClr val="005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C807CCF-EE74-4C9E-A12B-B9F3E2AC4FB9}"/>
              </a:ext>
            </a:extLst>
          </p:cNvPr>
          <p:cNvSpPr/>
          <p:nvPr/>
        </p:nvSpPr>
        <p:spPr>
          <a:xfrm>
            <a:off x="10026911" y="8287813"/>
            <a:ext cx="305225" cy="319098"/>
          </a:xfrm>
          <a:prstGeom prst="roundRect">
            <a:avLst/>
          </a:prstGeom>
          <a:solidFill>
            <a:srgbClr val="005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126A5AD-F798-4EC5-A82B-BFF50A3891A3}"/>
              </a:ext>
            </a:extLst>
          </p:cNvPr>
          <p:cNvSpPr/>
          <p:nvPr/>
        </p:nvSpPr>
        <p:spPr>
          <a:xfrm>
            <a:off x="13704723" y="7192995"/>
            <a:ext cx="305225" cy="319098"/>
          </a:xfrm>
          <a:prstGeom prst="roundRect">
            <a:avLst/>
          </a:prstGeom>
          <a:solidFill>
            <a:srgbClr val="277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D4FC5EC-0D33-408A-909A-D64200163364}"/>
              </a:ext>
            </a:extLst>
          </p:cNvPr>
          <p:cNvSpPr/>
          <p:nvPr/>
        </p:nvSpPr>
        <p:spPr>
          <a:xfrm>
            <a:off x="14138983" y="6245478"/>
            <a:ext cx="305225" cy="319098"/>
          </a:xfrm>
          <a:prstGeom prst="roundRect">
            <a:avLst/>
          </a:prstGeom>
          <a:solidFill>
            <a:srgbClr val="F98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DBC5423-658B-4066-89B5-A818AA7D62D5}"/>
              </a:ext>
            </a:extLst>
          </p:cNvPr>
          <p:cNvSpPr txBox="1"/>
          <p:nvPr/>
        </p:nvSpPr>
        <p:spPr>
          <a:xfrm>
            <a:off x="7543800" y="1346418"/>
            <a:ext cx="1059921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Aharoni" panose="02010803020104030203" pitchFamily="2" charset="-79"/>
              </a:rPr>
              <a:t>Você pode usar este framework como guia para avaliar como suas atividades planejadas podem contribuir para o seu objetivo de envolvimento das mulheres na conservação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Aharoni" panose="02010803020104030203" pitchFamily="2" charset="-79"/>
              </a:rPr>
              <a:t> </a:t>
            </a: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w" panose="020B0604020202020204" charset="0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Aharoni" panose="02010803020104030203" pitchFamily="2" charset="-79"/>
              </a:rPr>
              <a:t>Exemplos: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w" panose="020B060402020202020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8" name="AutoShape 2">
            <a:extLst>
              <a:ext uri="{FF2B5EF4-FFF2-40B4-BE49-F238E27FC236}">
                <a16:creationId xmlns:a16="http://schemas.microsoft.com/office/drawing/2014/main" id="{CA5270D4-5F3D-41C2-ADD3-6BA5B0FDA600}"/>
              </a:ext>
            </a:extLst>
          </p:cNvPr>
          <p:cNvSpPr/>
          <p:nvPr/>
        </p:nvSpPr>
        <p:spPr>
          <a:xfrm flipH="1" flipV="1">
            <a:off x="7315200" y="1425330"/>
            <a:ext cx="0" cy="1660770"/>
          </a:xfrm>
          <a:prstGeom prst="line">
            <a:avLst/>
          </a:prstGeom>
          <a:ln w="28575" cap="rnd">
            <a:solidFill>
              <a:schemeClr val="bg1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8A6785B-55D0-4B70-A7FE-CCFFFCF9C42E}"/>
              </a:ext>
            </a:extLst>
          </p:cNvPr>
          <p:cNvSpPr/>
          <p:nvPr/>
        </p:nvSpPr>
        <p:spPr>
          <a:xfrm>
            <a:off x="457200" y="4305853"/>
            <a:ext cx="5392440" cy="5322600"/>
          </a:xfrm>
          <a:prstGeom prst="rect">
            <a:avLst/>
          </a:prstGeom>
          <a:solidFill>
            <a:srgbClr val="F4A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>
                <a:solidFill>
                  <a:schemeClr val="bg1"/>
                </a:solidFill>
                <a:latin typeface="Now" panose="020B0604020202020204" charset="0"/>
              </a:rPr>
              <a:t>Se a resposta a alguma dessas perguntas for “não”, pense: </a:t>
            </a:r>
          </a:p>
          <a:p>
            <a:endParaRPr lang="pt-BR" sz="2800">
              <a:solidFill>
                <a:schemeClr val="bg1"/>
              </a:solidFill>
              <a:latin typeface="Now" panose="020B0604020202020204" charset="0"/>
            </a:endParaRPr>
          </a:p>
          <a:p>
            <a:r>
              <a:rPr lang="pt-BR" sz="2800">
                <a:solidFill>
                  <a:schemeClr val="bg1"/>
                </a:solidFill>
                <a:latin typeface="Now" panose="020B0604020202020204" charset="0"/>
              </a:rPr>
              <a:t>Por que não? </a:t>
            </a:r>
          </a:p>
          <a:p>
            <a:endParaRPr lang="pt-BR" sz="2800">
              <a:solidFill>
                <a:schemeClr val="bg1"/>
              </a:solidFill>
              <a:latin typeface="Now" panose="020B0604020202020204" charset="0"/>
            </a:endParaRPr>
          </a:p>
          <a:p>
            <a:r>
              <a:rPr lang="pt-BR" sz="2800">
                <a:solidFill>
                  <a:schemeClr val="bg1"/>
                </a:solidFill>
                <a:latin typeface="Now" panose="020B0604020202020204" charset="0"/>
              </a:rPr>
              <a:t>Somos capazes de mudar isso dentro da capacidade de nosso projeto e organização? </a:t>
            </a:r>
          </a:p>
          <a:p>
            <a:endParaRPr lang="pt-BR" sz="2800">
              <a:solidFill>
                <a:schemeClr val="bg1"/>
              </a:solidFill>
              <a:latin typeface="Now" panose="020B0604020202020204" charset="0"/>
            </a:endParaRPr>
          </a:p>
          <a:p>
            <a:r>
              <a:rPr lang="pt-BR" sz="2800">
                <a:solidFill>
                  <a:schemeClr val="bg1"/>
                </a:solidFill>
                <a:latin typeface="Now" panose="020B0604020202020204" charset="0"/>
              </a:rPr>
              <a:t>Como? </a:t>
            </a:r>
            <a:endParaRPr lang="en-US" sz="2800">
              <a:solidFill>
                <a:schemeClr val="bg1"/>
              </a:solidFill>
              <a:latin typeface="Now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630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027E0ABB-072E-434C-9957-FDC3771DB967}"/>
              </a:ext>
            </a:extLst>
          </p:cNvPr>
          <p:cNvSpPr txBox="1"/>
          <p:nvPr/>
        </p:nvSpPr>
        <p:spPr>
          <a:xfrm>
            <a:off x="264871" y="1296769"/>
            <a:ext cx="67455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dirty="0">
                <a:latin typeface="Avenir Next LT Pro" panose="020B0504020202020204" pitchFamily="34" charset="0"/>
                <a:cs typeface="Aharoni" panose="02010803020104030203" pitchFamily="2" charset="-79"/>
              </a:rPr>
              <a:t>Incorporar a estrutura no planejamento e implementação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w" panose="020B060402020202020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EF734E9-AEA2-4EB7-AC2D-67F966A955C9}"/>
              </a:ext>
            </a:extLst>
          </p:cNvPr>
          <p:cNvSpPr txBox="1"/>
          <p:nvPr/>
        </p:nvSpPr>
        <p:spPr>
          <a:xfrm>
            <a:off x="11432057" y="799806"/>
            <a:ext cx="65702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Módulo 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 | FORMAS DE TRABALHAR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DBC5423-658B-4066-89B5-A818AA7D62D5}"/>
              </a:ext>
            </a:extLst>
          </p:cNvPr>
          <p:cNvSpPr txBox="1"/>
          <p:nvPr/>
        </p:nvSpPr>
        <p:spPr>
          <a:xfrm>
            <a:off x="759538" y="3685487"/>
            <a:ext cx="625086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Avenir Next LT Pro" panose="020B0504020202020204" pitchFamily="34" charset="0"/>
              </a:rPr>
              <a:t>Os passos nesta estrutura geralmente se sobrepõem e serão revisados ao longo do ciclo do projeto. </a:t>
            </a:r>
          </a:p>
          <a:p>
            <a:endParaRPr lang="pt-BR" sz="2800" dirty="0">
              <a:latin typeface="Avenir Next LT Pro" panose="020B0504020202020204" pitchFamily="34" charset="0"/>
            </a:endParaRPr>
          </a:p>
          <a:p>
            <a:r>
              <a:rPr lang="pt-BR" sz="2800" dirty="0">
                <a:latin typeface="Avenir Next LT Pro" panose="020B0504020202020204" pitchFamily="34" charset="0"/>
              </a:rPr>
              <a:t>Sempre que possível, esses passos devem ser incorporados no planejamento do projeto para desenhar e propor um projeto inclusivo de forma otimizada - mas se isso não for possível, eles devem ser incorporados o quanto antes.</a:t>
            </a:r>
            <a:endParaRPr lang="en-US" sz="2800" dirty="0">
              <a:latin typeface="Avenir Next LT Pro" panose="020B0504020202020204" pitchFamily="34" charset="0"/>
            </a:endParaRPr>
          </a:p>
        </p:txBody>
      </p:sp>
      <p:sp>
        <p:nvSpPr>
          <p:cNvPr id="58" name="AutoShape 2">
            <a:extLst>
              <a:ext uri="{FF2B5EF4-FFF2-40B4-BE49-F238E27FC236}">
                <a16:creationId xmlns:a16="http://schemas.microsoft.com/office/drawing/2014/main" id="{CA5270D4-5F3D-41C2-ADD3-6BA5B0FDA600}"/>
              </a:ext>
            </a:extLst>
          </p:cNvPr>
          <p:cNvSpPr/>
          <p:nvPr/>
        </p:nvSpPr>
        <p:spPr>
          <a:xfrm flipV="1">
            <a:off x="381000" y="3238500"/>
            <a:ext cx="3581400" cy="0"/>
          </a:xfrm>
          <a:prstGeom prst="line">
            <a:avLst/>
          </a:prstGeom>
          <a:ln w="28575" cap="rnd">
            <a:solidFill>
              <a:schemeClr val="bg1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9A7D0A-7985-45A9-968D-4A304EAB24C5}"/>
              </a:ext>
            </a:extLst>
          </p:cNvPr>
          <p:cNvSpPr/>
          <p:nvPr/>
        </p:nvSpPr>
        <p:spPr>
          <a:xfrm>
            <a:off x="7413720" y="7481696"/>
            <a:ext cx="2811906" cy="1471804"/>
          </a:xfrm>
          <a:prstGeom prst="ellipse">
            <a:avLst/>
          </a:prstGeom>
          <a:solidFill>
            <a:srgbClr val="00B8B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600">
                <a:solidFill>
                  <a:schemeClr val="bg1"/>
                </a:solidFill>
                <a:latin typeface="+mj-lt"/>
              </a:rPr>
              <a:t>planejamento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B7A12EB-7B1A-4869-920C-9449028C9137}"/>
              </a:ext>
            </a:extLst>
          </p:cNvPr>
          <p:cNvSpPr/>
          <p:nvPr/>
        </p:nvSpPr>
        <p:spPr>
          <a:xfrm>
            <a:off x="11141328" y="7481696"/>
            <a:ext cx="2556278" cy="1471804"/>
          </a:xfrm>
          <a:prstGeom prst="ellipse">
            <a:avLst/>
          </a:prstGeom>
          <a:solidFill>
            <a:srgbClr val="00B8B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/>
                </a:solidFill>
                <a:latin typeface="+mj-lt"/>
              </a:rPr>
              <a:t>atividades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8E15502-7DCF-4692-AF9F-AFB2E23FAC2A}"/>
              </a:ext>
            </a:extLst>
          </p:cNvPr>
          <p:cNvSpPr/>
          <p:nvPr/>
        </p:nvSpPr>
        <p:spPr>
          <a:xfrm>
            <a:off x="14741122" y="7476662"/>
            <a:ext cx="2556278" cy="1471804"/>
          </a:xfrm>
          <a:prstGeom prst="ellipse">
            <a:avLst/>
          </a:prstGeom>
          <a:solidFill>
            <a:srgbClr val="00B8B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00">
                <a:solidFill>
                  <a:schemeClr val="bg1"/>
                </a:solidFill>
                <a:latin typeface="+mj-lt"/>
              </a:rPr>
              <a:t>avaliação</a:t>
            </a: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441D77C8-07B1-429E-A1B1-4F8AAD5DEF8D}"/>
              </a:ext>
            </a:extLst>
          </p:cNvPr>
          <p:cNvCxnSpPr>
            <a:cxnSpLocks/>
            <a:stCxn id="46" idx="4"/>
            <a:endCxn id="44" idx="4"/>
          </p:cNvCxnSpPr>
          <p:nvPr/>
        </p:nvCxnSpPr>
        <p:spPr>
          <a:xfrm rot="5400000">
            <a:off x="12416950" y="5351189"/>
            <a:ext cx="5034" cy="7199588"/>
          </a:xfrm>
          <a:prstGeom prst="bentConnector3">
            <a:avLst>
              <a:gd name="adj1" fmla="val 4641120"/>
            </a:avLst>
          </a:prstGeom>
          <a:ln w="38100">
            <a:solidFill>
              <a:srgbClr val="00B8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B2AFC2F-5857-4CFA-84BB-D1895F5337E4}"/>
              </a:ext>
            </a:extLst>
          </p:cNvPr>
          <p:cNvCxnSpPr>
            <a:cxnSpLocks/>
            <a:stCxn id="44" idx="6"/>
            <a:endCxn id="45" idx="2"/>
          </p:cNvCxnSpPr>
          <p:nvPr/>
        </p:nvCxnSpPr>
        <p:spPr>
          <a:xfrm>
            <a:off x="10225626" y="8217598"/>
            <a:ext cx="915702" cy="0"/>
          </a:xfrm>
          <a:prstGeom prst="straightConnector1">
            <a:avLst/>
          </a:prstGeom>
          <a:ln w="38100">
            <a:solidFill>
              <a:srgbClr val="00B8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B554710-9145-4D86-B3D5-FF643BDBFAFF}"/>
              </a:ext>
            </a:extLst>
          </p:cNvPr>
          <p:cNvCxnSpPr>
            <a:cxnSpLocks/>
            <a:stCxn id="45" idx="6"/>
            <a:endCxn id="46" idx="2"/>
          </p:cNvCxnSpPr>
          <p:nvPr/>
        </p:nvCxnSpPr>
        <p:spPr>
          <a:xfrm flipV="1">
            <a:off x="13697606" y="8212564"/>
            <a:ext cx="1043516" cy="5034"/>
          </a:xfrm>
          <a:prstGeom prst="straightConnector1">
            <a:avLst/>
          </a:prstGeom>
          <a:ln w="38100">
            <a:solidFill>
              <a:srgbClr val="00B8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ight Brace 59">
            <a:extLst>
              <a:ext uri="{FF2B5EF4-FFF2-40B4-BE49-F238E27FC236}">
                <a16:creationId xmlns:a16="http://schemas.microsoft.com/office/drawing/2014/main" id="{8BD85DF6-636D-4DA6-B32E-72D08A708809}"/>
              </a:ext>
            </a:extLst>
          </p:cNvPr>
          <p:cNvSpPr/>
          <p:nvPr/>
        </p:nvSpPr>
        <p:spPr>
          <a:xfrm rot="16200000">
            <a:off x="12334774" y="4231203"/>
            <a:ext cx="303958" cy="6069043"/>
          </a:xfrm>
          <a:prstGeom prst="rightBrace">
            <a:avLst/>
          </a:prstGeom>
          <a:ln w="12700">
            <a:solidFill>
              <a:srgbClr val="00B8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000"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A78CA80-B6F3-4D02-AE50-4ACD93AC7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16" t="789" r="19007" b="1964"/>
          <a:stretch/>
        </p:blipFill>
        <p:spPr>
          <a:xfrm>
            <a:off x="9791466" y="1480461"/>
            <a:ext cx="5329309" cy="549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37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49A05C-B375-435B-98EA-81E8CA7BDB27}"/>
              </a:ext>
            </a:extLst>
          </p:cNvPr>
          <p:cNvSpPr/>
          <p:nvPr/>
        </p:nvSpPr>
        <p:spPr>
          <a:xfrm>
            <a:off x="381000" y="3235761"/>
            <a:ext cx="17373600" cy="678453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EF734E9-AEA2-4EB7-AC2D-67F966A955C9}"/>
              </a:ext>
            </a:extLst>
          </p:cNvPr>
          <p:cNvSpPr txBox="1"/>
          <p:nvPr/>
        </p:nvSpPr>
        <p:spPr>
          <a:xfrm>
            <a:off x="11432057" y="799806"/>
            <a:ext cx="65702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Módulo 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 | FORMAS DE TRABALHAR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DBC5423-658B-4066-89B5-A818AA7D62D5}"/>
              </a:ext>
            </a:extLst>
          </p:cNvPr>
          <p:cNvSpPr txBox="1"/>
          <p:nvPr/>
        </p:nvSpPr>
        <p:spPr>
          <a:xfrm>
            <a:off x="533400" y="3351193"/>
            <a:ext cx="62508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EXEMPLOS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B8B4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A5A01A-0C1D-4D5F-93E4-A8F5DBA63FB4}"/>
              </a:ext>
            </a:extLst>
          </p:cNvPr>
          <p:cNvGrpSpPr/>
          <p:nvPr/>
        </p:nvGrpSpPr>
        <p:grpSpPr>
          <a:xfrm>
            <a:off x="3763720" y="7786178"/>
            <a:ext cx="13155178" cy="1624522"/>
            <a:chOff x="7413720" y="7476662"/>
            <a:chExt cx="9883680" cy="147683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59A7D0A-7985-45A9-968D-4A304EAB24C5}"/>
                </a:ext>
              </a:extLst>
            </p:cNvPr>
            <p:cNvSpPr/>
            <p:nvPr/>
          </p:nvSpPr>
          <p:spPr>
            <a:xfrm>
              <a:off x="7413720" y="7481696"/>
              <a:ext cx="2811906" cy="1471804"/>
            </a:xfrm>
            <a:prstGeom prst="ellipse">
              <a:avLst/>
            </a:prstGeom>
            <a:solidFill>
              <a:srgbClr val="00B8B4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+mj-lt"/>
                </a:rPr>
                <a:t>planejamento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B7A12EB-7B1A-4869-920C-9449028C9137}"/>
                </a:ext>
              </a:extLst>
            </p:cNvPr>
            <p:cNvSpPr/>
            <p:nvPr/>
          </p:nvSpPr>
          <p:spPr>
            <a:xfrm>
              <a:off x="11141328" y="7481696"/>
              <a:ext cx="2556278" cy="1471804"/>
            </a:xfrm>
            <a:prstGeom prst="ellipse">
              <a:avLst/>
            </a:prstGeom>
            <a:solidFill>
              <a:srgbClr val="00B8B4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+mj-lt"/>
                </a:rPr>
                <a:t>atividades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8E15502-7DCF-4692-AF9F-AFB2E23FAC2A}"/>
                </a:ext>
              </a:extLst>
            </p:cNvPr>
            <p:cNvSpPr/>
            <p:nvPr/>
          </p:nvSpPr>
          <p:spPr>
            <a:xfrm>
              <a:off x="14741122" y="7476662"/>
              <a:ext cx="2556278" cy="1471804"/>
            </a:xfrm>
            <a:prstGeom prst="ellipse">
              <a:avLst/>
            </a:prstGeom>
            <a:solidFill>
              <a:srgbClr val="00B8B4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+mj-lt"/>
                </a:rPr>
                <a:t>avaliação</a:t>
              </a:r>
            </a:p>
          </p:txBody>
        </p: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441D77C8-07B1-429E-A1B1-4F8AAD5DEF8D}"/>
                </a:ext>
              </a:extLst>
            </p:cNvPr>
            <p:cNvCxnSpPr>
              <a:cxnSpLocks/>
              <a:stCxn id="46" idx="4"/>
              <a:endCxn id="44" idx="4"/>
            </p:cNvCxnSpPr>
            <p:nvPr/>
          </p:nvCxnSpPr>
          <p:spPr>
            <a:xfrm rot="5400000">
              <a:off x="12416951" y="5351189"/>
              <a:ext cx="5034" cy="7199588"/>
            </a:xfrm>
            <a:prstGeom prst="bentConnector3">
              <a:avLst>
                <a:gd name="adj1" fmla="val 4228589"/>
              </a:avLst>
            </a:prstGeom>
            <a:ln w="38100">
              <a:solidFill>
                <a:srgbClr val="00B8B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2B2AFC2F-5857-4CFA-84BB-D1895F5337E4}"/>
                </a:ext>
              </a:extLst>
            </p:cNvPr>
            <p:cNvCxnSpPr>
              <a:cxnSpLocks/>
              <a:stCxn id="44" idx="6"/>
              <a:endCxn id="45" idx="2"/>
            </p:cNvCxnSpPr>
            <p:nvPr/>
          </p:nvCxnSpPr>
          <p:spPr>
            <a:xfrm>
              <a:off x="10225626" y="8217598"/>
              <a:ext cx="915702" cy="0"/>
            </a:xfrm>
            <a:prstGeom prst="straightConnector1">
              <a:avLst/>
            </a:prstGeom>
            <a:ln w="38100">
              <a:solidFill>
                <a:srgbClr val="00B8B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B554710-9145-4D86-B3D5-FF643BDBFAFF}"/>
                </a:ext>
              </a:extLst>
            </p:cNvPr>
            <p:cNvCxnSpPr>
              <a:cxnSpLocks/>
              <a:stCxn id="45" idx="6"/>
              <a:endCxn id="46" idx="2"/>
            </p:cNvCxnSpPr>
            <p:nvPr/>
          </p:nvCxnSpPr>
          <p:spPr>
            <a:xfrm flipV="1">
              <a:off x="13697606" y="8212564"/>
              <a:ext cx="1043516" cy="5034"/>
            </a:xfrm>
            <a:prstGeom prst="straightConnector1">
              <a:avLst/>
            </a:prstGeom>
            <a:ln w="38100">
              <a:solidFill>
                <a:srgbClr val="00B8B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56D628A-1654-4975-A2B5-4687A986B87B}"/>
              </a:ext>
            </a:extLst>
          </p:cNvPr>
          <p:cNvSpPr/>
          <p:nvPr/>
        </p:nvSpPr>
        <p:spPr>
          <a:xfrm>
            <a:off x="2224481" y="5067300"/>
            <a:ext cx="3867224" cy="842182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Desenvolver diretrizes e políticas de projetos para práticas relacionadas ao gênero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179AE77-E18E-47B0-9C6C-984F7F9BA067}"/>
              </a:ext>
            </a:extLst>
          </p:cNvPr>
          <p:cNvSpPr/>
          <p:nvPr/>
        </p:nvSpPr>
        <p:spPr>
          <a:xfrm>
            <a:off x="3676576" y="3767918"/>
            <a:ext cx="3867224" cy="842182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Consultar as comunidades - incluindo mulheres - no planejamento da concepção e metas do projeto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5888665-0CFC-4681-8621-2A251140DE7F}"/>
              </a:ext>
            </a:extLst>
          </p:cNvPr>
          <p:cNvSpPr/>
          <p:nvPr/>
        </p:nvSpPr>
        <p:spPr>
          <a:xfrm>
            <a:off x="11621376" y="6968318"/>
            <a:ext cx="3867224" cy="842182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Coleta de dados desagregados por gênero sobre os participantes em todas as atividades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858B621-B3D3-4102-BD02-E0F1123461CD}"/>
              </a:ext>
            </a:extLst>
          </p:cNvPr>
          <p:cNvSpPr/>
          <p:nvPr/>
        </p:nvSpPr>
        <p:spPr>
          <a:xfrm>
            <a:off x="6748659" y="5139518"/>
            <a:ext cx="3228959" cy="842182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Envolver membros da comunidade na pesquisa de análise de gênero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CE8E44C-CD94-491D-9CFC-570693E49BF6}"/>
              </a:ext>
            </a:extLst>
          </p:cNvPr>
          <p:cNvSpPr/>
          <p:nvPr/>
        </p:nvSpPr>
        <p:spPr>
          <a:xfrm>
            <a:off x="14392217" y="3629916"/>
            <a:ext cx="3133783" cy="842182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 conectar a redes de mulheres em comunidades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29FB3C-FDEC-452B-9493-D57B5FC468A1}"/>
              </a:ext>
            </a:extLst>
          </p:cNvPr>
          <p:cNvSpPr/>
          <p:nvPr/>
        </p:nvSpPr>
        <p:spPr>
          <a:xfrm>
            <a:off x="7134241" y="6915798"/>
            <a:ext cx="2915140" cy="842182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>
                <a:solidFill>
                  <a:prstClr val="black"/>
                </a:solidFill>
                <a:latin typeface="Calibri"/>
              </a:rPr>
              <a:t>Facilitar a participação das mulheres nas atividades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66FB414-8599-42BF-9BFB-31108F5BCF84}"/>
              </a:ext>
            </a:extLst>
          </p:cNvPr>
          <p:cNvSpPr/>
          <p:nvPr/>
        </p:nvSpPr>
        <p:spPr>
          <a:xfrm>
            <a:off x="9220200" y="3619500"/>
            <a:ext cx="3315114" cy="842182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>
                <a:solidFill>
                  <a:prstClr val="black"/>
                </a:solidFill>
                <a:latin typeface="Calibri"/>
              </a:rPr>
              <a:t>E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nvolver a comunidade em treinamentos e discussões de gênero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06F8AE-99BB-407A-BBEA-2C7D41FF50A1}"/>
              </a:ext>
            </a:extLst>
          </p:cNvPr>
          <p:cNvSpPr/>
          <p:nvPr/>
        </p:nvSpPr>
        <p:spPr>
          <a:xfrm>
            <a:off x="10161193" y="5829300"/>
            <a:ext cx="3721887" cy="842182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>
                <a:solidFill>
                  <a:prstClr val="black"/>
                </a:solidFill>
                <a:latin typeface="Calibri"/>
              </a:rPr>
              <a:t>F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ornecer às mulheres os treinamentos necessários para desenvolver suas habilidades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C166F82-17D3-4730-9A46-DB86A5FE5152}"/>
              </a:ext>
            </a:extLst>
          </p:cNvPr>
          <p:cNvSpPr/>
          <p:nvPr/>
        </p:nvSpPr>
        <p:spPr>
          <a:xfrm>
            <a:off x="14679111" y="5769685"/>
            <a:ext cx="2915140" cy="842182"/>
          </a:xfrm>
          <a:prstGeom prst="roundRect">
            <a:avLst>
              <a:gd name="adj" fmla="val 16667"/>
            </a:avLst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Coletar histórias e feedback de mulheres e homens sobre os impactos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47C4D12-061D-4865-AD9F-E0BD5530EC16}"/>
              </a:ext>
            </a:extLst>
          </p:cNvPr>
          <p:cNvSpPr/>
          <p:nvPr/>
        </p:nvSpPr>
        <p:spPr>
          <a:xfrm>
            <a:off x="3876864" y="6434918"/>
            <a:ext cx="2981136" cy="842182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Desenhar um projeto que se encaixa em uma estratégia de longo prazo para inclusão de gênero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9F5BA7A-0CAE-4975-8D5B-D7214C36F284}"/>
              </a:ext>
            </a:extLst>
          </p:cNvPr>
          <p:cNvSpPr/>
          <p:nvPr/>
        </p:nvSpPr>
        <p:spPr>
          <a:xfrm>
            <a:off x="11365992" y="4610100"/>
            <a:ext cx="3337096" cy="842182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Oferecer oportunidades e plataformas para as mulheres compartilharem suas vozes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148034C-A8FB-4C7A-ADEB-35A53CD71782}"/>
              </a:ext>
            </a:extLst>
          </p:cNvPr>
          <p:cNvSpPr/>
          <p:nvPr/>
        </p:nvSpPr>
        <p:spPr>
          <a:xfrm>
            <a:off x="14397863" y="5783558"/>
            <a:ext cx="305225" cy="319098"/>
          </a:xfrm>
          <a:prstGeom prst="roundRect">
            <a:avLst/>
          </a:prstGeom>
          <a:solidFill>
            <a:srgbClr val="F9C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F9EF402-03DA-4E97-AFD9-0ABDDCFCFCB2}"/>
              </a:ext>
            </a:extLst>
          </p:cNvPr>
          <p:cNvSpPr/>
          <p:nvPr/>
        </p:nvSpPr>
        <p:spPr>
          <a:xfrm>
            <a:off x="3343727" y="3769274"/>
            <a:ext cx="305225" cy="319098"/>
          </a:xfrm>
          <a:prstGeom prst="roundRect">
            <a:avLst/>
          </a:prstGeom>
          <a:solidFill>
            <a:srgbClr val="277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6652153-0884-43C7-B27E-9318115E7829}"/>
              </a:ext>
            </a:extLst>
          </p:cNvPr>
          <p:cNvSpPr/>
          <p:nvPr/>
        </p:nvSpPr>
        <p:spPr>
          <a:xfrm>
            <a:off x="14093049" y="3880658"/>
            <a:ext cx="305225" cy="319098"/>
          </a:xfrm>
          <a:prstGeom prst="roundRect">
            <a:avLst/>
          </a:prstGeom>
          <a:solidFill>
            <a:srgbClr val="F98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0B3E541-6997-4F4D-BE68-6AD7D7550A68}"/>
              </a:ext>
            </a:extLst>
          </p:cNvPr>
          <p:cNvSpPr/>
          <p:nvPr/>
        </p:nvSpPr>
        <p:spPr>
          <a:xfrm>
            <a:off x="1981200" y="5081208"/>
            <a:ext cx="305225" cy="319098"/>
          </a:xfrm>
          <a:prstGeom prst="roundRect">
            <a:avLst/>
          </a:prstGeom>
          <a:solidFill>
            <a:srgbClr val="277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9E9D00C-D803-4F3A-B61C-9BC11DA23CE8}"/>
              </a:ext>
            </a:extLst>
          </p:cNvPr>
          <p:cNvSpPr/>
          <p:nvPr/>
        </p:nvSpPr>
        <p:spPr>
          <a:xfrm>
            <a:off x="3568071" y="6376400"/>
            <a:ext cx="305225" cy="319098"/>
          </a:xfrm>
          <a:prstGeom prst="roundRect">
            <a:avLst/>
          </a:prstGeom>
          <a:solidFill>
            <a:srgbClr val="F98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5924CC2-1487-4681-992D-E4F943CBBEA8}"/>
              </a:ext>
            </a:extLst>
          </p:cNvPr>
          <p:cNvSpPr/>
          <p:nvPr/>
        </p:nvSpPr>
        <p:spPr>
          <a:xfrm>
            <a:off x="11401441" y="7222543"/>
            <a:ext cx="305225" cy="319098"/>
          </a:xfrm>
          <a:prstGeom prst="roundRect">
            <a:avLst/>
          </a:prstGeom>
          <a:solidFill>
            <a:srgbClr val="F9C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8B00E76-5BD5-4544-AA0C-BE9BD70B1299}"/>
              </a:ext>
            </a:extLst>
          </p:cNvPr>
          <p:cNvSpPr/>
          <p:nvPr/>
        </p:nvSpPr>
        <p:spPr>
          <a:xfrm>
            <a:off x="11049000" y="4844134"/>
            <a:ext cx="305225" cy="319098"/>
          </a:xfrm>
          <a:prstGeom prst="roundRect">
            <a:avLst/>
          </a:prstGeom>
          <a:solidFill>
            <a:srgbClr val="F9C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A9387A0-C3B9-49BF-9ABE-C782F09630F9}"/>
              </a:ext>
            </a:extLst>
          </p:cNvPr>
          <p:cNvSpPr/>
          <p:nvPr/>
        </p:nvSpPr>
        <p:spPr>
          <a:xfrm>
            <a:off x="9953641" y="6050519"/>
            <a:ext cx="305225" cy="319098"/>
          </a:xfrm>
          <a:prstGeom prst="roundRect">
            <a:avLst/>
          </a:prstGeom>
          <a:solidFill>
            <a:srgbClr val="94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39586D0-09B9-48FA-B63C-F75654B1F606}"/>
              </a:ext>
            </a:extLst>
          </p:cNvPr>
          <p:cNvSpPr/>
          <p:nvPr/>
        </p:nvSpPr>
        <p:spPr>
          <a:xfrm>
            <a:off x="8953554" y="3804422"/>
            <a:ext cx="305225" cy="319098"/>
          </a:xfrm>
          <a:prstGeom prst="roundRect">
            <a:avLst/>
          </a:prstGeom>
          <a:solidFill>
            <a:srgbClr val="0A9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0391AAA-2EB0-4D4D-ABF5-0540BD26D1B1}"/>
              </a:ext>
            </a:extLst>
          </p:cNvPr>
          <p:cNvSpPr/>
          <p:nvPr/>
        </p:nvSpPr>
        <p:spPr>
          <a:xfrm>
            <a:off x="6871661" y="7192495"/>
            <a:ext cx="305225" cy="319098"/>
          </a:xfrm>
          <a:prstGeom prst="roundRect">
            <a:avLst/>
          </a:prstGeom>
          <a:solidFill>
            <a:srgbClr val="0A9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9BF2DA5-CA9C-435B-B461-47508A6AA121}"/>
              </a:ext>
            </a:extLst>
          </p:cNvPr>
          <p:cNvSpPr/>
          <p:nvPr/>
        </p:nvSpPr>
        <p:spPr>
          <a:xfrm>
            <a:off x="6477000" y="5218923"/>
            <a:ext cx="305225" cy="319098"/>
          </a:xfrm>
          <a:prstGeom prst="roundRect">
            <a:avLst/>
          </a:prstGeom>
          <a:solidFill>
            <a:srgbClr val="005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DDC2D40-286A-4542-8FD6-E1EC5677EB16}"/>
              </a:ext>
            </a:extLst>
          </p:cNvPr>
          <p:cNvSpPr txBox="1"/>
          <p:nvPr/>
        </p:nvSpPr>
        <p:spPr>
          <a:xfrm>
            <a:off x="264871" y="1296769"/>
            <a:ext cx="67455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>
                <a:latin typeface="Avenir Next LT Pro" panose="020B0504020202020204" pitchFamily="34" charset="0"/>
                <a:cs typeface="Aharoni" panose="02010803020104030203" pitchFamily="2" charset="-79"/>
              </a:rPr>
              <a:t>Incorporar o framework no planejamento e implementação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w" panose="020B0604020202020204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A6AF536-B720-4A50-A427-B51A433BDA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16" t="789" r="19007" b="1964"/>
          <a:stretch/>
        </p:blipFill>
        <p:spPr>
          <a:xfrm>
            <a:off x="102794" y="6695497"/>
            <a:ext cx="3361947" cy="346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59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F88DF2-2FF4-47AA-8914-652E4185CA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8287999" cy="102869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6EF734E9-AEA2-4EB7-AC2D-67F966A955C9}"/>
              </a:ext>
            </a:extLst>
          </p:cNvPr>
          <p:cNvSpPr txBox="1"/>
          <p:nvPr/>
        </p:nvSpPr>
        <p:spPr>
          <a:xfrm>
            <a:off x="11432057" y="799806"/>
            <a:ext cx="65702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Módulo 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 | FORMAS DE TRABALHAR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9673A8-84AA-48FD-9743-9AFB134619D5}"/>
              </a:ext>
            </a:extLst>
          </p:cNvPr>
          <p:cNvSpPr txBox="1"/>
          <p:nvPr/>
        </p:nvSpPr>
        <p:spPr>
          <a:xfrm>
            <a:off x="5486400" y="5295900"/>
            <a:ext cx="11125200" cy="4739759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</p:spPr>
        <p:txBody>
          <a:bodyPr wrap="square" lIns="182880" tIns="91440" rIns="182880" bIns="9144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3200" dirty="0"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Cada organização precisa incorporar a estratégia de gênero como um núcleo de estratégia de implementação para sua organização e projeto.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pt-BR" sz="3200" dirty="0">
              <a:latin typeface="Now" panose="020B0604020202020204" charset="0"/>
              <a:ea typeface="Calibri" panose="020F0502020204030204" pitchFamily="34" charset="0"/>
              <a:cs typeface="Myanmar Text" panose="020B0502040204020203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3200" dirty="0"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Depois de incorporar isso, você considerará as questões de gênero em cada estágio do projeto e observará como apoiar as mulheres conforme necessário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Equipe de Desenvolvimento Rural do Camboja </a:t>
            </a:r>
            <a:r>
              <a:rPr lang="es-ES" sz="2000" dirty="0"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 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s-ES" sz="2000" dirty="0"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(</a:t>
            </a:r>
            <a:r>
              <a:rPr lang="en-US" sz="2000" dirty="0"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Cambodian Rural Development Team, CRDT)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A7D5BAAC-85AD-4938-89F4-63869F84E6AB}"/>
              </a:ext>
            </a:extLst>
          </p:cNvPr>
          <p:cNvSpPr txBox="1"/>
          <p:nvPr/>
        </p:nvSpPr>
        <p:spPr>
          <a:xfrm>
            <a:off x="338796" y="377831"/>
            <a:ext cx="5833404" cy="843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pt-BR">
                <a:solidFill>
                  <a:schemeClr val="bg1"/>
                </a:solidFill>
                <a:latin typeface="Now"/>
              </a:rPr>
              <a:t>Mulheres e homens protegem a área de conservação da comunidade. </a:t>
            </a:r>
            <a:r>
              <a:rPr lang="es-ES">
                <a:solidFill>
                  <a:schemeClr val="bg1"/>
                </a:solidFill>
                <a:latin typeface="Now"/>
              </a:rPr>
              <a:t>Ou Akol, </a:t>
            </a:r>
            <a:r>
              <a:rPr lang="en-US">
                <a:solidFill>
                  <a:schemeClr val="bg1"/>
                </a:solidFill>
                <a:latin typeface="Now"/>
              </a:rPr>
              <a:t>Camboja</a:t>
            </a:r>
            <a:br>
              <a:rPr lang="en-US">
                <a:solidFill>
                  <a:schemeClr val="bg1"/>
                </a:solidFill>
                <a:latin typeface="Now"/>
              </a:rPr>
            </a:br>
            <a:r>
              <a:rPr lang="en-US">
                <a:solidFill>
                  <a:schemeClr val="bg1"/>
                </a:solidFill>
                <a:latin typeface="Now"/>
              </a:rPr>
              <a:t> © Conservation International</a:t>
            </a:r>
            <a:endParaRPr lang="en-US">
              <a:solidFill>
                <a:schemeClr val="bg1"/>
              </a:solidFill>
              <a:highlight>
                <a:srgbClr val="FFFF00"/>
              </a:highlight>
              <a:latin typeface="Now"/>
            </a:endParaRPr>
          </a:p>
        </p:txBody>
      </p:sp>
    </p:spTree>
    <p:extLst>
      <p:ext uri="{BB962C8B-B14F-4D97-AF65-F5344CB8AC3E}">
        <p14:creationId xmlns:p14="http://schemas.microsoft.com/office/powerpoint/2010/main" val="2869125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erson, plant&#10;&#10;Description automatically generated">
            <a:extLst>
              <a:ext uri="{FF2B5EF4-FFF2-40B4-BE49-F238E27FC236}">
                <a16:creationId xmlns:a16="http://schemas.microsoft.com/office/drawing/2014/main" id="{B8F375E6-6F00-4E6A-8B67-F6DE5A79FC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53" name="Freeform 4">
            <a:extLst>
              <a:ext uri="{FF2B5EF4-FFF2-40B4-BE49-F238E27FC236}">
                <a16:creationId xmlns:a16="http://schemas.microsoft.com/office/drawing/2014/main" id="{E9947547-0A57-4AFD-8605-80AD0472A019}"/>
              </a:ext>
            </a:extLst>
          </p:cNvPr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000000">
              <a:alpha val="66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EF734E9-AEA2-4EB7-AC2D-67F966A955C9}"/>
              </a:ext>
            </a:extLst>
          </p:cNvPr>
          <p:cNvSpPr txBox="1"/>
          <p:nvPr/>
        </p:nvSpPr>
        <p:spPr>
          <a:xfrm>
            <a:off x="11432057" y="799806"/>
            <a:ext cx="65702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Módulo 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 | FORMAS DE TRABALHAR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2DE7195-B811-433F-8755-2FF7472B8F2C}"/>
              </a:ext>
            </a:extLst>
          </p:cNvPr>
          <p:cNvSpPr/>
          <p:nvPr/>
        </p:nvSpPr>
        <p:spPr>
          <a:xfrm>
            <a:off x="11658600" y="2599793"/>
            <a:ext cx="6528764" cy="739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PESQUISA PARTICIPATIVA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11B44B6-75E9-4D02-82DF-5710388DD8E3}"/>
              </a:ext>
            </a:extLst>
          </p:cNvPr>
          <p:cNvSpPr txBox="1"/>
          <p:nvPr/>
        </p:nvSpPr>
        <p:spPr>
          <a:xfrm>
            <a:off x="671051" y="647700"/>
            <a:ext cx="611074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>
                <a:solidFill>
                  <a:prstClr val="white"/>
                </a:solidFill>
                <a:latin typeface="Now" panose="020B0604020202020204" charset="0"/>
                <a:cs typeface="Aharoni" panose="02010803020104030203" pitchFamily="2" charset="-79"/>
              </a:rPr>
              <a:t>Abordagens Importantes:</a:t>
            </a:r>
            <a:endParaRPr kumimoji="0" lang="en-US" sz="5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w" panose="020B060402020202020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7" name="AutoShape 2">
            <a:extLst>
              <a:ext uri="{FF2B5EF4-FFF2-40B4-BE49-F238E27FC236}">
                <a16:creationId xmlns:a16="http://schemas.microsoft.com/office/drawing/2014/main" id="{6EBC8C3C-214A-41AA-9717-809B62CE9E9E}"/>
              </a:ext>
            </a:extLst>
          </p:cNvPr>
          <p:cNvSpPr/>
          <p:nvPr/>
        </p:nvSpPr>
        <p:spPr>
          <a:xfrm flipH="1" flipV="1">
            <a:off x="11582400" y="2498055"/>
            <a:ext cx="0" cy="852237"/>
          </a:xfrm>
          <a:prstGeom prst="line">
            <a:avLst/>
          </a:prstGeom>
          <a:ln w="28575" cap="rnd">
            <a:solidFill>
              <a:srgbClr val="F9844A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03B57F1-823D-4668-8A68-82EEE156F59A}"/>
              </a:ext>
            </a:extLst>
          </p:cNvPr>
          <p:cNvSpPr/>
          <p:nvPr/>
        </p:nvSpPr>
        <p:spPr>
          <a:xfrm>
            <a:off x="10886900" y="5115737"/>
            <a:ext cx="7248700" cy="739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GRUPOS E REDES DE MULHERES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w" panose="020B0604020202020204" charset="0"/>
              <a:ea typeface="+mn-ea"/>
              <a:cs typeface="+mn-cs"/>
            </a:endParaRPr>
          </a:p>
        </p:txBody>
      </p:sp>
      <p:sp>
        <p:nvSpPr>
          <p:cNvPr id="48" name="AutoShape 2">
            <a:extLst>
              <a:ext uri="{FF2B5EF4-FFF2-40B4-BE49-F238E27FC236}">
                <a16:creationId xmlns:a16="http://schemas.microsoft.com/office/drawing/2014/main" id="{FFC2417B-1F58-4F10-89BC-718C456A815D}"/>
              </a:ext>
            </a:extLst>
          </p:cNvPr>
          <p:cNvSpPr/>
          <p:nvPr/>
        </p:nvSpPr>
        <p:spPr>
          <a:xfrm flipH="1" flipV="1">
            <a:off x="10744200" y="5066888"/>
            <a:ext cx="0" cy="852237"/>
          </a:xfrm>
          <a:prstGeom prst="line">
            <a:avLst/>
          </a:prstGeom>
          <a:ln w="28575" cap="rnd">
            <a:solidFill>
              <a:srgbClr val="F9844A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20E0470-4872-47D5-9F2A-7AFE31BEE991}"/>
              </a:ext>
            </a:extLst>
          </p:cNvPr>
          <p:cNvSpPr/>
          <p:nvPr/>
        </p:nvSpPr>
        <p:spPr>
          <a:xfrm>
            <a:off x="10189289" y="7767105"/>
            <a:ext cx="7248694" cy="739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AMPLIFICANDO AS VOZES DAS MULHERES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w" panose="020B0604020202020204" charset="0"/>
              <a:ea typeface="+mn-ea"/>
              <a:cs typeface="+mn-cs"/>
            </a:endParaRPr>
          </a:p>
        </p:txBody>
      </p:sp>
      <p:sp>
        <p:nvSpPr>
          <p:cNvPr id="52" name="AutoShape 2">
            <a:extLst>
              <a:ext uri="{FF2B5EF4-FFF2-40B4-BE49-F238E27FC236}">
                <a16:creationId xmlns:a16="http://schemas.microsoft.com/office/drawing/2014/main" id="{0B3D99A2-F18A-4E2A-99CE-92C10968DC45}"/>
              </a:ext>
            </a:extLst>
          </p:cNvPr>
          <p:cNvSpPr/>
          <p:nvPr/>
        </p:nvSpPr>
        <p:spPr>
          <a:xfrm flipH="1" flipV="1">
            <a:off x="10046589" y="7693928"/>
            <a:ext cx="0" cy="852237"/>
          </a:xfrm>
          <a:prstGeom prst="line">
            <a:avLst/>
          </a:prstGeom>
          <a:ln w="28575" cap="rnd">
            <a:solidFill>
              <a:srgbClr val="F9844A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54" name="TextBox 4">
            <a:extLst>
              <a:ext uri="{FF2B5EF4-FFF2-40B4-BE49-F238E27FC236}">
                <a16:creationId xmlns:a16="http://schemas.microsoft.com/office/drawing/2014/main" id="{6E066AB1-389F-494A-B3CA-A3069A92545C}"/>
              </a:ext>
            </a:extLst>
          </p:cNvPr>
          <p:cNvSpPr txBox="1"/>
          <p:nvPr/>
        </p:nvSpPr>
        <p:spPr>
          <a:xfrm>
            <a:off x="381000" y="9229880"/>
            <a:ext cx="4724400" cy="1126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pt-BR">
                <a:solidFill>
                  <a:schemeClr val="bg1"/>
                </a:solidFill>
                <a:latin typeface="Now"/>
              </a:rPr>
              <a:t>Ordenação de árvores em Tailândia: uma bênção budista de árvores</a:t>
            </a:r>
            <a:r>
              <a:rPr lang="en-US">
                <a:solidFill>
                  <a:schemeClr val="bg1"/>
                </a:solidFill>
                <a:latin typeface="Now"/>
              </a:rPr>
              <a:t>. </a:t>
            </a:r>
          </a:p>
          <a:p>
            <a:pPr>
              <a:lnSpc>
                <a:spcPts val="2240"/>
              </a:lnSpc>
            </a:pPr>
            <a:r>
              <a:rPr lang="en-US">
                <a:solidFill>
                  <a:schemeClr val="bg1"/>
                </a:solidFill>
                <a:latin typeface="Now"/>
              </a:rPr>
              <a:t>© Teerapong Pomun, MCI</a:t>
            </a:r>
          </a:p>
          <a:p>
            <a:pPr>
              <a:lnSpc>
                <a:spcPts val="2240"/>
              </a:lnSpc>
            </a:pPr>
            <a:endParaRPr lang="en-US">
              <a:solidFill>
                <a:schemeClr val="bg1"/>
              </a:solidFill>
              <a:highlight>
                <a:srgbClr val="FFFF00"/>
              </a:highlight>
              <a:latin typeface="Now"/>
            </a:endParaRPr>
          </a:p>
        </p:txBody>
      </p:sp>
      <p:grpSp>
        <p:nvGrpSpPr>
          <p:cNvPr id="55" name="Group 3">
            <a:extLst>
              <a:ext uri="{FF2B5EF4-FFF2-40B4-BE49-F238E27FC236}">
                <a16:creationId xmlns:a16="http://schemas.microsoft.com/office/drawing/2014/main" id="{FB3BFEED-10DB-404B-ACD5-0D0445F9954F}"/>
              </a:ext>
            </a:extLst>
          </p:cNvPr>
          <p:cNvGrpSpPr/>
          <p:nvPr/>
        </p:nvGrpSpPr>
        <p:grpSpPr>
          <a:xfrm>
            <a:off x="10363200" y="2488311"/>
            <a:ext cx="978789" cy="978789"/>
            <a:chOff x="0" y="0"/>
            <a:chExt cx="6350000" cy="6350000"/>
          </a:xfrm>
          <a:solidFill>
            <a:srgbClr val="F4A261"/>
          </a:solidFill>
        </p:grpSpPr>
        <p:sp>
          <p:nvSpPr>
            <p:cNvPr id="56" name="Freeform 4">
              <a:extLst>
                <a:ext uri="{FF2B5EF4-FFF2-40B4-BE49-F238E27FC236}">
                  <a16:creationId xmlns:a16="http://schemas.microsoft.com/office/drawing/2014/main" id="{4AC67A63-BE97-4CB7-899A-6BB722562AF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7" name="Graphic 56" descr="Clipboard outline">
            <a:extLst>
              <a:ext uri="{FF2B5EF4-FFF2-40B4-BE49-F238E27FC236}">
                <a16:creationId xmlns:a16="http://schemas.microsoft.com/office/drawing/2014/main" id="{4CD9D8CB-3B18-43D2-944D-4D9E83409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24376" y="2538210"/>
            <a:ext cx="831273" cy="831273"/>
          </a:xfrm>
          <a:prstGeom prst="rect">
            <a:avLst/>
          </a:prstGeom>
        </p:spPr>
      </p:pic>
      <p:grpSp>
        <p:nvGrpSpPr>
          <p:cNvPr id="61" name="Group 3">
            <a:extLst>
              <a:ext uri="{FF2B5EF4-FFF2-40B4-BE49-F238E27FC236}">
                <a16:creationId xmlns:a16="http://schemas.microsoft.com/office/drawing/2014/main" id="{F0F2FCC9-EFB5-497D-AD0D-F222F96324A6}"/>
              </a:ext>
            </a:extLst>
          </p:cNvPr>
          <p:cNvGrpSpPr/>
          <p:nvPr/>
        </p:nvGrpSpPr>
        <p:grpSpPr>
          <a:xfrm>
            <a:off x="9525000" y="5031060"/>
            <a:ext cx="978789" cy="978789"/>
            <a:chOff x="0" y="0"/>
            <a:chExt cx="6350000" cy="6350000"/>
          </a:xfrm>
          <a:solidFill>
            <a:srgbClr val="F4A261"/>
          </a:solidFill>
        </p:grpSpPr>
        <p:sp>
          <p:nvSpPr>
            <p:cNvPr id="62" name="Freeform 4">
              <a:extLst>
                <a:ext uri="{FF2B5EF4-FFF2-40B4-BE49-F238E27FC236}">
                  <a16:creationId xmlns:a16="http://schemas.microsoft.com/office/drawing/2014/main" id="{34734EA7-2DEC-452F-B008-708A5B40EABD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4" name="Group 3">
            <a:extLst>
              <a:ext uri="{FF2B5EF4-FFF2-40B4-BE49-F238E27FC236}">
                <a16:creationId xmlns:a16="http://schemas.microsoft.com/office/drawing/2014/main" id="{4F370ECB-0636-453E-9DA9-9816613559DD}"/>
              </a:ext>
            </a:extLst>
          </p:cNvPr>
          <p:cNvGrpSpPr/>
          <p:nvPr/>
        </p:nvGrpSpPr>
        <p:grpSpPr>
          <a:xfrm>
            <a:off x="8839200" y="7658100"/>
            <a:ext cx="978789" cy="978789"/>
            <a:chOff x="0" y="0"/>
            <a:chExt cx="6350000" cy="6350000"/>
          </a:xfrm>
          <a:solidFill>
            <a:srgbClr val="F4A261"/>
          </a:solidFill>
        </p:grpSpPr>
        <p:sp>
          <p:nvSpPr>
            <p:cNvPr id="65" name="Freeform 4">
              <a:extLst>
                <a:ext uri="{FF2B5EF4-FFF2-40B4-BE49-F238E27FC236}">
                  <a16:creationId xmlns:a16="http://schemas.microsoft.com/office/drawing/2014/main" id="{9E24CE27-FD69-4479-AD29-627BBF9BF7D4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Graphic 11" descr="Megaphone outline">
            <a:extLst>
              <a:ext uri="{FF2B5EF4-FFF2-40B4-BE49-F238E27FC236}">
                <a16:creationId xmlns:a16="http://schemas.microsoft.com/office/drawing/2014/main" id="{D5114694-35C2-428E-81D8-FAA0876A4C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84254" y="7667789"/>
            <a:ext cx="816700" cy="816700"/>
          </a:xfrm>
          <a:prstGeom prst="rect">
            <a:avLst/>
          </a:prstGeom>
        </p:spPr>
      </p:pic>
      <p:pic>
        <p:nvPicPr>
          <p:cNvPr id="14" name="Graphic 13" descr="Connections outline">
            <a:extLst>
              <a:ext uri="{FF2B5EF4-FFF2-40B4-BE49-F238E27FC236}">
                <a16:creationId xmlns:a16="http://schemas.microsoft.com/office/drawing/2014/main" id="{F6A3D870-ECA4-489B-B161-84C3A035D4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57194" y="508116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3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erson, plant&#10;&#10;Description automatically generated">
            <a:extLst>
              <a:ext uri="{FF2B5EF4-FFF2-40B4-BE49-F238E27FC236}">
                <a16:creationId xmlns:a16="http://schemas.microsoft.com/office/drawing/2014/main" id="{B8F375E6-6F00-4E6A-8B67-F6DE5A79F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53" name="Freeform 4">
            <a:extLst>
              <a:ext uri="{FF2B5EF4-FFF2-40B4-BE49-F238E27FC236}">
                <a16:creationId xmlns:a16="http://schemas.microsoft.com/office/drawing/2014/main" id="{E9947547-0A57-4AFD-8605-80AD0472A019}"/>
              </a:ext>
            </a:extLst>
          </p:cNvPr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000000">
              <a:alpha val="75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EF734E9-AEA2-4EB7-AC2D-67F966A955C9}"/>
              </a:ext>
            </a:extLst>
          </p:cNvPr>
          <p:cNvSpPr txBox="1"/>
          <p:nvPr/>
        </p:nvSpPr>
        <p:spPr>
          <a:xfrm>
            <a:off x="11432057" y="799806"/>
            <a:ext cx="65702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Módulo 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 | FORMAS DE TRABALHAR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2DE7195-B811-433F-8755-2FF7472B8F2C}"/>
              </a:ext>
            </a:extLst>
          </p:cNvPr>
          <p:cNvSpPr/>
          <p:nvPr/>
        </p:nvSpPr>
        <p:spPr>
          <a:xfrm>
            <a:off x="1828800" y="430064"/>
            <a:ext cx="8467900" cy="739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PESQUISA PARTICIPATIVA</a:t>
            </a:r>
          </a:p>
        </p:txBody>
      </p:sp>
      <p:sp>
        <p:nvSpPr>
          <p:cNvPr id="97" name="AutoShape 2">
            <a:extLst>
              <a:ext uri="{FF2B5EF4-FFF2-40B4-BE49-F238E27FC236}">
                <a16:creationId xmlns:a16="http://schemas.microsoft.com/office/drawing/2014/main" id="{6EBC8C3C-214A-41AA-9717-809B62CE9E9E}"/>
              </a:ext>
            </a:extLst>
          </p:cNvPr>
          <p:cNvSpPr/>
          <p:nvPr/>
        </p:nvSpPr>
        <p:spPr>
          <a:xfrm flipH="1" flipV="1">
            <a:off x="1686100" y="328326"/>
            <a:ext cx="0" cy="852237"/>
          </a:xfrm>
          <a:prstGeom prst="line">
            <a:avLst/>
          </a:prstGeom>
          <a:ln w="28575" cap="rnd">
            <a:solidFill>
              <a:srgbClr val="F9844A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55" name="Group 3">
            <a:extLst>
              <a:ext uri="{FF2B5EF4-FFF2-40B4-BE49-F238E27FC236}">
                <a16:creationId xmlns:a16="http://schemas.microsoft.com/office/drawing/2014/main" id="{FB3BFEED-10DB-404B-ACD5-0D0445F9954F}"/>
              </a:ext>
            </a:extLst>
          </p:cNvPr>
          <p:cNvGrpSpPr/>
          <p:nvPr/>
        </p:nvGrpSpPr>
        <p:grpSpPr>
          <a:xfrm>
            <a:off x="432764" y="318582"/>
            <a:ext cx="978789" cy="978789"/>
            <a:chOff x="0" y="0"/>
            <a:chExt cx="6350000" cy="6350000"/>
          </a:xfrm>
          <a:solidFill>
            <a:srgbClr val="F4A261"/>
          </a:solidFill>
        </p:grpSpPr>
        <p:sp>
          <p:nvSpPr>
            <p:cNvPr id="56" name="Freeform 4">
              <a:extLst>
                <a:ext uri="{FF2B5EF4-FFF2-40B4-BE49-F238E27FC236}">
                  <a16:creationId xmlns:a16="http://schemas.microsoft.com/office/drawing/2014/main" id="{4AC67A63-BE97-4CB7-899A-6BB722562AF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7" name="Graphic 56" descr="Clipboard outline">
            <a:extLst>
              <a:ext uri="{FF2B5EF4-FFF2-40B4-BE49-F238E27FC236}">
                <a16:creationId xmlns:a16="http://schemas.microsoft.com/office/drawing/2014/main" id="{4CD9D8CB-3B18-43D2-944D-4D9E83409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3940" y="368481"/>
            <a:ext cx="831273" cy="83127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3ABAB7F-E4A7-406C-B99E-7C32F8AA4099}"/>
              </a:ext>
            </a:extLst>
          </p:cNvPr>
          <p:cNvSpPr txBox="1"/>
          <p:nvPr/>
        </p:nvSpPr>
        <p:spPr>
          <a:xfrm>
            <a:off x="304800" y="1714500"/>
            <a:ext cx="8305796" cy="8027582"/>
          </a:xfrm>
          <a:prstGeom prst="rect">
            <a:avLst/>
          </a:prstGeom>
          <a:solidFill>
            <a:srgbClr val="CCEAE0">
              <a:alpha val="86000"/>
            </a:srgbClr>
          </a:solidFill>
        </p:spPr>
        <p:txBody>
          <a:bodyPr wrap="square" lIns="274320" tIns="91440" rIns="182880" bIns="91440">
            <a:spAutoFit/>
          </a:bodyPr>
          <a:lstStyle/>
          <a:p>
            <a:pPr marR="0" lvl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My Village, </a:t>
            </a:r>
            <a:r>
              <a:rPr lang="en-US" sz="2000" dirty="0" err="1"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Camboja</a:t>
            </a:r>
            <a:endParaRPr lang="en-US" sz="2000" dirty="0">
              <a:effectLst/>
              <a:latin typeface="Now" panose="020B0604020202020204" charset="0"/>
              <a:ea typeface="Calibri" panose="020F0502020204030204" pitchFamily="34" charset="0"/>
              <a:cs typeface="Myanmar Text" panose="020B0502040204020203" pitchFamily="34" charset="0"/>
            </a:endParaRPr>
          </a:p>
          <a:p>
            <a:pPr marR="0" lvl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600" dirty="0"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Envolve mulheres na análise de gênero e pesquisa de conhecimento local para informar o planeja do projeto</a:t>
            </a:r>
          </a:p>
          <a:p>
            <a:pPr marL="457200" marR="0" lvl="0" indent="-4572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Analisa as barreiras à participação de mulheres e homens e planejar como reduzir essas barreiras</a:t>
            </a:r>
          </a:p>
          <a:p>
            <a:pPr marL="457200" marR="0" lvl="0" indent="-4572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Mulheres e homens monitoram mudanças nos ecossistemas e na comunidade</a:t>
            </a:r>
          </a:p>
          <a:p>
            <a:pPr marL="457200" marR="0" lvl="0" indent="-4572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As mulheres desenvolvem seus planos para a comunidade com base nas necessidades identificadas na pesquisa</a:t>
            </a:r>
          </a:p>
          <a:p>
            <a:pPr marL="457200" marR="0" lvl="0" indent="-4572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Providencie treinamento em análise situacional e de ator para que possam identificar e se envolver com os principais atores envolvidos nas questões</a:t>
            </a:r>
          </a:p>
          <a:p>
            <a:pPr marL="457200" marR="0" lvl="0" indent="-4572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Apoiam os planos dessas mulheres com um orçamento pequeno e facilitam o envolvimento com outras partes interessadas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76B93F-FF7C-4B07-A372-003A4D14E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0" y="2980159"/>
            <a:ext cx="9160030" cy="5166830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CC458359-1334-43ED-B575-ECB547D0B068}"/>
              </a:ext>
            </a:extLst>
          </p:cNvPr>
          <p:cNvSpPr txBox="1"/>
          <p:nvPr/>
        </p:nvSpPr>
        <p:spPr>
          <a:xfrm>
            <a:off x="13585853" y="8267700"/>
            <a:ext cx="4157004" cy="561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>
                <a:solidFill>
                  <a:schemeClr val="bg1"/>
                </a:solidFill>
                <a:latin typeface="Now"/>
              </a:rPr>
              <a:t>Equipe de Pesquisa Local.</a:t>
            </a:r>
          </a:p>
          <a:p>
            <a:pPr algn="r">
              <a:lnSpc>
                <a:spcPts val="2240"/>
              </a:lnSpc>
            </a:pPr>
            <a:r>
              <a:rPr lang="en-US">
                <a:solidFill>
                  <a:schemeClr val="bg1"/>
                </a:solidFill>
                <a:latin typeface="Now"/>
              </a:rPr>
              <a:t>© O’Chay village,  </a:t>
            </a:r>
            <a:r>
              <a:rPr lang="en-US" dirty="0">
                <a:solidFill>
                  <a:schemeClr val="bg1"/>
                </a:solidFill>
                <a:latin typeface="Now"/>
              </a:rPr>
              <a:t>My Village</a:t>
            </a:r>
          </a:p>
        </p:txBody>
      </p:sp>
    </p:spTree>
    <p:extLst>
      <p:ext uri="{BB962C8B-B14F-4D97-AF65-F5344CB8AC3E}">
        <p14:creationId xmlns:p14="http://schemas.microsoft.com/office/powerpoint/2010/main" val="3087122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erson, plant&#10;&#10;Description automatically generated">
            <a:extLst>
              <a:ext uri="{FF2B5EF4-FFF2-40B4-BE49-F238E27FC236}">
                <a16:creationId xmlns:a16="http://schemas.microsoft.com/office/drawing/2014/main" id="{B8F375E6-6F00-4E6A-8B67-F6DE5A79F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53" name="Freeform 4">
            <a:extLst>
              <a:ext uri="{FF2B5EF4-FFF2-40B4-BE49-F238E27FC236}">
                <a16:creationId xmlns:a16="http://schemas.microsoft.com/office/drawing/2014/main" id="{E9947547-0A57-4AFD-8605-80AD0472A019}"/>
              </a:ext>
            </a:extLst>
          </p:cNvPr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000000">
              <a:alpha val="75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EF734E9-AEA2-4EB7-AC2D-67F966A955C9}"/>
              </a:ext>
            </a:extLst>
          </p:cNvPr>
          <p:cNvSpPr txBox="1"/>
          <p:nvPr/>
        </p:nvSpPr>
        <p:spPr>
          <a:xfrm>
            <a:off x="11432057" y="799806"/>
            <a:ext cx="65702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Módulo 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 | FORMAS DE TRABALHAR</a:t>
            </a:r>
          </a:p>
        </p:txBody>
      </p:sp>
      <p:sp>
        <p:nvSpPr>
          <p:cNvPr id="97" name="AutoShape 2">
            <a:extLst>
              <a:ext uri="{FF2B5EF4-FFF2-40B4-BE49-F238E27FC236}">
                <a16:creationId xmlns:a16="http://schemas.microsoft.com/office/drawing/2014/main" id="{6EBC8C3C-214A-41AA-9717-809B62CE9E9E}"/>
              </a:ext>
            </a:extLst>
          </p:cNvPr>
          <p:cNvSpPr/>
          <p:nvPr/>
        </p:nvSpPr>
        <p:spPr>
          <a:xfrm flipH="1" flipV="1">
            <a:off x="1686100" y="328326"/>
            <a:ext cx="0" cy="852237"/>
          </a:xfrm>
          <a:prstGeom prst="line">
            <a:avLst/>
          </a:prstGeom>
          <a:ln w="28575" cap="rnd">
            <a:solidFill>
              <a:srgbClr val="F9844A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55" name="Group 3">
            <a:extLst>
              <a:ext uri="{FF2B5EF4-FFF2-40B4-BE49-F238E27FC236}">
                <a16:creationId xmlns:a16="http://schemas.microsoft.com/office/drawing/2014/main" id="{FB3BFEED-10DB-404B-ACD5-0D0445F9954F}"/>
              </a:ext>
            </a:extLst>
          </p:cNvPr>
          <p:cNvGrpSpPr/>
          <p:nvPr/>
        </p:nvGrpSpPr>
        <p:grpSpPr>
          <a:xfrm>
            <a:off x="432764" y="318582"/>
            <a:ext cx="978789" cy="978789"/>
            <a:chOff x="0" y="0"/>
            <a:chExt cx="6350000" cy="6350000"/>
          </a:xfrm>
          <a:solidFill>
            <a:srgbClr val="F4A261"/>
          </a:solidFill>
        </p:grpSpPr>
        <p:sp>
          <p:nvSpPr>
            <p:cNvPr id="56" name="Freeform 4">
              <a:extLst>
                <a:ext uri="{FF2B5EF4-FFF2-40B4-BE49-F238E27FC236}">
                  <a16:creationId xmlns:a16="http://schemas.microsoft.com/office/drawing/2014/main" id="{4AC67A63-BE97-4CB7-899A-6BB722562AF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7" name="Graphic 56" descr="Clipboard outline">
            <a:extLst>
              <a:ext uri="{FF2B5EF4-FFF2-40B4-BE49-F238E27FC236}">
                <a16:creationId xmlns:a16="http://schemas.microsoft.com/office/drawing/2014/main" id="{4CD9D8CB-3B18-43D2-944D-4D9E83409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3940" y="368481"/>
            <a:ext cx="831273" cy="8312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A3AF39-41A5-41F2-BDE9-55A6C3B3C9FE}"/>
              </a:ext>
            </a:extLst>
          </p:cNvPr>
          <p:cNvSpPr txBox="1"/>
          <p:nvPr/>
        </p:nvSpPr>
        <p:spPr>
          <a:xfrm>
            <a:off x="434948" y="1465365"/>
            <a:ext cx="17567400" cy="1544535"/>
          </a:xfrm>
          <a:prstGeom prst="rect">
            <a:avLst/>
          </a:prstGeom>
          <a:noFill/>
        </p:spPr>
        <p:txBody>
          <a:bodyPr wrap="square" lIns="274320" tIns="91440" rIns="274320" bIns="91440" anchor="ctr">
            <a:noAutofit/>
          </a:bodyPr>
          <a:lstStyle/>
          <a:p>
            <a:pPr marR="0" lvl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en-US">
                <a:solidFill>
                  <a:srgbClr val="CCEAE0"/>
                </a:solidFill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WARECOD, Vietnã</a:t>
            </a:r>
          </a:p>
          <a:p>
            <a:pPr algn="ctr">
              <a:lnSpc>
                <a:spcPts val="3000"/>
              </a:lnSpc>
              <a:spcAft>
                <a:spcPts val="1200"/>
              </a:spcAft>
              <a:tabLst>
                <a:tab pos="457200" algn="l"/>
              </a:tabLst>
            </a:pPr>
            <a:r>
              <a:rPr lang="pt-BR" sz="2600">
                <a:solidFill>
                  <a:srgbClr val="CCEAE0"/>
                </a:solidFill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Use a pesquisa participativa do Conhecimento Ecológico Local como um método para ajudar a aumentar a conscientização sobre o valor dos papéis do homem e da mulher, e para construir a confiança das mulheres.</a:t>
            </a:r>
            <a:endParaRPr lang="en-US" sz="2600">
              <a:solidFill>
                <a:srgbClr val="CCEAE0"/>
              </a:solidFill>
              <a:latin typeface="Now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4F85F1-39F6-4EE9-B63E-A97CF368B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337" y="3131808"/>
            <a:ext cx="5962630" cy="564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6B839F-6A43-42F3-B59C-9D5515C9F89A}"/>
              </a:ext>
            </a:extLst>
          </p:cNvPr>
          <p:cNvSpPr txBox="1"/>
          <p:nvPr/>
        </p:nvSpPr>
        <p:spPr>
          <a:xfrm>
            <a:off x="6534052" y="3110301"/>
            <a:ext cx="11601548" cy="5690799"/>
          </a:xfrm>
          <a:prstGeom prst="rect">
            <a:avLst/>
          </a:prstGeom>
          <a:solidFill>
            <a:srgbClr val="CCEAE0">
              <a:alpha val="83000"/>
            </a:srgbClr>
          </a:solidFill>
        </p:spPr>
        <p:txBody>
          <a:bodyPr wrap="square" lIns="274320" tIns="91440" rIns="274320" bIns="91440" anchor="ctr">
            <a:noAutofit/>
          </a:bodyPr>
          <a:lstStyle/>
          <a:p>
            <a:pPr marL="457200" marR="0" lvl="0" indent="-4572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à"/>
              <a:tabLst>
                <a:tab pos="457200" algn="l"/>
              </a:tabLst>
            </a:pPr>
            <a:r>
              <a:rPr lang="pt-BR" sz="2800" dirty="0"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Treinou equipes de pesquisa locais para fazer pesquisa de Conhecimento Ecológico Local e Avaliação Rural Participativa</a:t>
            </a:r>
          </a:p>
          <a:p>
            <a:pPr marR="0" lvl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tabLst>
                <a:tab pos="457200" algn="l"/>
              </a:tabLst>
            </a:pPr>
            <a:endParaRPr lang="pt-BR" sz="2800" dirty="0">
              <a:latin typeface="Now" panose="020B060402020202020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marR="0" lvl="0" indent="-4572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à"/>
              <a:tabLst>
                <a:tab pos="457200" algn="l"/>
              </a:tabLst>
            </a:pPr>
            <a:r>
              <a:rPr lang="pt-BR" sz="2800" dirty="0"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Incluiu planejamento de projeto de pesquisa, discussão de ações necessárias, e relatório de pesquisa para suas próprias comunidades, o público, e as autoridades locais</a:t>
            </a:r>
          </a:p>
          <a:p>
            <a:pPr marR="0" lvl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tabLst>
                <a:tab pos="457200" algn="l"/>
              </a:tabLst>
            </a:pPr>
            <a:endParaRPr lang="pt-BR" sz="2800" dirty="0">
              <a:latin typeface="Now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à"/>
              <a:tabLst>
                <a:tab pos="457200" algn="l"/>
              </a:tabLst>
            </a:pPr>
            <a:r>
              <a:rPr lang="pt-BR" sz="2800" dirty="0"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As equipes de pesquisa incluem mulheres e homens de diferentes etnias e idades</a:t>
            </a:r>
            <a:endParaRPr lang="es-ES" sz="2800" dirty="0">
              <a:latin typeface="Now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D5CA7A7A-A23A-48BC-ACF6-CB898A1BC4F7}"/>
              </a:ext>
            </a:extLst>
          </p:cNvPr>
          <p:cNvSpPr txBox="1"/>
          <p:nvPr/>
        </p:nvSpPr>
        <p:spPr>
          <a:xfrm>
            <a:off x="1328650" y="7875209"/>
            <a:ext cx="4919750" cy="843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pt-BR">
                <a:solidFill>
                  <a:schemeClr val="bg1"/>
                </a:solidFill>
                <a:latin typeface="Now"/>
              </a:rPr>
              <a:t>Grupo de pesquisa de Conhecimento Local durante um evento de limpeza</a:t>
            </a:r>
            <a:br>
              <a:rPr lang="en-US">
                <a:solidFill>
                  <a:schemeClr val="bg1"/>
                </a:solidFill>
                <a:latin typeface="Now"/>
              </a:rPr>
            </a:br>
            <a:r>
              <a:rPr lang="en-US">
                <a:solidFill>
                  <a:schemeClr val="bg1"/>
                </a:solidFill>
                <a:latin typeface="Now"/>
              </a:rPr>
              <a:t>© Thi Sa Kha, WARECOD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902A93-CADA-459A-8AE6-004606673FC9}"/>
              </a:ext>
            </a:extLst>
          </p:cNvPr>
          <p:cNvSpPr/>
          <p:nvPr/>
        </p:nvSpPr>
        <p:spPr>
          <a:xfrm>
            <a:off x="1828800" y="430064"/>
            <a:ext cx="8467900" cy="739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PESQUISA PARTICIPATIVA</a:t>
            </a:r>
          </a:p>
        </p:txBody>
      </p:sp>
    </p:spTree>
    <p:extLst>
      <p:ext uri="{BB962C8B-B14F-4D97-AF65-F5344CB8AC3E}">
        <p14:creationId xmlns:p14="http://schemas.microsoft.com/office/powerpoint/2010/main" val="4128482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erson, plant&#10;&#10;Description automatically generated">
            <a:extLst>
              <a:ext uri="{FF2B5EF4-FFF2-40B4-BE49-F238E27FC236}">
                <a16:creationId xmlns:a16="http://schemas.microsoft.com/office/drawing/2014/main" id="{B8F375E6-6F00-4E6A-8B67-F6DE5A79F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53" name="Freeform 4">
            <a:extLst>
              <a:ext uri="{FF2B5EF4-FFF2-40B4-BE49-F238E27FC236}">
                <a16:creationId xmlns:a16="http://schemas.microsoft.com/office/drawing/2014/main" id="{E9947547-0A57-4AFD-8605-80AD0472A019}"/>
              </a:ext>
            </a:extLst>
          </p:cNvPr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000000">
              <a:alpha val="75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EF734E9-AEA2-4EB7-AC2D-67F966A955C9}"/>
              </a:ext>
            </a:extLst>
          </p:cNvPr>
          <p:cNvSpPr txBox="1"/>
          <p:nvPr/>
        </p:nvSpPr>
        <p:spPr>
          <a:xfrm>
            <a:off x="11432057" y="799806"/>
            <a:ext cx="65702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Módulo 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 | FORMAS DE TRABALHAR</a:t>
            </a:r>
          </a:p>
        </p:txBody>
      </p:sp>
      <p:sp>
        <p:nvSpPr>
          <p:cNvPr id="97" name="AutoShape 2">
            <a:extLst>
              <a:ext uri="{FF2B5EF4-FFF2-40B4-BE49-F238E27FC236}">
                <a16:creationId xmlns:a16="http://schemas.microsoft.com/office/drawing/2014/main" id="{6EBC8C3C-214A-41AA-9717-809B62CE9E9E}"/>
              </a:ext>
            </a:extLst>
          </p:cNvPr>
          <p:cNvSpPr/>
          <p:nvPr/>
        </p:nvSpPr>
        <p:spPr>
          <a:xfrm flipH="1" flipV="1">
            <a:off x="1686100" y="328326"/>
            <a:ext cx="0" cy="852237"/>
          </a:xfrm>
          <a:prstGeom prst="line">
            <a:avLst/>
          </a:prstGeom>
          <a:ln w="28575" cap="rnd">
            <a:solidFill>
              <a:srgbClr val="F9844A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55" name="Group 3">
            <a:extLst>
              <a:ext uri="{FF2B5EF4-FFF2-40B4-BE49-F238E27FC236}">
                <a16:creationId xmlns:a16="http://schemas.microsoft.com/office/drawing/2014/main" id="{FB3BFEED-10DB-404B-ACD5-0D0445F9954F}"/>
              </a:ext>
            </a:extLst>
          </p:cNvPr>
          <p:cNvGrpSpPr/>
          <p:nvPr/>
        </p:nvGrpSpPr>
        <p:grpSpPr>
          <a:xfrm>
            <a:off x="432764" y="318582"/>
            <a:ext cx="978789" cy="978789"/>
            <a:chOff x="0" y="0"/>
            <a:chExt cx="6350000" cy="6350000"/>
          </a:xfrm>
          <a:solidFill>
            <a:srgbClr val="F4A261"/>
          </a:solidFill>
        </p:grpSpPr>
        <p:sp>
          <p:nvSpPr>
            <p:cNvPr id="56" name="Freeform 4">
              <a:extLst>
                <a:ext uri="{FF2B5EF4-FFF2-40B4-BE49-F238E27FC236}">
                  <a16:creationId xmlns:a16="http://schemas.microsoft.com/office/drawing/2014/main" id="{4AC67A63-BE97-4CB7-899A-6BB722562AF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7" name="Graphic 56" descr="Clipboard outline">
            <a:extLst>
              <a:ext uri="{FF2B5EF4-FFF2-40B4-BE49-F238E27FC236}">
                <a16:creationId xmlns:a16="http://schemas.microsoft.com/office/drawing/2014/main" id="{4CD9D8CB-3B18-43D2-944D-4D9E83409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3940" y="368481"/>
            <a:ext cx="831273" cy="8312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A3AF39-41A5-41F2-BDE9-55A6C3B3C9FE}"/>
              </a:ext>
            </a:extLst>
          </p:cNvPr>
          <p:cNvSpPr txBox="1"/>
          <p:nvPr/>
        </p:nvSpPr>
        <p:spPr>
          <a:xfrm>
            <a:off x="434948" y="1465365"/>
            <a:ext cx="17567400" cy="1544535"/>
          </a:xfrm>
          <a:prstGeom prst="rect">
            <a:avLst/>
          </a:prstGeom>
          <a:noFill/>
        </p:spPr>
        <p:txBody>
          <a:bodyPr wrap="square" lIns="274320" tIns="91440" rIns="274320" bIns="91440" anchor="ctr">
            <a:noAutofit/>
          </a:bodyPr>
          <a:lstStyle/>
          <a:p>
            <a:pPr marR="0" lvl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en-US" dirty="0">
                <a:solidFill>
                  <a:srgbClr val="CCEAE0"/>
                </a:solidFill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WARECOD, </a:t>
            </a:r>
            <a:r>
              <a:rPr lang="en-US" dirty="0" err="1">
                <a:solidFill>
                  <a:srgbClr val="CCEAE0"/>
                </a:solidFill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Vietnã</a:t>
            </a:r>
            <a:endParaRPr lang="en-US" dirty="0">
              <a:solidFill>
                <a:srgbClr val="CCEAE0"/>
              </a:solidFill>
              <a:latin typeface="Now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000"/>
              </a:lnSpc>
              <a:spcAft>
                <a:spcPts val="1200"/>
              </a:spcAft>
              <a:tabLst>
                <a:tab pos="457200" algn="l"/>
              </a:tabLst>
            </a:pPr>
            <a:r>
              <a:rPr lang="pt-BR" sz="2600" dirty="0">
                <a:solidFill>
                  <a:srgbClr val="CCEAE0"/>
                </a:solidFill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Utilizar a investigação participativa sobre o conhecimento ecológico local como método para ajudar a aumentar a sensibilização para o valor dos papéis dos homens e das mulheres, e para construir a confiança das mulheres.</a:t>
            </a:r>
            <a:endParaRPr lang="en-US" sz="2600" dirty="0">
              <a:solidFill>
                <a:srgbClr val="CCEAE0"/>
              </a:solidFill>
              <a:latin typeface="Now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4F85F1-39F6-4EE9-B63E-A97CF368B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337" y="3131808"/>
            <a:ext cx="5962630" cy="564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6B839F-6A43-42F3-B59C-9D5515C9F89A}"/>
              </a:ext>
            </a:extLst>
          </p:cNvPr>
          <p:cNvSpPr txBox="1"/>
          <p:nvPr/>
        </p:nvSpPr>
        <p:spPr>
          <a:xfrm>
            <a:off x="6534052" y="3110301"/>
            <a:ext cx="11601548" cy="5690799"/>
          </a:xfrm>
          <a:prstGeom prst="rect">
            <a:avLst/>
          </a:prstGeom>
          <a:solidFill>
            <a:srgbClr val="CCEAE0">
              <a:alpha val="83000"/>
            </a:srgbClr>
          </a:solidFill>
        </p:spPr>
        <p:txBody>
          <a:bodyPr wrap="square" lIns="274320" tIns="91440" rIns="274320" bIns="91440" anchor="ctr">
            <a:noAutofit/>
          </a:bodyPr>
          <a:lstStyle/>
          <a:p>
            <a:pPr marR="0" lvl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es-ES" i="1"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(continuação)</a:t>
            </a:r>
          </a:p>
          <a:p>
            <a:pPr marL="342900" marR="0" lvl="0" indent="-3429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400"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Faça o plano de pesquisa juntos e divida a equipe de pesquisa em pequenos grupos para tópicos específicos</a:t>
            </a:r>
          </a:p>
          <a:p>
            <a:pPr marL="342900" marR="0" lvl="0" indent="-3429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400"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Discuta as informações que coletaram, como aplicar a informação, e por que é significativa</a:t>
            </a:r>
          </a:p>
          <a:p>
            <a:pPr marL="342900" marR="0" lvl="0" indent="-3429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400"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Equipe local apresenta às autoridades locais e ao público (as mulheres são incentivadas a apresentar)</a:t>
            </a:r>
          </a:p>
          <a:p>
            <a:pPr marL="342900" marR="0" lvl="0" indent="-3429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400"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Pode usar a pesquisa para monitorar os riscos e impactos do desenvolvimento nos recursos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5CF534-9484-4F88-9189-B21791847692}"/>
              </a:ext>
            </a:extLst>
          </p:cNvPr>
          <p:cNvSpPr txBox="1"/>
          <p:nvPr/>
        </p:nvSpPr>
        <p:spPr>
          <a:xfrm>
            <a:off x="361864" y="8909657"/>
            <a:ext cx="17716672" cy="1167793"/>
          </a:xfrm>
          <a:prstGeom prst="rect">
            <a:avLst/>
          </a:prstGeom>
          <a:noFill/>
        </p:spPr>
        <p:txBody>
          <a:bodyPr wrap="square" lIns="274320" tIns="91440" rIns="274320" bIns="91440" anchor="ctr">
            <a:noAutofit/>
          </a:bodyPr>
          <a:lstStyle/>
          <a:p>
            <a:pPr marR="0" lvl="0" algn="ctr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pt-BR" sz="2600" dirty="0">
                <a:solidFill>
                  <a:srgbClr val="CCEAE0"/>
                </a:solidFill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Agora, membros femininos e masculinos da comunidade podem coletar informações, analisar e sintetizar informações, e ter suas vozes ouvidas quando as apresentam</a:t>
            </a:r>
            <a:endParaRPr lang="en-US" sz="2600" dirty="0">
              <a:solidFill>
                <a:srgbClr val="CCEAE0"/>
              </a:solidFill>
              <a:latin typeface="Now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C11BEF-88AE-4233-9744-726ABC037647}"/>
              </a:ext>
            </a:extLst>
          </p:cNvPr>
          <p:cNvSpPr/>
          <p:nvPr/>
        </p:nvSpPr>
        <p:spPr>
          <a:xfrm>
            <a:off x="1828800" y="430064"/>
            <a:ext cx="8467900" cy="739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PESQUISA PARTICIPATIVA</a:t>
            </a:r>
          </a:p>
        </p:txBody>
      </p:sp>
    </p:spTree>
    <p:extLst>
      <p:ext uri="{BB962C8B-B14F-4D97-AF65-F5344CB8AC3E}">
        <p14:creationId xmlns:p14="http://schemas.microsoft.com/office/powerpoint/2010/main" val="749119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erson, plant&#10;&#10;Description automatically generated">
            <a:extLst>
              <a:ext uri="{FF2B5EF4-FFF2-40B4-BE49-F238E27FC236}">
                <a16:creationId xmlns:a16="http://schemas.microsoft.com/office/drawing/2014/main" id="{B8F375E6-6F00-4E6A-8B67-F6DE5A79F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53" name="Freeform 4">
            <a:extLst>
              <a:ext uri="{FF2B5EF4-FFF2-40B4-BE49-F238E27FC236}">
                <a16:creationId xmlns:a16="http://schemas.microsoft.com/office/drawing/2014/main" id="{E9947547-0A57-4AFD-8605-80AD0472A019}"/>
              </a:ext>
            </a:extLst>
          </p:cNvPr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000000">
              <a:alpha val="75000"/>
            </a:srgbClr>
          </a:solidFill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>
              <a:effectLst/>
              <a:latin typeface="Now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EF734E9-AEA2-4EB7-AC2D-67F966A955C9}"/>
              </a:ext>
            </a:extLst>
          </p:cNvPr>
          <p:cNvSpPr txBox="1"/>
          <p:nvPr/>
        </p:nvSpPr>
        <p:spPr>
          <a:xfrm>
            <a:off x="11432057" y="799806"/>
            <a:ext cx="65702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Módulo 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 | FORMAS DE TRABALHAR</a:t>
            </a:r>
          </a:p>
        </p:txBody>
      </p:sp>
      <p:sp>
        <p:nvSpPr>
          <p:cNvPr id="97" name="AutoShape 2">
            <a:extLst>
              <a:ext uri="{FF2B5EF4-FFF2-40B4-BE49-F238E27FC236}">
                <a16:creationId xmlns:a16="http://schemas.microsoft.com/office/drawing/2014/main" id="{6EBC8C3C-214A-41AA-9717-809B62CE9E9E}"/>
              </a:ext>
            </a:extLst>
          </p:cNvPr>
          <p:cNvSpPr/>
          <p:nvPr/>
        </p:nvSpPr>
        <p:spPr>
          <a:xfrm flipH="1" flipV="1">
            <a:off x="1686100" y="328326"/>
            <a:ext cx="0" cy="852237"/>
          </a:xfrm>
          <a:prstGeom prst="line">
            <a:avLst/>
          </a:prstGeom>
          <a:ln w="28575" cap="rnd">
            <a:solidFill>
              <a:srgbClr val="F9844A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55" name="Group 3">
            <a:extLst>
              <a:ext uri="{FF2B5EF4-FFF2-40B4-BE49-F238E27FC236}">
                <a16:creationId xmlns:a16="http://schemas.microsoft.com/office/drawing/2014/main" id="{FB3BFEED-10DB-404B-ACD5-0D0445F9954F}"/>
              </a:ext>
            </a:extLst>
          </p:cNvPr>
          <p:cNvGrpSpPr/>
          <p:nvPr/>
        </p:nvGrpSpPr>
        <p:grpSpPr>
          <a:xfrm>
            <a:off x="432764" y="318582"/>
            <a:ext cx="978789" cy="978789"/>
            <a:chOff x="0" y="0"/>
            <a:chExt cx="6350000" cy="6350000"/>
          </a:xfrm>
          <a:solidFill>
            <a:srgbClr val="F4A261"/>
          </a:solidFill>
        </p:grpSpPr>
        <p:sp>
          <p:nvSpPr>
            <p:cNvPr id="56" name="Freeform 4">
              <a:extLst>
                <a:ext uri="{FF2B5EF4-FFF2-40B4-BE49-F238E27FC236}">
                  <a16:creationId xmlns:a16="http://schemas.microsoft.com/office/drawing/2014/main" id="{4AC67A63-BE97-4CB7-899A-6BB722562AF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7" name="Graphic 56" descr="Clipboard outline">
            <a:extLst>
              <a:ext uri="{FF2B5EF4-FFF2-40B4-BE49-F238E27FC236}">
                <a16:creationId xmlns:a16="http://schemas.microsoft.com/office/drawing/2014/main" id="{4CD9D8CB-3B18-43D2-944D-4D9E83409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3940" y="368481"/>
            <a:ext cx="831273" cy="83127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3ABAB7F-E4A7-406C-B99E-7C32F8AA4099}"/>
              </a:ext>
            </a:extLst>
          </p:cNvPr>
          <p:cNvSpPr txBox="1"/>
          <p:nvPr/>
        </p:nvSpPr>
        <p:spPr>
          <a:xfrm>
            <a:off x="604776" y="1812896"/>
            <a:ext cx="9148824" cy="4397404"/>
          </a:xfrm>
          <a:prstGeom prst="rect">
            <a:avLst/>
          </a:prstGeom>
          <a:solidFill>
            <a:srgbClr val="CCEAE0">
              <a:alpha val="83000"/>
            </a:srgbClr>
          </a:solidFill>
        </p:spPr>
        <p:txBody>
          <a:bodyPr wrap="square" lIns="274320" tIns="91440" rIns="274320" bIns="91440" anchor="t">
            <a:noAutofit/>
          </a:bodyPr>
          <a:lstStyle/>
          <a:p>
            <a:pPr marR="0" lvl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en-US"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MCI, Tailândia – Bacia do Rio Ing</a:t>
            </a:r>
          </a:p>
          <a:p>
            <a:pPr marR="0" lvl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pt-BR" sz="2400"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Mulheres treinadas e engajadas em Pesquisa de Ação Participativa (PAR) com base no conhecimento local, incluindo as funções das mulheres no uso e gestão de recursos naturais.</a:t>
            </a:r>
          </a:p>
          <a:p>
            <a:pPr marL="342900" marR="0" lvl="0" indent="-3429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400"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Mulheres lideram a coleta de dados sobre alimentos locais de plantas comestíveis nas Florestas Comunitárias, com a equipe do MCI como assistentes de pesquisa das mulheres</a:t>
            </a:r>
          </a:p>
        </p:txBody>
      </p:sp>
      <p:pic>
        <p:nvPicPr>
          <p:cNvPr id="31" name="Picture 3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F991B6F-F273-4559-8D09-52DDFBEBF6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1923" y="4411814"/>
            <a:ext cx="7742325" cy="5328693"/>
          </a:xfrm>
          <a:prstGeom prst="rect">
            <a:avLst/>
          </a:prstGeom>
        </p:spPr>
      </p:pic>
      <p:sp>
        <p:nvSpPr>
          <p:cNvPr id="32" name="TextBox 4">
            <a:extLst>
              <a:ext uri="{FF2B5EF4-FFF2-40B4-BE49-F238E27FC236}">
                <a16:creationId xmlns:a16="http://schemas.microsoft.com/office/drawing/2014/main" id="{EA554316-DE6C-4AFD-91CF-A098CBC2F1D4}"/>
              </a:ext>
            </a:extLst>
          </p:cNvPr>
          <p:cNvSpPr txBox="1"/>
          <p:nvPr/>
        </p:nvSpPr>
        <p:spPr>
          <a:xfrm>
            <a:off x="12115800" y="8877300"/>
            <a:ext cx="5641327" cy="1126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pt-BR">
                <a:solidFill>
                  <a:schemeClr val="bg1"/>
                </a:solidFill>
                <a:latin typeface="Now"/>
              </a:rPr>
              <a:t>Evento de lançamento da publicação de pesquisa de recursos naturais de mulheres</a:t>
            </a:r>
            <a:r>
              <a:rPr lang="es-ES">
                <a:solidFill>
                  <a:schemeClr val="bg1"/>
                </a:solidFill>
                <a:latin typeface="Now"/>
              </a:rPr>
              <a:t>. </a:t>
            </a:r>
          </a:p>
          <a:p>
            <a:pPr algn="r">
              <a:lnSpc>
                <a:spcPts val="2240"/>
              </a:lnSpc>
            </a:pPr>
            <a:r>
              <a:rPr lang="en-US">
                <a:solidFill>
                  <a:schemeClr val="bg1"/>
                </a:solidFill>
                <a:latin typeface="Now"/>
              </a:rPr>
              <a:t>© Teerapong Pomun, MCI</a:t>
            </a:r>
          </a:p>
          <a:p>
            <a:pPr algn="r">
              <a:lnSpc>
                <a:spcPts val="2240"/>
              </a:lnSpc>
            </a:pPr>
            <a:endParaRPr lang="en-US">
              <a:solidFill>
                <a:schemeClr val="bg1"/>
              </a:solidFill>
              <a:latin typeface="Now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9CDA74-407F-4DF6-BEED-79A39B860101}"/>
              </a:ext>
            </a:extLst>
          </p:cNvPr>
          <p:cNvSpPr/>
          <p:nvPr/>
        </p:nvSpPr>
        <p:spPr>
          <a:xfrm>
            <a:off x="1828800" y="430064"/>
            <a:ext cx="8467900" cy="739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PESQUISA PARTICIPATIVA</a:t>
            </a:r>
          </a:p>
        </p:txBody>
      </p:sp>
    </p:spTree>
    <p:extLst>
      <p:ext uri="{BB962C8B-B14F-4D97-AF65-F5344CB8AC3E}">
        <p14:creationId xmlns:p14="http://schemas.microsoft.com/office/powerpoint/2010/main" val="4178051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addressing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3D54DF58-8B3D-486D-B238-69FC4895A1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94"/>
          <a:stretch/>
        </p:blipFill>
        <p:spPr>
          <a:xfrm>
            <a:off x="-1" y="-5443"/>
            <a:ext cx="9677401" cy="10292443"/>
          </a:xfrm>
          <a:prstGeom prst="rect">
            <a:avLst/>
          </a:prstGeom>
        </p:spPr>
      </p:pic>
      <p:sp>
        <p:nvSpPr>
          <p:cNvPr id="14" name="Freeform 4">
            <a:extLst>
              <a:ext uri="{FF2B5EF4-FFF2-40B4-BE49-F238E27FC236}">
                <a16:creationId xmlns:a16="http://schemas.microsoft.com/office/drawing/2014/main" id="{BDBB929C-9B36-4928-A0A8-ED841B1EBD9C}"/>
              </a:ext>
            </a:extLst>
          </p:cNvPr>
          <p:cNvSpPr/>
          <p:nvPr/>
        </p:nvSpPr>
        <p:spPr>
          <a:xfrm>
            <a:off x="0" y="-9525"/>
            <a:ext cx="9677400" cy="10296525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000000">
              <a:alpha val="46000"/>
            </a:srgbClr>
          </a:solidFill>
        </p:spPr>
      </p:sp>
      <p:sp>
        <p:nvSpPr>
          <p:cNvPr id="6" name="TextBox 6"/>
          <p:cNvSpPr txBox="1"/>
          <p:nvPr/>
        </p:nvSpPr>
        <p:spPr>
          <a:xfrm>
            <a:off x="9993151" y="340533"/>
            <a:ext cx="696641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200">
                <a:solidFill>
                  <a:srgbClr val="1E1E1E"/>
                </a:solidFill>
                <a:latin typeface="Now"/>
              </a:rPr>
              <a:t>Sobre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58644867-E420-44B4-B5F3-6EFC6C75F198}"/>
              </a:ext>
            </a:extLst>
          </p:cNvPr>
          <p:cNvSpPr txBox="1"/>
          <p:nvPr/>
        </p:nvSpPr>
        <p:spPr>
          <a:xfrm>
            <a:off x="10170989" y="952061"/>
            <a:ext cx="7842122" cy="3251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00"/>
              </a:lnSpc>
              <a:spcAft>
                <a:spcPts val="1200"/>
              </a:spcAft>
            </a:pPr>
            <a:r>
              <a:rPr lang="pt-BR" dirty="0">
                <a:latin typeface="Now" panose="00000500000000000000" pitchFamily="50" charset="0"/>
                <a:ea typeface="Calibri" panose="020F0502020204030204" pitchFamily="34" charset="0"/>
                <a:cs typeface="Myanmar Text" panose="020B0502040204020203" pitchFamily="34" charset="0"/>
              </a:rPr>
              <a:t>O treinamento é baseado nas experiências, ideias, e lições aprendidas dos beneficiários do CEPF no Hotspot Indo-Burma, bem como as boas práticas gerais para a incorporação da perspectiva de gênero em projetos de conservação. Seu objetivo é fornecer informações úteis e diretrizes para apoiar as mulheres na conservação. </a:t>
            </a:r>
            <a:r>
              <a:rPr lang="es-ES" sz="1800" i="1" dirty="0">
                <a:effectLst/>
                <a:latin typeface="Now" panose="00000500000000000000" pitchFamily="50" charset="0"/>
                <a:ea typeface="Calibri" panose="020F0502020204030204" pitchFamily="34" charset="0"/>
                <a:cs typeface="Myanmar Text" panose="020B0502040204020203" pitchFamily="34" charset="0"/>
              </a:rPr>
              <a:t>Material licenciado </a:t>
            </a:r>
            <a:r>
              <a:rPr lang="es-ES" sz="1800" i="1" dirty="0" err="1">
                <a:effectLst/>
                <a:latin typeface="Now" panose="00000500000000000000" pitchFamily="50" charset="0"/>
                <a:ea typeface="Calibri" panose="020F0502020204030204" pitchFamily="34" charset="0"/>
                <a:cs typeface="Myanmar Text" panose="020B0502040204020203" pitchFamily="34" charset="0"/>
              </a:rPr>
              <a:t>sob</a:t>
            </a:r>
            <a:r>
              <a:rPr lang="es-ES" sz="1800" i="1" dirty="0">
                <a:effectLst/>
                <a:latin typeface="Now" panose="00000500000000000000" pitchFamily="50" charset="0"/>
                <a:ea typeface="Calibri" panose="020F0502020204030204" pitchFamily="34" charset="0"/>
                <a:cs typeface="Myanmar Text" panose="020B0502040204020203" pitchFamily="34" charset="0"/>
              </a:rPr>
              <a:t> </a:t>
            </a:r>
            <a:r>
              <a:rPr lang="es-ES" sz="1800" i="1" u="sng" dirty="0">
                <a:solidFill>
                  <a:srgbClr val="0563C1"/>
                </a:solidFill>
                <a:effectLst/>
                <a:latin typeface="Now" panose="00000500000000000000" pitchFamily="50" charset="0"/>
                <a:ea typeface="Calibri" panose="020F0502020204030204" pitchFamily="34" charset="0"/>
                <a:cs typeface="Myanmar Text" panose="020B0502040204020203" pitchFamily="34" charset="0"/>
                <a:hlinkClick r:id="rId4"/>
              </a:rPr>
              <a:t>CC BY-NC 4.0</a:t>
            </a:r>
            <a:endParaRPr lang="pt-BR" i="1" dirty="0">
              <a:latin typeface="Now" panose="00000500000000000000" pitchFamily="50" charset="0"/>
              <a:ea typeface="Calibri" panose="020F0502020204030204" pitchFamily="34" charset="0"/>
              <a:cs typeface="Myanmar Text" panose="020B0502040204020203" pitchFamily="34" charset="0"/>
            </a:endParaRPr>
          </a:p>
          <a:p>
            <a:pPr>
              <a:lnSpc>
                <a:spcPts val="2700"/>
              </a:lnSpc>
              <a:spcAft>
                <a:spcPts val="1200"/>
              </a:spcAft>
            </a:pPr>
            <a:r>
              <a:rPr lang="pt-BR" dirty="0">
                <a:solidFill>
                  <a:srgbClr val="1E1E1E"/>
                </a:solidFill>
                <a:latin typeface="Now"/>
              </a:rPr>
              <a:t>Financiado como parte da série de recursos de aprendizagem "Construindo no Sucesso" do CEPF, o qual visa promover práticas de conservação eficazes em todo o planeta.</a:t>
            </a:r>
            <a:endParaRPr lang="es-ES" dirty="0">
              <a:solidFill>
                <a:srgbClr val="1E1E1E"/>
              </a:solidFill>
              <a:latin typeface="Now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B5DECDFD-E340-4BEE-8AAD-797EB71C4A3C}"/>
              </a:ext>
            </a:extLst>
          </p:cNvPr>
          <p:cNvSpPr txBox="1"/>
          <p:nvPr/>
        </p:nvSpPr>
        <p:spPr>
          <a:xfrm>
            <a:off x="474215" y="9486900"/>
            <a:ext cx="8710642" cy="56938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2000">
                <a:solidFill>
                  <a:srgbClr val="FBB38F"/>
                </a:solidFill>
                <a:latin typeface="Now"/>
              </a:rPr>
              <a:t>Publicados: 2021  |  Autor: Tara Sayuri Whitty, Ph.D. @  Keiruna Inc. Tradução: Ellie Bergstrom, Ph.D.</a:t>
            </a: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5A0978F6-14CB-4B75-8311-4575748A7BE5}"/>
              </a:ext>
            </a:extLst>
          </p:cNvPr>
          <p:cNvSpPr txBox="1"/>
          <p:nvPr/>
        </p:nvSpPr>
        <p:spPr>
          <a:xfrm>
            <a:off x="9998067" y="4331888"/>
            <a:ext cx="7365480" cy="523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200">
                <a:solidFill>
                  <a:srgbClr val="1E1E1E"/>
                </a:solidFill>
                <a:latin typeface="Now"/>
              </a:rPr>
              <a:t>Como usar </a:t>
            </a: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A6577997-3E86-4D70-8B10-EA097303FFA1}"/>
              </a:ext>
            </a:extLst>
          </p:cNvPr>
          <p:cNvSpPr txBox="1"/>
          <p:nvPr/>
        </p:nvSpPr>
        <p:spPr>
          <a:xfrm>
            <a:off x="10147558" y="4838700"/>
            <a:ext cx="7865552" cy="2559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00"/>
              </a:lnSpc>
              <a:spcAft>
                <a:spcPts val="1200"/>
              </a:spcAft>
            </a:pPr>
            <a:r>
              <a:rPr lang="pt-BR" dirty="0">
                <a:solidFill>
                  <a:srgbClr val="1E1E1E"/>
                </a:solidFill>
                <a:latin typeface="Now"/>
              </a:rPr>
              <a:t>Este é um treinamento com 3 módulos que pode ser autoguiado ou facilitado por um treinador ao grupo. O treinamento foi desenvolvido para ser independente, com explicações adicionais que podem ser encontradas no arquivo de informações para o treinamento</a:t>
            </a:r>
            <a:r>
              <a:rPr lang="en-US" sz="1800" kern="1200" dirty="0">
                <a:effectLst/>
                <a:latin typeface="Now" panose="00000500000000000000" pitchFamily="50" charset="0"/>
                <a:ea typeface="Calibri" panose="020F0502020204030204" pitchFamily="34" charset="0"/>
                <a:cs typeface="Myanmar Text" panose="020B0502040204020203" pitchFamily="34" charset="0"/>
              </a:rPr>
              <a:t>.</a:t>
            </a:r>
          </a:p>
          <a:p>
            <a:pPr>
              <a:lnSpc>
                <a:spcPts val="2700"/>
              </a:lnSpc>
              <a:spcAft>
                <a:spcPts val="1200"/>
              </a:spcAft>
            </a:pPr>
            <a:r>
              <a:rPr lang="pt-BR" dirty="0">
                <a:solidFill>
                  <a:srgbClr val="1E1E1E"/>
                </a:solidFill>
                <a:latin typeface="Now"/>
              </a:rPr>
              <a:t>Para obter informações com mais detalhe sobre qualquer um dos temas abordados, estão disponíveis várias referências úteis, incluindo aquelas no Anexo (Aprendizagem Adicional).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21265D-0C67-419E-90E9-CE5736199B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85054" y="8039100"/>
            <a:ext cx="2551979" cy="84713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975923" y="8131757"/>
            <a:ext cx="5159677" cy="1956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79"/>
              </a:lnSpc>
              <a:spcAft>
                <a:spcPts val="600"/>
              </a:spcAft>
            </a:pPr>
            <a:r>
              <a:rPr lang="pt-BR" dirty="0">
                <a:solidFill>
                  <a:srgbClr val="0A9396"/>
                </a:solidFill>
                <a:effectLst/>
                <a:latin typeface="Now" panose="00000500000000000000" pitchFamily="50" charset="0"/>
                <a:ea typeface="Calibri" panose="020F0502020204030204" pitchFamily="34" charset="0"/>
                <a:cs typeface="Myanmar Text" panose="020B0502040204020203" pitchFamily="34" charset="0"/>
              </a:rPr>
              <a:t>O CEPF é uma iniciativa conjunta  entre L'Agence Française de Développement, Conservation International, a União Europeia, </a:t>
            </a:r>
            <a:r>
              <a:rPr lang="pt-BR" dirty="0">
                <a:solidFill>
                  <a:srgbClr val="0A9396"/>
                </a:solidFill>
                <a:latin typeface="Now" panose="00000500000000000000" pitchFamily="50" charset="0"/>
                <a:ea typeface="Calibri" panose="020F0502020204030204" pitchFamily="34" charset="0"/>
                <a:cs typeface="Myanmar Text" panose="020B0502040204020203" pitchFamily="34" charset="0"/>
              </a:rPr>
              <a:t>o</a:t>
            </a:r>
            <a:r>
              <a:rPr lang="pt-BR" dirty="0">
                <a:solidFill>
                  <a:srgbClr val="0A9396"/>
                </a:solidFill>
                <a:effectLst/>
                <a:latin typeface="Now" panose="00000500000000000000" pitchFamily="50" charset="0"/>
                <a:ea typeface="Calibri" panose="020F0502020204030204" pitchFamily="34" charset="0"/>
                <a:cs typeface="Myanmar Text" panose="020B0502040204020203" pitchFamily="34" charset="0"/>
              </a:rPr>
              <a:t> Fundo Global para o Meio Ambiente, o Governo do Japão, e o Banco Mundial.</a:t>
            </a:r>
            <a:endParaRPr lang="en-US" dirty="0">
              <a:solidFill>
                <a:srgbClr val="0A9396"/>
              </a:solidFill>
              <a:latin typeface="Now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420F73-FB98-4AD1-AAAB-810EACE5AE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79" y="2604144"/>
            <a:ext cx="9797121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76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erson, plant&#10;&#10;Description automatically generated">
            <a:extLst>
              <a:ext uri="{FF2B5EF4-FFF2-40B4-BE49-F238E27FC236}">
                <a16:creationId xmlns:a16="http://schemas.microsoft.com/office/drawing/2014/main" id="{B8F375E6-6F00-4E6A-8B67-F6DE5A79F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53" name="Freeform 4">
            <a:extLst>
              <a:ext uri="{FF2B5EF4-FFF2-40B4-BE49-F238E27FC236}">
                <a16:creationId xmlns:a16="http://schemas.microsoft.com/office/drawing/2014/main" id="{E9947547-0A57-4AFD-8605-80AD0472A019}"/>
              </a:ext>
            </a:extLst>
          </p:cNvPr>
          <p:cNvSpPr/>
          <p:nvPr/>
        </p:nvSpPr>
        <p:spPr>
          <a:xfrm>
            <a:off x="0" y="-1474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000000">
              <a:alpha val="75000"/>
            </a:srgbClr>
          </a:solidFill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>
              <a:effectLst/>
              <a:latin typeface="Now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EF734E9-AEA2-4EB7-AC2D-67F966A955C9}"/>
              </a:ext>
            </a:extLst>
          </p:cNvPr>
          <p:cNvSpPr txBox="1"/>
          <p:nvPr/>
        </p:nvSpPr>
        <p:spPr>
          <a:xfrm>
            <a:off x="11432057" y="799806"/>
            <a:ext cx="65702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Módulo 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 | FORMAS DE TRABALHAR</a:t>
            </a:r>
          </a:p>
        </p:txBody>
      </p:sp>
      <p:sp>
        <p:nvSpPr>
          <p:cNvPr id="97" name="AutoShape 2">
            <a:extLst>
              <a:ext uri="{FF2B5EF4-FFF2-40B4-BE49-F238E27FC236}">
                <a16:creationId xmlns:a16="http://schemas.microsoft.com/office/drawing/2014/main" id="{6EBC8C3C-214A-41AA-9717-809B62CE9E9E}"/>
              </a:ext>
            </a:extLst>
          </p:cNvPr>
          <p:cNvSpPr/>
          <p:nvPr/>
        </p:nvSpPr>
        <p:spPr>
          <a:xfrm flipH="1" flipV="1">
            <a:off x="1686100" y="328326"/>
            <a:ext cx="0" cy="852237"/>
          </a:xfrm>
          <a:prstGeom prst="line">
            <a:avLst/>
          </a:prstGeom>
          <a:ln w="28575" cap="rnd">
            <a:solidFill>
              <a:srgbClr val="F9844A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55" name="Group 3">
            <a:extLst>
              <a:ext uri="{FF2B5EF4-FFF2-40B4-BE49-F238E27FC236}">
                <a16:creationId xmlns:a16="http://schemas.microsoft.com/office/drawing/2014/main" id="{FB3BFEED-10DB-404B-ACD5-0D0445F9954F}"/>
              </a:ext>
            </a:extLst>
          </p:cNvPr>
          <p:cNvGrpSpPr/>
          <p:nvPr/>
        </p:nvGrpSpPr>
        <p:grpSpPr>
          <a:xfrm>
            <a:off x="432764" y="318582"/>
            <a:ext cx="978789" cy="978789"/>
            <a:chOff x="0" y="0"/>
            <a:chExt cx="6350000" cy="6350000"/>
          </a:xfrm>
          <a:solidFill>
            <a:srgbClr val="F4A261"/>
          </a:solidFill>
        </p:grpSpPr>
        <p:sp>
          <p:nvSpPr>
            <p:cNvPr id="56" name="Freeform 4">
              <a:extLst>
                <a:ext uri="{FF2B5EF4-FFF2-40B4-BE49-F238E27FC236}">
                  <a16:creationId xmlns:a16="http://schemas.microsoft.com/office/drawing/2014/main" id="{4AC67A63-BE97-4CB7-899A-6BB722562AF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7" name="Graphic 56" descr="Clipboard outline">
            <a:extLst>
              <a:ext uri="{FF2B5EF4-FFF2-40B4-BE49-F238E27FC236}">
                <a16:creationId xmlns:a16="http://schemas.microsoft.com/office/drawing/2014/main" id="{4CD9D8CB-3B18-43D2-944D-4D9E83409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3940" y="368481"/>
            <a:ext cx="831273" cy="83127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3ABAB7F-E4A7-406C-B99E-7C32F8AA4099}"/>
              </a:ext>
            </a:extLst>
          </p:cNvPr>
          <p:cNvSpPr txBox="1"/>
          <p:nvPr/>
        </p:nvSpPr>
        <p:spPr>
          <a:xfrm>
            <a:off x="604776" y="1812896"/>
            <a:ext cx="9148824" cy="7978804"/>
          </a:xfrm>
          <a:prstGeom prst="rect">
            <a:avLst/>
          </a:prstGeom>
          <a:solidFill>
            <a:srgbClr val="CCEAE0">
              <a:alpha val="83000"/>
            </a:srgbClr>
          </a:solidFill>
        </p:spPr>
        <p:txBody>
          <a:bodyPr wrap="square" lIns="274320" tIns="91440" rIns="274320" bIns="91440" anchor="ctr">
            <a:noAutofit/>
          </a:bodyPr>
          <a:lstStyle/>
          <a:p>
            <a:pPr marR="0" lvl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en-US" i="1" dirty="0"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continuação</a:t>
            </a:r>
            <a:r>
              <a:rPr lang="en-US" i="1" dirty="0"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400" dirty="0"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 MCI imprime livros de resultados de pesquisas para distribuir às autoridades comunitárias e locais, com mulheres pesquisadoras locais listadas como equipe de pesquisa</a:t>
            </a:r>
          </a:p>
          <a:p>
            <a:pPr marL="342900" marR="0" lvl="0" indent="-3429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400" dirty="0"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O livro é o conhecimento e publicação das mulheres</a:t>
            </a:r>
          </a:p>
          <a:p>
            <a:pPr marL="342900" marR="0" lvl="0" indent="-3429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400" dirty="0"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Organizaram um seminário para lançar o livro às autoridades e organizações</a:t>
            </a:r>
          </a:p>
          <a:p>
            <a:pPr marL="342900" marR="0" lvl="0" indent="-3429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pt-BR" sz="2400" dirty="0">
              <a:latin typeface="Now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pt-BR" sz="2400" dirty="0"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Essas publicações e sessões de compartilhamento tem aumentado o perfil dos grupos de mulheres na Bacia do Rio </a:t>
            </a:r>
            <a:r>
              <a:rPr lang="pt-BR" sz="2400" dirty="0" err="1"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pt-BR" sz="2400" dirty="0"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e aumentaram a confiança das mulheres na comunicação e na defesa de direitos.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178F6A-9FCF-48E4-89E8-5ECE9C1F6D8C}"/>
              </a:ext>
            </a:extLst>
          </p:cNvPr>
          <p:cNvSpPr txBox="1"/>
          <p:nvPr/>
        </p:nvSpPr>
        <p:spPr>
          <a:xfrm>
            <a:off x="10210800" y="1922264"/>
            <a:ext cx="7677248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</a:pPr>
            <a:r>
              <a:rPr lang="pt-BR" sz="2800">
                <a:solidFill>
                  <a:srgbClr val="CCEAE0"/>
                </a:solidFill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As mulheres são as donas da pesquisa. </a:t>
            </a:r>
          </a:p>
          <a:p>
            <a:pPr>
              <a:tabLst>
                <a:tab pos="457200" algn="l"/>
              </a:tabLst>
            </a:pPr>
            <a:endParaRPr lang="pt-BR" sz="2800">
              <a:solidFill>
                <a:srgbClr val="CCEAE0"/>
              </a:solidFill>
              <a:latin typeface="Now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</a:tabLst>
            </a:pPr>
            <a:r>
              <a:rPr lang="pt-BR" sz="2600">
                <a:solidFill>
                  <a:srgbClr val="CCEAE0"/>
                </a:solidFill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O MCI diz a elas: “Este é o seu conhecimento, este é o seu poder; somos apenas aqueles que ajudam a registrar e resumir isso”.</a:t>
            </a:r>
            <a:endParaRPr lang="en-US" sz="2600">
              <a:solidFill>
                <a:srgbClr val="CCEAE0"/>
              </a:solidFill>
              <a:effectLst/>
              <a:latin typeface="Now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F991B6F-F273-4559-8D09-52DDFBEBF6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1923" y="4411814"/>
            <a:ext cx="7742325" cy="53286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B0B53B-8123-4494-8EDB-DE14D191FE8E}"/>
              </a:ext>
            </a:extLst>
          </p:cNvPr>
          <p:cNvSpPr/>
          <p:nvPr/>
        </p:nvSpPr>
        <p:spPr>
          <a:xfrm>
            <a:off x="1828800" y="430064"/>
            <a:ext cx="8467900" cy="739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PESQUISA PARTICIPATIVA</a:t>
            </a:r>
          </a:p>
        </p:txBody>
      </p:sp>
    </p:spTree>
    <p:extLst>
      <p:ext uri="{BB962C8B-B14F-4D97-AF65-F5344CB8AC3E}">
        <p14:creationId xmlns:p14="http://schemas.microsoft.com/office/powerpoint/2010/main" val="3079577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erson, plant&#10;&#10;Description automatically generated">
            <a:extLst>
              <a:ext uri="{FF2B5EF4-FFF2-40B4-BE49-F238E27FC236}">
                <a16:creationId xmlns:a16="http://schemas.microsoft.com/office/drawing/2014/main" id="{B8F375E6-6F00-4E6A-8B67-F6DE5A79F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53" name="Freeform 4">
            <a:extLst>
              <a:ext uri="{FF2B5EF4-FFF2-40B4-BE49-F238E27FC236}">
                <a16:creationId xmlns:a16="http://schemas.microsoft.com/office/drawing/2014/main" id="{E9947547-0A57-4AFD-8605-80AD0472A019}"/>
              </a:ext>
            </a:extLst>
          </p:cNvPr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000000">
              <a:alpha val="79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EF734E9-AEA2-4EB7-AC2D-67F966A955C9}"/>
              </a:ext>
            </a:extLst>
          </p:cNvPr>
          <p:cNvSpPr txBox="1"/>
          <p:nvPr/>
        </p:nvSpPr>
        <p:spPr>
          <a:xfrm>
            <a:off x="11432057" y="799806"/>
            <a:ext cx="65702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Módulo 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 | FORMAS DE TRABALHAR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68DC12-2FD8-4106-80B0-9CBDCC4BC4F4}"/>
              </a:ext>
            </a:extLst>
          </p:cNvPr>
          <p:cNvSpPr/>
          <p:nvPr/>
        </p:nvSpPr>
        <p:spPr>
          <a:xfrm>
            <a:off x="1752600" y="556666"/>
            <a:ext cx="8467900" cy="739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GRUPOS E REDES DE MULHERES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w" panose="020B0604020202020204" charset="0"/>
              <a:ea typeface="+mn-ea"/>
              <a:cs typeface="+mn-cs"/>
            </a:endParaRP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AB9A18B3-0702-469D-8463-16AA2711AE64}"/>
              </a:ext>
            </a:extLst>
          </p:cNvPr>
          <p:cNvSpPr/>
          <p:nvPr/>
        </p:nvSpPr>
        <p:spPr>
          <a:xfrm flipH="1" flipV="1">
            <a:off x="1609900" y="454928"/>
            <a:ext cx="0" cy="852237"/>
          </a:xfrm>
          <a:prstGeom prst="line">
            <a:avLst/>
          </a:prstGeom>
          <a:ln w="28575" cap="rnd">
            <a:solidFill>
              <a:srgbClr val="F9844A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F9A21D6A-889A-433A-BED5-CBA07C8AA153}"/>
              </a:ext>
            </a:extLst>
          </p:cNvPr>
          <p:cNvGrpSpPr/>
          <p:nvPr/>
        </p:nvGrpSpPr>
        <p:grpSpPr>
          <a:xfrm>
            <a:off x="390700" y="419100"/>
            <a:ext cx="978789" cy="978789"/>
            <a:chOff x="0" y="0"/>
            <a:chExt cx="6350000" cy="6350000"/>
          </a:xfrm>
          <a:solidFill>
            <a:srgbClr val="F4A261"/>
          </a:solidFill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547A3E8C-9F28-406A-9507-33B687FE7A30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4" name="Graphic 13" descr="Connections outline">
            <a:extLst>
              <a:ext uri="{FF2B5EF4-FFF2-40B4-BE49-F238E27FC236}">
                <a16:creationId xmlns:a16="http://schemas.microsoft.com/office/drawing/2014/main" id="{AF9C29D6-4D31-41BC-B2A5-0E6456A78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894" y="469208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75C3A3-2339-4529-BBB8-A26EE85CE7B4}"/>
              </a:ext>
            </a:extLst>
          </p:cNvPr>
          <p:cNvSpPr txBox="1"/>
          <p:nvPr/>
        </p:nvSpPr>
        <p:spPr>
          <a:xfrm>
            <a:off x="8458200" y="1943100"/>
            <a:ext cx="9144000" cy="4832092"/>
          </a:xfrm>
          <a:prstGeom prst="rect">
            <a:avLst/>
          </a:prstGeom>
          <a:solidFill>
            <a:srgbClr val="F4A261">
              <a:alpha val="65000"/>
            </a:srgbClr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Cambodian Rural Development Team (CRDT)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  <a:effectLst/>
              <a:latin typeface="Now" panose="020B0604020202020204" charset="0"/>
              <a:ea typeface="Calibri" panose="020F0502020204030204" pitchFamily="34" charset="0"/>
              <a:cs typeface="Myanmar Text" panose="020B0502040204020203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schemeClr val="bg1"/>
                </a:solidFill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O CRDT apoiou a formação de organizações comunitárias de subsistência, incluindo grupos de poupança principalmente para mulheres.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s-ES" sz="2400" dirty="0">
              <a:solidFill>
                <a:schemeClr val="bg1"/>
              </a:solidFill>
              <a:latin typeface="Now" panose="020B0604020202020204" charset="0"/>
              <a:ea typeface="Calibri" panose="020F0502020204030204" pitchFamily="34" charset="0"/>
              <a:cs typeface="Myanmar Text" panose="020B0502040204020203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schemeClr val="bg1"/>
                </a:solidFill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Os grupos de finanças reúnem o dinheiro de seus membros, permitindo que sejam feitos empréstimos a membros selecionados para investimento em meios de subsistência.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pt-BR" sz="2400" dirty="0">
              <a:solidFill>
                <a:schemeClr val="bg1"/>
              </a:solidFill>
              <a:latin typeface="Now" panose="020B0604020202020204" charset="0"/>
              <a:ea typeface="Calibri" panose="020F0502020204030204" pitchFamily="34" charset="0"/>
              <a:cs typeface="Myanmar Text" panose="020B0502040204020203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schemeClr val="bg1"/>
                </a:solidFill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Parte dos lucros são usados para apoiar atividades de conservação, incluindo patrulhamento, advocacia, e coordenação.</a:t>
            </a:r>
            <a:endParaRPr lang="en-US" sz="2200" dirty="0">
              <a:solidFill>
                <a:schemeClr val="bg1"/>
              </a:solidFill>
              <a:effectLst/>
              <a:latin typeface="Now" panose="020B0604020202020204" charset="0"/>
              <a:ea typeface="Calibri" panose="020F0502020204030204" pitchFamily="34" charset="0"/>
              <a:cs typeface="Myanmar Tex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E10AAC-DB43-4407-B0FF-CAFA76265397}"/>
              </a:ext>
            </a:extLst>
          </p:cNvPr>
          <p:cNvSpPr txBox="1"/>
          <p:nvPr/>
        </p:nvSpPr>
        <p:spPr>
          <a:xfrm>
            <a:off x="880094" y="5219700"/>
            <a:ext cx="752856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60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A ideia motriz: empoderar mulheres economicamente e em termos de compreensão da importância de seus papéis na sociedade, e adquirir experiência no trabalho com todos os níveis de pessoas e autoridade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pt-BR" sz="2600">
              <a:solidFill>
                <a:schemeClr val="bg1"/>
              </a:solidFill>
              <a:effectLst/>
              <a:latin typeface="Now" panose="020B0604020202020204" charset="0"/>
              <a:ea typeface="Calibri" panose="020F0502020204030204" pitchFamily="34" charset="0"/>
              <a:cs typeface="Myanmar Text" panose="020B0502040204020203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600">
                <a:solidFill>
                  <a:schemeClr val="bg1"/>
                </a:solidFill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pt-BR" sz="260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elas podem aprender a participar de grupos, se comunicar, e tomar decisões</a:t>
            </a:r>
            <a:endParaRPr lang="en-US" sz="2600">
              <a:solidFill>
                <a:schemeClr val="bg1"/>
              </a:solidFill>
              <a:effectLst/>
              <a:latin typeface="Now" panose="020B0604020202020204" charset="0"/>
              <a:ea typeface="Calibri" panose="020F0502020204030204" pitchFamily="34" charset="0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314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erson, plant&#10;&#10;Description automatically generated">
            <a:extLst>
              <a:ext uri="{FF2B5EF4-FFF2-40B4-BE49-F238E27FC236}">
                <a16:creationId xmlns:a16="http://schemas.microsoft.com/office/drawing/2014/main" id="{B8F375E6-6F00-4E6A-8B67-F6DE5A79F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53" name="Freeform 4">
            <a:extLst>
              <a:ext uri="{FF2B5EF4-FFF2-40B4-BE49-F238E27FC236}">
                <a16:creationId xmlns:a16="http://schemas.microsoft.com/office/drawing/2014/main" id="{E9947547-0A57-4AFD-8605-80AD0472A019}"/>
              </a:ext>
            </a:extLst>
          </p:cNvPr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000000">
              <a:alpha val="79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EF734E9-AEA2-4EB7-AC2D-67F966A955C9}"/>
              </a:ext>
            </a:extLst>
          </p:cNvPr>
          <p:cNvSpPr txBox="1"/>
          <p:nvPr/>
        </p:nvSpPr>
        <p:spPr>
          <a:xfrm>
            <a:off x="11432057" y="799806"/>
            <a:ext cx="65702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Módulo 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 | FORMAS DE TRABALHAR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AB9A18B3-0702-469D-8463-16AA2711AE64}"/>
              </a:ext>
            </a:extLst>
          </p:cNvPr>
          <p:cNvSpPr/>
          <p:nvPr/>
        </p:nvSpPr>
        <p:spPr>
          <a:xfrm flipH="1" flipV="1">
            <a:off x="1609900" y="454928"/>
            <a:ext cx="0" cy="852237"/>
          </a:xfrm>
          <a:prstGeom prst="line">
            <a:avLst/>
          </a:prstGeom>
          <a:ln w="28575" cap="rnd">
            <a:solidFill>
              <a:srgbClr val="F9844A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F9A21D6A-889A-433A-BED5-CBA07C8AA153}"/>
              </a:ext>
            </a:extLst>
          </p:cNvPr>
          <p:cNvGrpSpPr/>
          <p:nvPr/>
        </p:nvGrpSpPr>
        <p:grpSpPr>
          <a:xfrm>
            <a:off x="390700" y="419100"/>
            <a:ext cx="978789" cy="978789"/>
            <a:chOff x="0" y="0"/>
            <a:chExt cx="6350000" cy="6350000"/>
          </a:xfrm>
          <a:solidFill>
            <a:srgbClr val="F4A261"/>
          </a:solidFill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547A3E8C-9F28-406A-9507-33B687FE7A30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4" name="Graphic 13" descr="Connections outline">
            <a:extLst>
              <a:ext uri="{FF2B5EF4-FFF2-40B4-BE49-F238E27FC236}">
                <a16:creationId xmlns:a16="http://schemas.microsoft.com/office/drawing/2014/main" id="{AF9C29D6-4D31-41BC-B2A5-0E6456A78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894" y="469208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75C3A3-2339-4529-BBB8-A26EE85CE7B4}"/>
              </a:ext>
            </a:extLst>
          </p:cNvPr>
          <p:cNvSpPr txBox="1"/>
          <p:nvPr/>
        </p:nvSpPr>
        <p:spPr>
          <a:xfrm>
            <a:off x="9448804" y="1943100"/>
            <a:ext cx="8153396" cy="5386090"/>
          </a:xfrm>
          <a:prstGeom prst="rect">
            <a:avLst/>
          </a:prstGeom>
          <a:solidFill>
            <a:srgbClr val="F4A261">
              <a:alpha val="65000"/>
            </a:srgbClr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(</a:t>
            </a:r>
            <a:r>
              <a:rPr lang="en-US" sz="2000" i="1" dirty="0" err="1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continuação</a:t>
            </a:r>
            <a:r>
              <a:rPr lang="en-US" sz="2000" i="1" dirty="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  <a:effectLst/>
              <a:latin typeface="Now" panose="020B0604020202020204" charset="0"/>
              <a:ea typeface="Calibri" panose="020F0502020204030204" pitchFamily="34" charset="0"/>
              <a:cs typeface="Myanmar Text" panose="020B0502040204020203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chemeClr val="bg1"/>
                </a:solidFill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“</a:t>
            </a:r>
            <a:r>
              <a:rPr lang="pt-BR" sz="3000" dirty="0">
                <a:solidFill>
                  <a:schemeClr val="bg1"/>
                </a:solidFill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Depois de trabalhar conosco por alguns anos, alguns de nossos membros da comunidade se tornaram membros eleitos do conselho comunitário e até mesmo líderes nestes conselhos.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pt-BR" sz="3000" dirty="0">
              <a:solidFill>
                <a:schemeClr val="bg1"/>
              </a:solidFill>
              <a:latin typeface="Now" panose="020B0604020202020204" charset="0"/>
              <a:ea typeface="Calibri" panose="020F0502020204030204" pitchFamily="34" charset="0"/>
              <a:cs typeface="Myanmar Text" panose="020B0502040204020203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3000" dirty="0">
                <a:solidFill>
                  <a:schemeClr val="bg1"/>
                </a:solidFill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“As mulheres passaram de ser tímidas a ativamente envolvidas e eleitas para o governo local. Elas também estão mais confiantes e dispostas a falar.”</a:t>
            </a:r>
            <a:endParaRPr lang="en-US" sz="3000" dirty="0">
              <a:solidFill>
                <a:schemeClr val="bg1"/>
              </a:solidFill>
              <a:effectLst/>
              <a:latin typeface="Now" panose="020B0604020202020204" charset="0"/>
              <a:ea typeface="Calibri" panose="020F0502020204030204" pitchFamily="34" charset="0"/>
              <a:cs typeface="Myanmar Text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6C40CC-94B7-4E5C-9BB6-EB18862A6CB8}"/>
              </a:ext>
            </a:extLst>
          </p:cNvPr>
          <p:cNvSpPr txBox="1"/>
          <p:nvPr/>
        </p:nvSpPr>
        <p:spPr>
          <a:xfrm>
            <a:off x="1295399" y="6743700"/>
            <a:ext cx="7543799" cy="2787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600">
                <a:solidFill>
                  <a:srgbClr val="CCEAE0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“Quando você desenvolve a capacidade das mães, os filhos também se beneficiam. Isso influencia as atitudes das crianças, abre a mente para mais educação nas futuras gerações. Agora você pode ver nossa sociedade se tornar mais aberta e receptiva.”</a:t>
            </a:r>
            <a:r>
              <a:rPr lang="es-ES" sz="2600">
                <a:solidFill>
                  <a:srgbClr val="CCEAE0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  </a:t>
            </a:r>
            <a:r>
              <a:rPr lang="en-US" sz="2000">
                <a:solidFill>
                  <a:srgbClr val="CCEAE0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CRDT</a:t>
            </a: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9B2537C6-5528-4266-9F75-182C99BFCBD0}"/>
              </a:ext>
            </a:extLst>
          </p:cNvPr>
          <p:cNvSpPr/>
          <p:nvPr/>
        </p:nvSpPr>
        <p:spPr>
          <a:xfrm flipH="1" flipV="1">
            <a:off x="1219200" y="6865821"/>
            <a:ext cx="0" cy="2009532"/>
          </a:xfrm>
          <a:prstGeom prst="line">
            <a:avLst/>
          </a:prstGeom>
          <a:ln w="28575" cap="rnd">
            <a:solidFill>
              <a:srgbClr val="F9844A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413C35-0746-4540-8605-0E4007E7D00D}"/>
              </a:ext>
            </a:extLst>
          </p:cNvPr>
          <p:cNvSpPr/>
          <p:nvPr/>
        </p:nvSpPr>
        <p:spPr>
          <a:xfrm>
            <a:off x="1752600" y="556666"/>
            <a:ext cx="8467900" cy="739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GRUPOS E REDES DE MULHERES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w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610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erson, plant&#10;&#10;Description automatically generated">
            <a:extLst>
              <a:ext uri="{FF2B5EF4-FFF2-40B4-BE49-F238E27FC236}">
                <a16:creationId xmlns:a16="http://schemas.microsoft.com/office/drawing/2014/main" id="{B8F375E6-6F00-4E6A-8B67-F6DE5A79F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53" name="Freeform 4">
            <a:extLst>
              <a:ext uri="{FF2B5EF4-FFF2-40B4-BE49-F238E27FC236}">
                <a16:creationId xmlns:a16="http://schemas.microsoft.com/office/drawing/2014/main" id="{E9947547-0A57-4AFD-8605-80AD0472A019}"/>
              </a:ext>
            </a:extLst>
          </p:cNvPr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000000">
              <a:alpha val="82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EF734E9-AEA2-4EB7-AC2D-67F966A955C9}"/>
              </a:ext>
            </a:extLst>
          </p:cNvPr>
          <p:cNvSpPr txBox="1"/>
          <p:nvPr/>
        </p:nvSpPr>
        <p:spPr>
          <a:xfrm>
            <a:off x="11432057" y="799806"/>
            <a:ext cx="65702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Módulo 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 | FORMAS DE TRABALHAR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AB9A18B3-0702-469D-8463-16AA2711AE64}"/>
              </a:ext>
            </a:extLst>
          </p:cNvPr>
          <p:cNvSpPr/>
          <p:nvPr/>
        </p:nvSpPr>
        <p:spPr>
          <a:xfrm flipH="1" flipV="1">
            <a:off x="1609900" y="454928"/>
            <a:ext cx="0" cy="852237"/>
          </a:xfrm>
          <a:prstGeom prst="line">
            <a:avLst/>
          </a:prstGeom>
          <a:ln w="28575" cap="rnd">
            <a:solidFill>
              <a:srgbClr val="F9844A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F9A21D6A-889A-433A-BED5-CBA07C8AA153}"/>
              </a:ext>
            </a:extLst>
          </p:cNvPr>
          <p:cNvGrpSpPr/>
          <p:nvPr/>
        </p:nvGrpSpPr>
        <p:grpSpPr>
          <a:xfrm>
            <a:off x="390700" y="419100"/>
            <a:ext cx="978789" cy="978789"/>
            <a:chOff x="0" y="0"/>
            <a:chExt cx="6350000" cy="6350000"/>
          </a:xfrm>
          <a:solidFill>
            <a:srgbClr val="F4A261"/>
          </a:solidFill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547A3E8C-9F28-406A-9507-33B687FE7A30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4" name="Graphic 13" descr="Connections outline">
            <a:extLst>
              <a:ext uri="{FF2B5EF4-FFF2-40B4-BE49-F238E27FC236}">
                <a16:creationId xmlns:a16="http://schemas.microsoft.com/office/drawing/2014/main" id="{AF9C29D6-4D31-41BC-B2A5-0E6456A78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894" y="469208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75C3A3-2339-4529-BBB8-A26EE85CE7B4}"/>
              </a:ext>
            </a:extLst>
          </p:cNvPr>
          <p:cNvSpPr txBox="1"/>
          <p:nvPr/>
        </p:nvSpPr>
        <p:spPr>
          <a:xfrm>
            <a:off x="540290" y="2883039"/>
            <a:ext cx="8065312" cy="5909310"/>
          </a:xfrm>
          <a:prstGeom prst="rect">
            <a:avLst/>
          </a:prstGeom>
          <a:solidFill>
            <a:srgbClr val="F4A261">
              <a:alpha val="68000"/>
            </a:srgbClr>
          </a:solidFill>
        </p:spPr>
        <p:txBody>
          <a:bodyPr wrap="square" lIns="182880" tIns="91440" rIns="182880" bIns="9144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pt-BR" sz="200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Instituto Comunitário do Mekong (Mekong Community Institute, MCI), Bacia do Rio Ing, Tailândia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 sz="2000">
              <a:solidFill>
                <a:schemeClr val="bg1"/>
              </a:solidFill>
              <a:latin typeface="Now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pt-BR" sz="240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Eles colaboraram com a já existente Rede de Mulheres de Phayao (Phayao Women’s Network, PWN). A PWN já era uma rede forte que trabalhava no fortalecimento das vozes das mulheres na política e liderança, mas não na conservação.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pt-BR" sz="2400">
              <a:solidFill>
                <a:schemeClr val="bg1"/>
              </a:solidFill>
              <a:latin typeface="Now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pt-BR" sz="240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pt-BR" sz="2400" b="1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Juntos, eles expandiram a rede além da província de Phayao para a província de Chiang Rai ao longo do rio Ing.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pt-BR" sz="2400">
              <a:solidFill>
                <a:schemeClr val="bg1"/>
              </a:solidFill>
              <a:latin typeface="Now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pt-BR" sz="240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Objetivo: Fortalecer as redes de mulheres e aumentar as conexões entre as redes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444360-6BF9-48BD-921C-4A8AD1D84343}"/>
              </a:ext>
            </a:extLst>
          </p:cNvPr>
          <p:cNvSpPr txBox="1"/>
          <p:nvPr/>
        </p:nvSpPr>
        <p:spPr>
          <a:xfrm>
            <a:off x="8610599" y="3088539"/>
            <a:ext cx="9284516" cy="5026761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marL="342900" marR="0" lvl="0" indent="-3429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400" dirty="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Aprendeu com a PWN como trabalhar com mulheres e aplicou esse conhecimento às questões ambientais</a:t>
            </a:r>
          </a:p>
          <a:p>
            <a:pPr marL="342900" marR="0" lvl="0" indent="-3429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pt-BR" sz="2400" dirty="0">
              <a:solidFill>
                <a:schemeClr val="bg1"/>
              </a:solidFill>
              <a:latin typeface="Now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400" dirty="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Alinhou com o trabalho anterior da MCI com outras ONGs para estabelecer uma rede comunitária, o Conselho Popular da Bacia do Rio </a:t>
            </a:r>
            <a:r>
              <a:rPr lang="pt-BR" sz="2400" dirty="0" err="1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endParaRPr lang="pt-BR" sz="2400" dirty="0">
              <a:solidFill>
                <a:schemeClr val="bg1"/>
              </a:solidFill>
              <a:effectLst/>
              <a:latin typeface="Now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pt-BR" sz="2400" dirty="0">
              <a:solidFill>
                <a:schemeClr val="bg1"/>
              </a:solidFill>
              <a:latin typeface="Now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400" dirty="0">
                <a:solidFill>
                  <a:schemeClr val="bg1"/>
                </a:solidFill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Conect</a:t>
            </a:r>
            <a:r>
              <a:rPr lang="pt-BR" sz="2400" dirty="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ou grupos de mulheres em comunidades na província de Chiang Rai ao PWN para compartilhar conhecimento, formar conexões, e pensar mais sobre o papel das mulheres na conservação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0E5022-0913-4DBA-BCF9-F0BA61082816}"/>
              </a:ext>
            </a:extLst>
          </p:cNvPr>
          <p:cNvSpPr/>
          <p:nvPr/>
        </p:nvSpPr>
        <p:spPr>
          <a:xfrm>
            <a:off x="1752600" y="556666"/>
            <a:ext cx="8467900" cy="739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GRUPOS E REDES DE MULHERES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w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3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erson, plant&#10;&#10;Description automatically generated">
            <a:extLst>
              <a:ext uri="{FF2B5EF4-FFF2-40B4-BE49-F238E27FC236}">
                <a16:creationId xmlns:a16="http://schemas.microsoft.com/office/drawing/2014/main" id="{B8F375E6-6F00-4E6A-8B67-F6DE5A79F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53" name="Freeform 4">
            <a:extLst>
              <a:ext uri="{FF2B5EF4-FFF2-40B4-BE49-F238E27FC236}">
                <a16:creationId xmlns:a16="http://schemas.microsoft.com/office/drawing/2014/main" id="{E9947547-0A57-4AFD-8605-80AD0472A019}"/>
              </a:ext>
            </a:extLst>
          </p:cNvPr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000000">
              <a:alpha val="82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EF734E9-AEA2-4EB7-AC2D-67F966A955C9}"/>
              </a:ext>
            </a:extLst>
          </p:cNvPr>
          <p:cNvSpPr txBox="1"/>
          <p:nvPr/>
        </p:nvSpPr>
        <p:spPr>
          <a:xfrm>
            <a:off x="11432057" y="799806"/>
            <a:ext cx="65702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Módulo 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 | FORMAS DE TRABALHAR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AB9A18B3-0702-469D-8463-16AA2711AE64}"/>
              </a:ext>
            </a:extLst>
          </p:cNvPr>
          <p:cNvSpPr/>
          <p:nvPr/>
        </p:nvSpPr>
        <p:spPr>
          <a:xfrm flipH="1" flipV="1">
            <a:off x="1609900" y="454928"/>
            <a:ext cx="0" cy="852237"/>
          </a:xfrm>
          <a:prstGeom prst="line">
            <a:avLst/>
          </a:prstGeom>
          <a:ln w="28575" cap="rnd">
            <a:solidFill>
              <a:srgbClr val="F9844A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F9A21D6A-889A-433A-BED5-CBA07C8AA153}"/>
              </a:ext>
            </a:extLst>
          </p:cNvPr>
          <p:cNvGrpSpPr/>
          <p:nvPr/>
        </p:nvGrpSpPr>
        <p:grpSpPr>
          <a:xfrm>
            <a:off x="390700" y="419100"/>
            <a:ext cx="978789" cy="978789"/>
            <a:chOff x="0" y="0"/>
            <a:chExt cx="6350000" cy="6350000"/>
          </a:xfrm>
          <a:solidFill>
            <a:srgbClr val="F4A261"/>
          </a:solidFill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547A3E8C-9F28-406A-9507-33B687FE7A30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4" name="Graphic 13" descr="Connections outline">
            <a:extLst>
              <a:ext uri="{FF2B5EF4-FFF2-40B4-BE49-F238E27FC236}">
                <a16:creationId xmlns:a16="http://schemas.microsoft.com/office/drawing/2014/main" id="{AF9C29D6-4D31-41BC-B2A5-0E6456A78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894" y="469208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444360-6BF9-48BD-921C-4A8AD1D84343}"/>
              </a:ext>
            </a:extLst>
          </p:cNvPr>
          <p:cNvSpPr txBox="1"/>
          <p:nvPr/>
        </p:nvSpPr>
        <p:spPr>
          <a:xfrm>
            <a:off x="8610599" y="3323092"/>
            <a:ext cx="9284516" cy="4949817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marR="0" lvl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es-ES" sz="2000" i="1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(continuação)</a:t>
            </a:r>
          </a:p>
          <a:p>
            <a:pPr marL="342900" marR="0" lvl="0" indent="-3429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40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As mulheres solicitaram mais reuniões e oportunidades para trabalharem juntas, para que os grupos de mulheres de Chiang Rai aprendam mais com o PWN</a:t>
            </a:r>
          </a:p>
          <a:p>
            <a:pPr marL="342900" marR="0" lvl="0" indent="-3429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pt-BR" sz="2400">
              <a:solidFill>
                <a:schemeClr val="bg1"/>
              </a:solidFill>
              <a:latin typeface="Now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40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Ter construido uma rede através das fronteiras provinciais foi muito importante</a:t>
            </a:r>
          </a:p>
          <a:p>
            <a:pPr marL="342900" marR="0" lvl="0" indent="-3429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pt-BR" sz="2400">
              <a:solidFill>
                <a:schemeClr val="bg1"/>
              </a:solidFill>
              <a:latin typeface="Now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40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PWN agora trabalha mais em questões ambientais</a:t>
            </a:r>
          </a:p>
          <a:p>
            <a:pPr marR="0" lvl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tabLst>
                <a:tab pos="457200" algn="l"/>
              </a:tabLst>
            </a:pPr>
            <a:endParaRPr lang="pt-BR" sz="2400">
              <a:solidFill>
                <a:schemeClr val="bg1"/>
              </a:solidFill>
              <a:effectLst/>
              <a:latin typeface="Now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298E56-BD44-440D-8A77-522CA1340637}"/>
              </a:ext>
            </a:extLst>
          </p:cNvPr>
          <p:cNvSpPr/>
          <p:nvPr/>
        </p:nvSpPr>
        <p:spPr>
          <a:xfrm>
            <a:off x="1752600" y="556666"/>
            <a:ext cx="8467900" cy="739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GRUPOS E REDES DE MULHERES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w" panose="020B060402020202020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24170E-3C0E-49B3-A572-3EA64B69176F}"/>
              </a:ext>
            </a:extLst>
          </p:cNvPr>
          <p:cNvSpPr txBox="1"/>
          <p:nvPr/>
        </p:nvSpPr>
        <p:spPr>
          <a:xfrm>
            <a:off x="540290" y="2883039"/>
            <a:ext cx="8065312" cy="5909310"/>
          </a:xfrm>
          <a:prstGeom prst="rect">
            <a:avLst/>
          </a:prstGeom>
          <a:solidFill>
            <a:srgbClr val="F4A261">
              <a:alpha val="68000"/>
            </a:srgbClr>
          </a:solidFill>
        </p:spPr>
        <p:txBody>
          <a:bodyPr wrap="square" lIns="182880" tIns="91440" rIns="182880" bIns="9144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pt-BR" sz="200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Instituto Comunitário do Mekong (Mekong Community Institute, MCI), Bacia do Rio Ing, Tailândia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 sz="2000">
              <a:solidFill>
                <a:schemeClr val="bg1"/>
              </a:solidFill>
              <a:latin typeface="Now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pt-BR" sz="240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Eles colaboraram com a já existente Rede de Mulheres de Phayao (Phayao Women’s Network, PWN). A PWN já era uma rede forte que trabalhava no fortalecimento das vozes das mulheres na política e liderança, mas não na conservação.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pt-BR" sz="2400">
              <a:solidFill>
                <a:schemeClr val="bg1"/>
              </a:solidFill>
              <a:latin typeface="Now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pt-BR" sz="240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pt-BR" sz="2400" b="1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Juntos, eles expandiram a rede além da província de Phayao para a província de Chiang Rai ao longo do rio Ing.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pt-BR" sz="2400">
              <a:solidFill>
                <a:schemeClr val="bg1"/>
              </a:solidFill>
              <a:latin typeface="Now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pt-BR" sz="240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Objetivo: Fortalecer as redes de mulheres e aumentar as conexões entre as redes</a:t>
            </a:r>
          </a:p>
        </p:txBody>
      </p:sp>
    </p:spTree>
    <p:extLst>
      <p:ext uri="{BB962C8B-B14F-4D97-AF65-F5344CB8AC3E}">
        <p14:creationId xmlns:p14="http://schemas.microsoft.com/office/powerpoint/2010/main" val="3628236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erson, plant&#10;&#10;Description automatically generated">
            <a:extLst>
              <a:ext uri="{FF2B5EF4-FFF2-40B4-BE49-F238E27FC236}">
                <a16:creationId xmlns:a16="http://schemas.microsoft.com/office/drawing/2014/main" id="{B8F375E6-6F00-4E6A-8B67-F6DE5A79F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53" name="Freeform 4">
            <a:extLst>
              <a:ext uri="{FF2B5EF4-FFF2-40B4-BE49-F238E27FC236}">
                <a16:creationId xmlns:a16="http://schemas.microsoft.com/office/drawing/2014/main" id="{E9947547-0A57-4AFD-8605-80AD0472A019}"/>
              </a:ext>
            </a:extLst>
          </p:cNvPr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000000">
              <a:alpha val="82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EF734E9-AEA2-4EB7-AC2D-67F966A955C9}"/>
              </a:ext>
            </a:extLst>
          </p:cNvPr>
          <p:cNvSpPr txBox="1"/>
          <p:nvPr/>
        </p:nvSpPr>
        <p:spPr>
          <a:xfrm>
            <a:off x="11432057" y="799806"/>
            <a:ext cx="65702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Módulo 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 | FORMAS DE TRABALHAR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AB9A18B3-0702-469D-8463-16AA2711AE64}"/>
              </a:ext>
            </a:extLst>
          </p:cNvPr>
          <p:cNvSpPr/>
          <p:nvPr/>
        </p:nvSpPr>
        <p:spPr>
          <a:xfrm flipH="1" flipV="1">
            <a:off x="1609900" y="454928"/>
            <a:ext cx="0" cy="852237"/>
          </a:xfrm>
          <a:prstGeom prst="line">
            <a:avLst/>
          </a:prstGeom>
          <a:ln w="28575" cap="rnd">
            <a:solidFill>
              <a:srgbClr val="F9844A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F9A21D6A-889A-433A-BED5-CBA07C8AA153}"/>
              </a:ext>
            </a:extLst>
          </p:cNvPr>
          <p:cNvGrpSpPr/>
          <p:nvPr/>
        </p:nvGrpSpPr>
        <p:grpSpPr>
          <a:xfrm>
            <a:off x="390700" y="419100"/>
            <a:ext cx="978789" cy="978789"/>
            <a:chOff x="0" y="0"/>
            <a:chExt cx="6350000" cy="6350000"/>
          </a:xfrm>
          <a:solidFill>
            <a:srgbClr val="F4A261"/>
          </a:solidFill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547A3E8C-9F28-406A-9507-33B687FE7A30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4" name="Graphic 13" descr="Connections outline">
            <a:extLst>
              <a:ext uri="{FF2B5EF4-FFF2-40B4-BE49-F238E27FC236}">
                <a16:creationId xmlns:a16="http://schemas.microsoft.com/office/drawing/2014/main" id="{AF9C29D6-4D31-41BC-B2A5-0E6456A78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894" y="469208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39F11D-E9DA-4B2A-8EE8-A0538B9880EA}"/>
              </a:ext>
            </a:extLst>
          </p:cNvPr>
          <p:cNvSpPr txBox="1"/>
          <p:nvPr/>
        </p:nvSpPr>
        <p:spPr>
          <a:xfrm>
            <a:off x="406625" y="2714123"/>
            <a:ext cx="8729627" cy="669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pt-BR" sz="2400">
                <a:solidFill>
                  <a:schemeClr val="bg1"/>
                </a:solidFill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O grupo de mulheres Boon Rueang para a conservação, que foi inspirado pelo PWN.</a:t>
            </a:r>
          </a:p>
          <a:p>
            <a:pPr marL="342900" marR="0" lvl="0" indent="-3429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200">
                <a:solidFill>
                  <a:schemeClr val="bg1"/>
                </a:solidFill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Boon Rueang tem a maior floresta úmida na parte inferior do rio Ing, administrada pelo Grupo de Conservação da Floresta Úmida Boon Rueang - incluindo o grupo de mulheres</a:t>
            </a:r>
          </a:p>
          <a:p>
            <a:pPr marL="342900" marR="0" lvl="0" indent="-3429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200">
                <a:solidFill>
                  <a:schemeClr val="bg1"/>
                </a:solidFill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O MCI apoiou o grupo de mulheres com o Grupo de Conservação, incluindo suas pesquisas, publicações, comunicações com autoridades e mídia, organização de seminários na comunidade, e a criação de uma zona de conservação e um centro de aprendizagem local para pesquisadores visitantes</a:t>
            </a:r>
          </a:p>
          <a:p>
            <a:pPr marL="342900" marR="0" lvl="0" indent="-3429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200">
                <a:solidFill>
                  <a:schemeClr val="bg1"/>
                </a:solidFill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2020: O Grupo de Conservação da Floresta Úmida Boon Rueang recebeu o Prêmio Equador do Programa das Nações Unidas para o Desenvolvimento (United Nations Development Program, UNDP)</a:t>
            </a:r>
          </a:p>
        </p:txBody>
      </p:sp>
      <p:pic>
        <p:nvPicPr>
          <p:cNvPr id="19" name="Picture 18" descr="A group of people posing for a photo in front of a screen&#10;&#10;Description automatically generated">
            <a:extLst>
              <a:ext uri="{FF2B5EF4-FFF2-40B4-BE49-F238E27FC236}">
                <a16:creationId xmlns:a16="http://schemas.microsoft.com/office/drawing/2014/main" id="{2A892334-5E5E-4418-8D18-F214EB4284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6075" y="5156425"/>
            <a:ext cx="7742325" cy="44828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F846CD-62FC-443D-86A3-57CBE46889CC}"/>
              </a:ext>
            </a:extLst>
          </p:cNvPr>
          <p:cNvSpPr txBox="1"/>
          <p:nvPr/>
        </p:nvSpPr>
        <p:spPr>
          <a:xfrm>
            <a:off x="10257312" y="3499933"/>
            <a:ext cx="76240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pt-BR" sz="3000">
                <a:solidFill>
                  <a:srgbClr val="CCEAE0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“As mulheres estão inspirando à outras mulheres por meio das redes</a:t>
            </a:r>
            <a:r>
              <a:rPr lang="en-US" sz="3000">
                <a:solidFill>
                  <a:srgbClr val="CCEAE0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.”</a:t>
            </a: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D4A10A0B-DC9C-4A4E-A92D-827DA9FF8950}"/>
              </a:ext>
            </a:extLst>
          </p:cNvPr>
          <p:cNvSpPr txBox="1"/>
          <p:nvPr/>
        </p:nvSpPr>
        <p:spPr>
          <a:xfrm>
            <a:off x="12496800" y="5199211"/>
            <a:ext cx="4953000" cy="1126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pt-BR">
                <a:latin typeface="Now" panose="020B0604020202020204" charset="0"/>
              </a:rPr>
              <a:t>Reunião anual da Rede de Mulheres na Bacia do Rio Ing para a Conservação Ambiental. </a:t>
            </a:r>
            <a:r>
              <a:rPr lang="en-US">
                <a:latin typeface="Now" panose="020B0604020202020204" charset="0"/>
              </a:rPr>
              <a:t>© Teerapong Pomun, MCI</a:t>
            </a:r>
          </a:p>
          <a:p>
            <a:pPr algn="r">
              <a:lnSpc>
                <a:spcPts val="2240"/>
              </a:lnSpc>
            </a:pPr>
            <a:endParaRPr lang="en-US">
              <a:latin typeface="Now" panose="020B060402020202020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B56B15-90D7-44B9-8969-85FD6FB83165}"/>
              </a:ext>
            </a:extLst>
          </p:cNvPr>
          <p:cNvSpPr txBox="1"/>
          <p:nvPr/>
        </p:nvSpPr>
        <p:spPr>
          <a:xfrm>
            <a:off x="540290" y="2019300"/>
            <a:ext cx="8065312" cy="492443"/>
          </a:xfrm>
          <a:prstGeom prst="rect">
            <a:avLst/>
          </a:prstGeom>
          <a:solidFill>
            <a:srgbClr val="F4A261">
              <a:alpha val="68000"/>
            </a:srgbClr>
          </a:solidFill>
        </p:spPr>
        <p:txBody>
          <a:bodyPr wrap="square" lIns="182880" tIns="91440" rIns="182880" bIns="9144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00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MCI </a:t>
            </a:r>
            <a:r>
              <a:rPr lang="en-US" sz="2000" i="1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(continuação)</a:t>
            </a:r>
          </a:p>
        </p:txBody>
      </p:sp>
      <p:sp>
        <p:nvSpPr>
          <p:cNvPr id="25" name="AutoShape 2">
            <a:extLst>
              <a:ext uri="{FF2B5EF4-FFF2-40B4-BE49-F238E27FC236}">
                <a16:creationId xmlns:a16="http://schemas.microsoft.com/office/drawing/2014/main" id="{99B70C35-7297-412B-B5CE-3B0AE2C96DC1}"/>
              </a:ext>
            </a:extLst>
          </p:cNvPr>
          <p:cNvSpPr/>
          <p:nvPr/>
        </p:nvSpPr>
        <p:spPr>
          <a:xfrm flipH="1" flipV="1">
            <a:off x="10169284" y="3520239"/>
            <a:ext cx="0" cy="937461"/>
          </a:xfrm>
          <a:prstGeom prst="line">
            <a:avLst/>
          </a:prstGeom>
          <a:ln w="28575" cap="rnd">
            <a:solidFill>
              <a:srgbClr val="F9844A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74AC15-DADE-4761-8CFF-32958A41677B}"/>
              </a:ext>
            </a:extLst>
          </p:cNvPr>
          <p:cNvSpPr/>
          <p:nvPr/>
        </p:nvSpPr>
        <p:spPr>
          <a:xfrm>
            <a:off x="1752600" y="556666"/>
            <a:ext cx="8467900" cy="739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GRUPOS E REDES DE MULHERES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w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745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erson, plant&#10;&#10;Description automatically generated">
            <a:extLst>
              <a:ext uri="{FF2B5EF4-FFF2-40B4-BE49-F238E27FC236}">
                <a16:creationId xmlns:a16="http://schemas.microsoft.com/office/drawing/2014/main" id="{B8F375E6-6F00-4E6A-8B67-F6DE5A79F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53" name="Freeform 4">
            <a:extLst>
              <a:ext uri="{FF2B5EF4-FFF2-40B4-BE49-F238E27FC236}">
                <a16:creationId xmlns:a16="http://schemas.microsoft.com/office/drawing/2014/main" id="{E9947547-0A57-4AFD-8605-80AD0472A019}"/>
              </a:ext>
            </a:extLst>
          </p:cNvPr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000000">
              <a:alpha val="75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EF734E9-AEA2-4EB7-AC2D-67F966A955C9}"/>
              </a:ext>
            </a:extLst>
          </p:cNvPr>
          <p:cNvSpPr txBox="1"/>
          <p:nvPr/>
        </p:nvSpPr>
        <p:spPr>
          <a:xfrm>
            <a:off x="11432057" y="799806"/>
            <a:ext cx="65702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Módulo 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 | FORMAS DE TRABALHAR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6D193F-DF5A-4F58-9C84-6864411AE01F}"/>
              </a:ext>
            </a:extLst>
          </p:cNvPr>
          <p:cNvSpPr/>
          <p:nvPr/>
        </p:nvSpPr>
        <p:spPr>
          <a:xfrm>
            <a:off x="1828799" y="430064"/>
            <a:ext cx="9257621" cy="739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AMPLIFICANDO AS VOZES DAS MULHERES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1D0B0D89-F357-4276-8628-CF3BD59F0927}"/>
              </a:ext>
            </a:extLst>
          </p:cNvPr>
          <p:cNvSpPr/>
          <p:nvPr/>
        </p:nvSpPr>
        <p:spPr>
          <a:xfrm flipH="1" flipV="1">
            <a:off x="1686100" y="356887"/>
            <a:ext cx="0" cy="852237"/>
          </a:xfrm>
          <a:prstGeom prst="line">
            <a:avLst/>
          </a:prstGeom>
          <a:ln w="28575" cap="rnd">
            <a:solidFill>
              <a:srgbClr val="F9844A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0711F00C-4782-4C48-9674-40C874D93459}"/>
              </a:ext>
            </a:extLst>
          </p:cNvPr>
          <p:cNvGrpSpPr/>
          <p:nvPr/>
        </p:nvGrpSpPr>
        <p:grpSpPr>
          <a:xfrm>
            <a:off x="478711" y="321059"/>
            <a:ext cx="978789" cy="978789"/>
            <a:chOff x="0" y="0"/>
            <a:chExt cx="6350000" cy="6350000"/>
          </a:xfrm>
          <a:solidFill>
            <a:srgbClr val="F4A261"/>
          </a:solidFill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CFB9997F-5314-42E6-A7CB-42B5958144FE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4" name="Graphic 13" descr="Megaphone outline">
            <a:extLst>
              <a:ext uri="{FF2B5EF4-FFF2-40B4-BE49-F238E27FC236}">
                <a16:creationId xmlns:a16="http://schemas.microsoft.com/office/drawing/2014/main" id="{EB32C7AD-4C7E-46CF-B5CC-E7F49B5C2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765" y="330748"/>
            <a:ext cx="816700" cy="816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F1F7E4-F75E-4607-A48F-A996282E8353}"/>
              </a:ext>
            </a:extLst>
          </p:cNvPr>
          <p:cNvSpPr txBox="1"/>
          <p:nvPr/>
        </p:nvSpPr>
        <p:spPr>
          <a:xfrm>
            <a:off x="1828800" y="1790700"/>
            <a:ext cx="13868400" cy="7958204"/>
          </a:xfrm>
          <a:prstGeom prst="rect">
            <a:avLst/>
          </a:prstGeom>
          <a:solidFill>
            <a:srgbClr val="0A9396">
              <a:alpha val="78000"/>
            </a:srgbClr>
          </a:solidFill>
        </p:spPr>
        <p:txBody>
          <a:bodyPr wrap="square" lIns="182880" tIns="91440" rIns="182880" bIns="91440">
            <a:spAutoFit/>
          </a:bodyPr>
          <a:lstStyle/>
          <a:p>
            <a:pPr marL="0" marR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My Village, Camboja</a:t>
            </a:r>
          </a:p>
          <a:p>
            <a:pPr marL="0" marR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endParaRPr lang="en-US" sz="2400">
              <a:solidFill>
                <a:schemeClr val="bg1"/>
              </a:solidFill>
              <a:effectLst/>
              <a:latin typeface="Now" panose="020B0604020202020204" charset="0"/>
              <a:ea typeface="Calibri" panose="020F0502020204030204" pitchFamily="34" charset="0"/>
              <a:cs typeface="Myanmar Text" panose="020B0502040204020203" pitchFamily="34" charset="0"/>
            </a:endParaRPr>
          </a:p>
          <a:p>
            <a:pPr marL="0" marR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600">
                <a:solidFill>
                  <a:schemeClr val="bg1"/>
                </a:solidFill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Para apoiar as mulheres a compartilhar as suas vozes, My Village trabalha para desenvolver a capacidade das mulheres e criar ambientes propícios em plataformas públicas:</a:t>
            </a:r>
          </a:p>
          <a:p>
            <a:pPr marL="0" marR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endParaRPr lang="pt-BR" sz="2600">
              <a:solidFill>
                <a:schemeClr val="bg1"/>
              </a:solidFill>
              <a:latin typeface="Now" panose="020B0604020202020204" charset="0"/>
              <a:ea typeface="Calibri" panose="020F0502020204030204" pitchFamily="34" charset="0"/>
              <a:cs typeface="Myanmar Text" panose="020B0502040204020203" pitchFamily="34" charset="0"/>
            </a:endParaRPr>
          </a:p>
          <a:p>
            <a:pPr marL="457200" marR="0" indent="-4572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600">
                <a:solidFill>
                  <a:schemeClr val="bg1"/>
                </a:solidFill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Antes do fórum público, faça uma reunião com as mulheres para se preparar: identifique/discuta entre si as questões que querem levantar, tenha certeza de que tenham confiança para levantar a questão no fórum público</a:t>
            </a:r>
          </a:p>
          <a:p>
            <a:pPr marL="457200" marR="0" indent="-4572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pt-BR" sz="2600">
              <a:solidFill>
                <a:schemeClr val="bg1"/>
              </a:solidFill>
              <a:latin typeface="Now" panose="020B0604020202020204" charset="0"/>
              <a:ea typeface="Calibri" panose="020F0502020204030204" pitchFamily="34" charset="0"/>
              <a:cs typeface="Myanmar Text" panose="020B0502040204020203" pitchFamily="34" charset="0"/>
            </a:endParaRPr>
          </a:p>
          <a:p>
            <a:pPr marL="457200" marR="0" indent="-4572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600">
                <a:solidFill>
                  <a:schemeClr val="bg1"/>
                </a:solidFill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O Fórum Público é uma plataforma do governo; My Village aprendeu que eles podem trabalhar proativamente para organizar e facilitar esses Fóruns Públicos para garantir a inclusão da comunidade (incluindo mulheres)</a:t>
            </a:r>
          </a:p>
          <a:p>
            <a:pPr marL="0" marR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endParaRPr lang="pt-BR" sz="2600">
              <a:solidFill>
                <a:schemeClr val="bg1"/>
              </a:solidFill>
              <a:latin typeface="Now" panose="020B0604020202020204" charset="0"/>
              <a:ea typeface="Calibri" panose="020F0502020204030204" pitchFamily="34" charset="0"/>
              <a:cs typeface="Myanmar Text" panose="020B0502040204020203" pitchFamily="34" charset="0"/>
            </a:endParaRPr>
          </a:p>
          <a:p>
            <a:pPr marL="1371600" lvl="2" indent="-457200">
              <a:lnSpc>
                <a:spcPts val="3000"/>
              </a:lnSpc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pt-BR" sz="2600">
                <a:solidFill>
                  <a:schemeClr val="bg1"/>
                </a:solidFill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My Village trabalha com as comunidades e discute com as autoridades governamentais com antecedência para incluir as preocupações da comunidade na agenda</a:t>
            </a:r>
          </a:p>
        </p:txBody>
      </p:sp>
    </p:spTree>
    <p:extLst>
      <p:ext uri="{BB962C8B-B14F-4D97-AF65-F5344CB8AC3E}">
        <p14:creationId xmlns:p14="http://schemas.microsoft.com/office/powerpoint/2010/main" val="1936305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erson, plant&#10;&#10;Description automatically generated">
            <a:extLst>
              <a:ext uri="{FF2B5EF4-FFF2-40B4-BE49-F238E27FC236}">
                <a16:creationId xmlns:a16="http://schemas.microsoft.com/office/drawing/2014/main" id="{B8F375E6-6F00-4E6A-8B67-F6DE5A79F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53" name="Freeform 4">
            <a:extLst>
              <a:ext uri="{FF2B5EF4-FFF2-40B4-BE49-F238E27FC236}">
                <a16:creationId xmlns:a16="http://schemas.microsoft.com/office/drawing/2014/main" id="{E9947547-0A57-4AFD-8605-80AD0472A019}"/>
              </a:ext>
            </a:extLst>
          </p:cNvPr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000000">
              <a:alpha val="83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EF734E9-AEA2-4EB7-AC2D-67F966A955C9}"/>
              </a:ext>
            </a:extLst>
          </p:cNvPr>
          <p:cNvSpPr txBox="1"/>
          <p:nvPr/>
        </p:nvSpPr>
        <p:spPr>
          <a:xfrm>
            <a:off x="11432057" y="799806"/>
            <a:ext cx="65702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Módulo 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 | FORMAS DE TRABALHAR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6D193F-DF5A-4F58-9C84-6864411AE01F}"/>
              </a:ext>
            </a:extLst>
          </p:cNvPr>
          <p:cNvSpPr/>
          <p:nvPr/>
        </p:nvSpPr>
        <p:spPr>
          <a:xfrm>
            <a:off x="1828799" y="430064"/>
            <a:ext cx="9372471" cy="739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AMPLIFICANDO AS VOZES DAS MULHERES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1D0B0D89-F357-4276-8628-CF3BD59F0927}"/>
              </a:ext>
            </a:extLst>
          </p:cNvPr>
          <p:cNvSpPr/>
          <p:nvPr/>
        </p:nvSpPr>
        <p:spPr>
          <a:xfrm flipH="1" flipV="1">
            <a:off x="1686100" y="356887"/>
            <a:ext cx="0" cy="852237"/>
          </a:xfrm>
          <a:prstGeom prst="line">
            <a:avLst/>
          </a:prstGeom>
          <a:ln w="28575" cap="rnd">
            <a:solidFill>
              <a:srgbClr val="F9844A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0711F00C-4782-4C48-9674-40C874D93459}"/>
              </a:ext>
            </a:extLst>
          </p:cNvPr>
          <p:cNvGrpSpPr/>
          <p:nvPr/>
        </p:nvGrpSpPr>
        <p:grpSpPr>
          <a:xfrm>
            <a:off x="478711" y="321059"/>
            <a:ext cx="978789" cy="978789"/>
            <a:chOff x="0" y="0"/>
            <a:chExt cx="6350000" cy="6350000"/>
          </a:xfrm>
          <a:solidFill>
            <a:srgbClr val="F4A261"/>
          </a:solidFill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CFB9997F-5314-42E6-A7CB-42B5958144FE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4" name="Graphic 13" descr="Megaphone outline">
            <a:extLst>
              <a:ext uri="{FF2B5EF4-FFF2-40B4-BE49-F238E27FC236}">
                <a16:creationId xmlns:a16="http://schemas.microsoft.com/office/drawing/2014/main" id="{EB32C7AD-4C7E-46CF-B5CC-E7F49B5C2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765" y="330748"/>
            <a:ext cx="816700" cy="816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F1F7E4-F75E-4607-A48F-A996282E8353}"/>
              </a:ext>
            </a:extLst>
          </p:cNvPr>
          <p:cNvSpPr txBox="1"/>
          <p:nvPr/>
        </p:nvSpPr>
        <p:spPr>
          <a:xfrm>
            <a:off x="557113" y="1869339"/>
            <a:ext cx="7748687" cy="6873420"/>
          </a:xfrm>
          <a:prstGeom prst="rect">
            <a:avLst/>
          </a:prstGeom>
          <a:solidFill>
            <a:srgbClr val="0A9396">
              <a:alpha val="74000"/>
            </a:srgbClr>
          </a:solidFill>
        </p:spPr>
        <p:txBody>
          <a:bodyPr wrap="square" lIns="182880" tIns="91440" bIns="91440">
            <a:spAutoFit/>
          </a:bodyPr>
          <a:lstStyle/>
          <a:p>
            <a:pPr marL="0" marR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International Rivers, </a:t>
            </a:r>
            <a:r>
              <a:rPr lang="en-US" sz="2000" dirty="0" err="1">
                <a:solidFill>
                  <a:schemeClr val="bg1"/>
                </a:solidFill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Bacia</a:t>
            </a:r>
            <a:r>
              <a:rPr lang="en-US" sz="2000" dirty="0">
                <a:solidFill>
                  <a:schemeClr val="bg1"/>
                </a:solidFill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 do Mekong</a:t>
            </a:r>
          </a:p>
          <a:p>
            <a:pPr marL="0" marR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400" dirty="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Trabalha para promover o papel importante que as mulheres desempenham. </a:t>
            </a:r>
          </a:p>
          <a:p>
            <a:pPr marL="0" marR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400" dirty="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Como parte disso, eles convocaram o Congresso dos Rios e as Mulheres (Rivers and Women Congress) para compartilhar experiências, estratégias, desafios, e oportunidades. </a:t>
            </a:r>
          </a:p>
          <a:p>
            <a:pPr marL="0" marR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endParaRPr lang="pt-BR" sz="2400" dirty="0">
              <a:solidFill>
                <a:schemeClr val="bg1"/>
              </a:solidFill>
              <a:latin typeface="Now" panose="020B0604020202020204" charset="0"/>
              <a:ea typeface="Calibri" panose="020F0502020204030204" pitchFamily="34" charset="0"/>
              <a:cs typeface="Myanmar Text" panose="020B0502040204020203" pitchFamily="34" charset="0"/>
            </a:endParaRPr>
          </a:p>
          <a:p>
            <a:pPr marL="0" marR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400" dirty="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Os resultados incluem:</a:t>
            </a:r>
          </a:p>
          <a:p>
            <a:pPr marL="342900" marR="0" indent="-3429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pt-BR" sz="2400" dirty="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Uma declaração e um roteiro onde mais trabalho e apoio era necessário</a:t>
            </a:r>
          </a:p>
          <a:p>
            <a:pPr marL="342900" marR="0" indent="-3429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pt-BR" sz="2400" dirty="0">
                <a:solidFill>
                  <a:schemeClr val="bg1"/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Pesquisa apoiada sobre o Estado de Conhecimento das mulheres e rios - entrevistas, perspectivas das mulheres em termos de desafios que as mulheres enfrentam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87104-2C1A-4CEB-9861-232EF8EE26F5}"/>
              </a:ext>
            </a:extLst>
          </p:cNvPr>
          <p:cNvSpPr txBox="1"/>
          <p:nvPr/>
        </p:nvSpPr>
        <p:spPr>
          <a:xfrm>
            <a:off x="8763000" y="3162300"/>
            <a:ext cx="92202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“Como facilitar oportunidades e espaços que são seguros e podem fornecer caminhos para as vozes - as vozes das mulheres em particular - serem ouvidas em plataformas como programas de rádio, programas de treinamento, diálogos sobre políticas, ou eventos: é aqui que as ONGs podem desempenhar um papel.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pt-BR" sz="2800"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Now" panose="020B0604020202020204" charset="0"/>
              <a:ea typeface="Calibri" panose="020F0502020204030204" pitchFamily="34" charset="0"/>
              <a:cs typeface="Myanmar Text" panose="020B0502040204020203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“Ao planejar um evento ou fórum, podemos decidir quem convidamos para ser um palestrante, quem convidamos para participar.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pt-BR" sz="2800">
              <a:solidFill>
                <a:schemeClr val="accent6">
                  <a:lumMod val="40000"/>
                  <a:lumOff val="60000"/>
                </a:schemeClr>
              </a:solidFill>
              <a:latin typeface="Now" panose="020B0604020202020204" charset="0"/>
              <a:ea typeface="Calibri" panose="020F0502020204030204" pitchFamily="34" charset="0"/>
              <a:cs typeface="Myanmar Text" panose="020B0502040204020203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Now" panose="020B0604020202020204" charset="0"/>
                <a:ea typeface="Calibri" panose="020F0502020204030204" pitchFamily="34" charset="0"/>
                <a:cs typeface="Myanmar Text" panose="020B0502040204020203" pitchFamily="34" charset="0"/>
              </a:rPr>
              <a:t>“Podemos ser mais conscientes ao priorizar as pessoas e vozes que são ouvidas com menos frequência e oferecer oportunidades para elas.”</a:t>
            </a:r>
          </a:p>
        </p:txBody>
      </p:sp>
    </p:spTree>
    <p:extLst>
      <p:ext uri="{BB962C8B-B14F-4D97-AF65-F5344CB8AC3E}">
        <p14:creationId xmlns:p14="http://schemas.microsoft.com/office/powerpoint/2010/main" val="3667394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A2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0576" y="4348589"/>
            <a:ext cx="4273433" cy="4823986"/>
            <a:chOff x="0" y="0"/>
            <a:chExt cx="2474800" cy="2793631"/>
          </a:xfrm>
          <a:solidFill>
            <a:schemeClr val="bg1">
              <a:lumMod val="7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474800" cy="2793631"/>
            </a:xfrm>
            <a:custGeom>
              <a:avLst/>
              <a:gdLst/>
              <a:ahLst/>
              <a:cxnLst/>
              <a:rect l="l" t="t" r="r" b="b"/>
              <a:pathLst>
                <a:path w="2474800" h="2793631">
                  <a:moveTo>
                    <a:pt x="0" y="0"/>
                  </a:moveTo>
                  <a:lnTo>
                    <a:pt x="2474800" y="0"/>
                  </a:lnTo>
                  <a:lnTo>
                    <a:pt x="2474800" y="2793631"/>
                  </a:lnTo>
                  <a:lnTo>
                    <a:pt x="0" y="2793631"/>
                  </a:lnTo>
                  <a:close/>
                </a:path>
              </a:pathLst>
            </a:custGeom>
            <a:grpFill/>
          </p:spPr>
        </p:sp>
      </p:grpSp>
      <p:sp>
        <p:nvSpPr>
          <p:cNvPr id="4" name="AutoShape 4"/>
          <p:cNvSpPr/>
          <p:nvPr/>
        </p:nvSpPr>
        <p:spPr>
          <a:xfrm>
            <a:off x="704850" y="5268835"/>
            <a:ext cx="3812131" cy="0"/>
          </a:xfrm>
          <a:prstGeom prst="line">
            <a:avLst/>
          </a:prstGeom>
          <a:ln w="28575" cap="rnd">
            <a:solidFill>
              <a:srgbClr val="26BDE2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4832467" y="4348589"/>
            <a:ext cx="4273433" cy="4823986"/>
            <a:chOff x="0" y="0"/>
            <a:chExt cx="2474800" cy="2793631"/>
          </a:xfrm>
          <a:solidFill>
            <a:schemeClr val="bg1">
              <a:lumMod val="75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2474800" cy="2793631"/>
            </a:xfrm>
            <a:custGeom>
              <a:avLst/>
              <a:gdLst/>
              <a:ahLst/>
              <a:cxnLst/>
              <a:rect l="l" t="t" r="r" b="b"/>
              <a:pathLst>
                <a:path w="2474800" h="2793631">
                  <a:moveTo>
                    <a:pt x="0" y="0"/>
                  </a:moveTo>
                  <a:lnTo>
                    <a:pt x="2474800" y="0"/>
                  </a:lnTo>
                  <a:lnTo>
                    <a:pt x="2474800" y="2793631"/>
                  </a:lnTo>
                  <a:lnTo>
                    <a:pt x="0" y="2793631"/>
                  </a:lnTo>
                  <a:close/>
                </a:path>
              </a:pathLst>
            </a:custGeom>
            <a:grpFill/>
          </p:spPr>
        </p:sp>
      </p:grpSp>
      <p:sp>
        <p:nvSpPr>
          <p:cNvPr id="8" name="AutoShape 8"/>
          <p:cNvSpPr/>
          <p:nvPr/>
        </p:nvSpPr>
        <p:spPr>
          <a:xfrm>
            <a:off x="5176741" y="5268835"/>
            <a:ext cx="3812131" cy="0"/>
          </a:xfrm>
          <a:prstGeom prst="line">
            <a:avLst/>
          </a:prstGeom>
          <a:ln w="28575" cap="rnd">
            <a:solidFill>
              <a:srgbClr val="26BDE2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9319037" y="4348589"/>
            <a:ext cx="4273433" cy="4823986"/>
            <a:chOff x="0" y="0"/>
            <a:chExt cx="2474800" cy="279363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74800" cy="2793631"/>
            </a:xfrm>
            <a:custGeom>
              <a:avLst/>
              <a:gdLst/>
              <a:ahLst/>
              <a:cxnLst/>
              <a:rect l="l" t="t" r="r" b="b"/>
              <a:pathLst>
                <a:path w="2474800" h="2793631">
                  <a:moveTo>
                    <a:pt x="0" y="0"/>
                  </a:moveTo>
                  <a:lnTo>
                    <a:pt x="2474800" y="0"/>
                  </a:lnTo>
                  <a:lnTo>
                    <a:pt x="2474800" y="2793631"/>
                  </a:lnTo>
                  <a:lnTo>
                    <a:pt x="0" y="279363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9663311" y="5268835"/>
            <a:ext cx="3812131" cy="0"/>
          </a:xfrm>
          <a:prstGeom prst="line">
            <a:avLst/>
          </a:prstGeom>
          <a:ln w="28575" cap="rnd">
            <a:solidFill>
              <a:srgbClr val="26BDE2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13762689" y="4348589"/>
            <a:ext cx="4273433" cy="4823986"/>
            <a:chOff x="0" y="0"/>
            <a:chExt cx="2474800" cy="2793631"/>
          </a:xfrm>
          <a:solidFill>
            <a:schemeClr val="bg1">
              <a:lumMod val="75000"/>
            </a:schemeClr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74800" cy="2793631"/>
            </a:xfrm>
            <a:custGeom>
              <a:avLst/>
              <a:gdLst/>
              <a:ahLst/>
              <a:cxnLst/>
              <a:rect l="l" t="t" r="r" b="b"/>
              <a:pathLst>
                <a:path w="2474800" h="2793631">
                  <a:moveTo>
                    <a:pt x="0" y="0"/>
                  </a:moveTo>
                  <a:lnTo>
                    <a:pt x="2474800" y="0"/>
                  </a:lnTo>
                  <a:lnTo>
                    <a:pt x="2474800" y="2793631"/>
                  </a:lnTo>
                  <a:lnTo>
                    <a:pt x="0" y="2793631"/>
                  </a:lnTo>
                  <a:close/>
                </a:path>
              </a:pathLst>
            </a:custGeom>
            <a:grpFill/>
          </p:spPr>
        </p:sp>
      </p:grpSp>
      <p:sp>
        <p:nvSpPr>
          <p:cNvPr id="14" name="AutoShape 14"/>
          <p:cNvSpPr/>
          <p:nvPr/>
        </p:nvSpPr>
        <p:spPr>
          <a:xfrm>
            <a:off x="14106963" y="5268835"/>
            <a:ext cx="3812131" cy="0"/>
          </a:xfrm>
          <a:prstGeom prst="line">
            <a:avLst/>
          </a:prstGeom>
          <a:ln w="28575" cap="rnd">
            <a:solidFill>
              <a:srgbClr val="26BDE2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704850" y="4627356"/>
            <a:ext cx="3812131" cy="517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FD9D24"/>
                </a:solidFill>
                <a:latin typeface="Now"/>
              </a:rPr>
              <a:t>Módulo 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1227" y="5715288"/>
            <a:ext cx="3812131" cy="264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pt-BR" sz="3699" dirty="0">
                <a:solidFill>
                  <a:srgbClr val="03989E"/>
                </a:solidFill>
                <a:latin typeface="Now"/>
              </a:rPr>
              <a:t>O porquê da importância do gênero na conservação</a:t>
            </a:r>
            <a:endParaRPr lang="en-US" sz="2400" dirty="0">
              <a:solidFill>
                <a:srgbClr val="03989E"/>
              </a:solidFill>
              <a:latin typeface="Now" panose="020B060402020202020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89525" y="1956155"/>
            <a:ext cx="9731066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999">
                <a:solidFill>
                  <a:srgbClr val="FFFFFF"/>
                </a:solidFill>
                <a:latin typeface="Now"/>
              </a:rPr>
              <a:t>Módulos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176741" y="4627356"/>
            <a:ext cx="3812131" cy="517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FD9D24"/>
                </a:solidFill>
                <a:latin typeface="Now"/>
              </a:rPr>
              <a:t>Módulo 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864660" y="5715288"/>
            <a:ext cx="4223726" cy="2759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pt-BR" sz="3700" dirty="0">
                <a:solidFill>
                  <a:srgbClr val="03989E"/>
                </a:solidFill>
                <a:latin typeface="Now"/>
              </a:rPr>
              <a:t>Estrutura para o trabalho de empoderamento das mulheres na conservação</a:t>
            </a:r>
            <a:endParaRPr lang="en-US" sz="3700" dirty="0">
              <a:solidFill>
                <a:srgbClr val="03989E"/>
              </a:solidFill>
              <a:latin typeface="Now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663311" y="4627356"/>
            <a:ext cx="3812131" cy="517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FD9D24"/>
                </a:solidFill>
                <a:latin typeface="Now"/>
              </a:rPr>
              <a:t>Módulo 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549688" y="5715288"/>
            <a:ext cx="3812131" cy="1973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pt-BR" sz="3699">
                <a:solidFill>
                  <a:srgbClr val="03989E"/>
                </a:solidFill>
                <a:latin typeface="Now"/>
              </a:rPr>
              <a:t> Formas de pensar e trabalhar</a:t>
            </a:r>
            <a:endParaRPr lang="en-US" sz="3699">
              <a:solidFill>
                <a:srgbClr val="03989E"/>
              </a:solidFill>
              <a:latin typeface="Now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4106963" y="4627356"/>
            <a:ext cx="3812131" cy="517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FD9D24"/>
                </a:solidFill>
                <a:latin typeface="Now"/>
              </a:rPr>
              <a:t>Anexo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993340" y="5715288"/>
            <a:ext cx="3812131" cy="1954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3989E"/>
                </a:solidFill>
                <a:latin typeface="Now" panose="020B0604020202020204" charset="0"/>
              </a:rPr>
              <a:t>Aprendizagem Adicional:</a:t>
            </a:r>
          </a:p>
          <a:p>
            <a:pPr algn="ctr">
              <a:lnSpc>
                <a:spcPts val="5179"/>
              </a:lnSpc>
            </a:pPr>
            <a:r>
              <a:rPr lang="en-US" sz="3200">
                <a:solidFill>
                  <a:srgbClr val="03989E"/>
                </a:solidFill>
                <a:latin typeface="Now" panose="020B0604020202020204" charset="0"/>
              </a:rPr>
              <a:t>Recursos úteis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DEE6D5AB-7468-4FBF-BF15-E3B8A06162B8}"/>
              </a:ext>
            </a:extLst>
          </p:cNvPr>
          <p:cNvSpPr txBox="1"/>
          <p:nvPr/>
        </p:nvSpPr>
        <p:spPr>
          <a:xfrm>
            <a:off x="457199" y="440706"/>
            <a:ext cx="9731065" cy="334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s-ES" sz="2200">
                <a:solidFill>
                  <a:srgbClr val="FFFFFF"/>
                </a:solidFill>
                <a:latin typeface="Now" panose="00000500000000000000" pitchFamily="50" charset="0"/>
              </a:rPr>
              <a:t>EMPODERANDO MULHERES NA CONSERVAÇÃO</a:t>
            </a:r>
          </a:p>
        </p:txBody>
      </p:sp>
      <p:sp>
        <p:nvSpPr>
          <p:cNvPr id="29" name="AutoShape 4">
            <a:extLst>
              <a:ext uri="{FF2B5EF4-FFF2-40B4-BE49-F238E27FC236}">
                <a16:creationId xmlns:a16="http://schemas.microsoft.com/office/drawing/2014/main" id="{E9F3D7D2-9573-44D3-B9C9-06079613BE30}"/>
              </a:ext>
            </a:extLst>
          </p:cNvPr>
          <p:cNvSpPr/>
          <p:nvPr/>
        </p:nvSpPr>
        <p:spPr>
          <a:xfrm>
            <a:off x="506678" y="876300"/>
            <a:ext cx="3912922" cy="0"/>
          </a:xfrm>
          <a:prstGeom prst="line">
            <a:avLst/>
          </a:prstGeom>
          <a:ln w="2857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321F8C-AE02-4145-9455-E6DBED3EEA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72" b="10754"/>
          <a:stretch/>
        </p:blipFill>
        <p:spPr>
          <a:xfrm>
            <a:off x="1" y="1"/>
            <a:ext cx="18288000" cy="10286999"/>
          </a:xfrm>
          <a:prstGeom prst="rect">
            <a:avLst/>
          </a:prstGeom>
        </p:spPr>
      </p:pic>
      <p:sp>
        <p:nvSpPr>
          <p:cNvPr id="14" name="Freeform 4">
            <a:extLst>
              <a:ext uri="{FF2B5EF4-FFF2-40B4-BE49-F238E27FC236}">
                <a16:creationId xmlns:a16="http://schemas.microsoft.com/office/drawing/2014/main" id="{4E7208BF-52F5-49F2-980A-AC4C46BDB350}"/>
              </a:ext>
            </a:extLst>
          </p:cNvPr>
          <p:cNvSpPr/>
          <p:nvPr/>
        </p:nvSpPr>
        <p:spPr>
          <a:xfrm>
            <a:off x="-2704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83000">
                <a:schemeClr val="tx1">
                  <a:alpha val="43000"/>
                </a:schemeClr>
              </a:gs>
              <a:gs pos="100000">
                <a:schemeClr val="tx1">
                  <a:alpha val="66000"/>
                </a:schemeClr>
              </a:gs>
            </a:gsLst>
            <a:lin ang="5400000" scaled="1"/>
          </a:gradFill>
        </p:spPr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2B3E693F-2A01-4207-88C9-E2E403949B09}"/>
              </a:ext>
            </a:extLst>
          </p:cNvPr>
          <p:cNvSpPr txBox="1"/>
          <p:nvPr/>
        </p:nvSpPr>
        <p:spPr>
          <a:xfrm>
            <a:off x="13597596" y="9252551"/>
            <a:ext cx="4385604" cy="843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pt-BR">
                <a:solidFill>
                  <a:schemeClr val="bg1"/>
                </a:solidFill>
                <a:latin typeface="Now"/>
              </a:rPr>
              <a:t>Mulheres facilitando uma discussão em grupo sobre gestão de recursos pesqueiros</a:t>
            </a:r>
            <a:r>
              <a:rPr lang="es-ES">
                <a:solidFill>
                  <a:schemeClr val="bg1"/>
                </a:solidFill>
                <a:latin typeface="Now"/>
              </a:rPr>
              <a:t>. </a:t>
            </a:r>
            <a:r>
              <a:rPr lang="en-US">
                <a:solidFill>
                  <a:schemeClr val="bg1"/>
                </a:solidFill>
                <a:latin typeface="Now"/>
              </a:rPr>
              <a:t>© FACT</a:t>
            </a:r>
            <a:endParaRPr lang="en-US">
              <a:solidFill>
                <a:schemeClr val="bg1"/>
              </a:solidFill>
              <a:highlight>
                <a:srgbClr val="FFFF00"/>
              </a:highlight>
              <a:latin typeface="Now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08208AB9-C757-4602-AB19-06374EB09A59}"/>
              </a:ext>
            </a:extLst>
          </p:cNvPr>
          <p:cNvSpPr txBox="1"/>
          <p:nvPr/>
        </p:nvSpPr>
        <p:spPr>
          <a:xfrm>
            <a:off x="914400" y="7379319"/>
            <a:ext cx="11559517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pt-BR" sz="7000" dirty="0">
                <a:solidFill>
                  <a:srgbClr val="FFFFFF"/>
                </a:solidFill>
                <a:latin typeface="Now"/>
              </a:rPr>
              <a:t>Formas de pensar e trabalhar em projetos</a:t>
            </a:r>
            <a:endParaRPr lang="en-US" sz="5500" dirty="0">
              <a:solidFill>
                <a:srgbClr val="FFFFFF"/>
              </a:solidFill>
              <a:latin typeface="Now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956326A7-415F-445C-8ED6-8F65816F81DB}"/>
              </a:ext>
            </a:extLst>
          </p:cNvPr>
          <p:cNvSpPr txBox="1"/>
          <p:nvPr/>
        </p:nvSpPr>
        <p:spPr>
          <a:xfrm>
            <a:off x="457200" y="440706"/>
            <a:ext cx="8153400" cy="334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s-ES" sz="2200">
                <a:solidFill>
                  <a:srgbClr val="FFFFFF"/>
                </a:solidFill>
                <a:latin typeface="Now Bold"/>
              </a:rPr>
              <a:t>EMPODERANDO MULHERES NA CONSERVAÇÃO</a:t>
            </a:r>
            <a:endParaRPr lang="en-US" sz="2199">
              <a:solidFill>
                <a:srgbClr val="FFFFFF"/>
              </a:solidFill>
              <a:latin typeface="Now Bold"/>
            </a:endParaRPr>
          </a:p>
        </p:txBody>
      </p:sp>
      <p:sp>
        <p:nvSpPr>
          <p:cNvPr id="8" name="AutoShape 11">
            <a:extLst>
              <a:ext uri="{FF2B5EF4-FFF2-40B4-BE49-F238E27FC236}">
                <a16:creationId xmlns:a16="http://schemas.microsoft.com/office/drawing/2014/main" id="{1DE8BD39-2F72-4A43-873D-E5519D4A369E}"/>
              </a:ext>
            </a:extLst>
          </p:cNvPr>
          <p:cNvSpPr/>
          <p:nvPr/>
        </p:nvSpPr>
        <p:spPr>
          <a:xfrm>
            <a:off x="670754" y="6362700"/>
            <a:ext cx="2605846" cy="719932"/>
          </a:xfrm>
          <a:prstGeom prst="rect">
            <a:avLst/>
          </a:prstGeom>
          <a:solidFill>
            <a:srgbClr val="43AA8B"/>
          </a:solidFill>
        </p:spPr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4F61F9F1-49F6-4316-9400-4FB85E8DB6EB}"/>
              </a:ext>
            </a:extLst>
          </p:cNvPr>
          <p:cNvSpPr txBox="1"/>
          <p:nvPr/>
        </p:nvSpPr>
        <p:spPr>
          <a:xfrm>
            <a:off x="751502" y="6517908"/>
            <a:ext cx="1901689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FFFFFF"/>
                </a:solidFill>
                <a:latin typeface="Now"/>
              </a:rPr>
              <a:t>Módulo 3</a:t>
            </a: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FBB6EBFB-7F7D-4D12-974A-D9F541251EA5}"/>
              </a:ext>
            </a:extLst>
          </p:cNvPr>
          <p:cNvSpPr/>
          <p:nvPr/>
        </p:nvSpPr>
        <p:spPr>
          <a:xfrm>
            <a:off x="506678" y="876300"/>
            <a:ext cx="3912922" cy="0"/>
          </a:xfrm>
          <a:prstGeom prst="line">
            <a:avLst/>
          </a:prstGeom>
          <a:ln w="2857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77481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3F26C8-A5D4-461C-8B97-E3A19EDC3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" y="0"/>
            <a:ext cx="18271759" cy="10287000"/>
          </a:xfrm>
          <a:prstGeom prst="rect">
            <a:avLst/>
          </a:prstGeom>
        </p:spPr>
      </p:pic>
      <p:sp>
        <p:nvSpPr>
          <p:cNvPr id="15" name="Freeform 4">
            <a:extLst>
              <a:ext uri="{FF2B5EF4-FFF2-40B4-BE49-F238E27FC236}">
                <a16:creationId xmlns:a16="http://schemas.microsoft.com/office/drawing/2014/main" id="{2B42AB79-31F4-4B83-8B82-C1637D12A4C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000000">
              <a:alpha val="59000"/>
            </a:srgbClr>
          </a:solid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CF907FD-062B-4AAC-A811-FF01FF086785}"/>
              </a:ext>
            </a:extLst>
          </p:cNvPr>
          <p:cNvSpPr txBox="1"/>
          <p:nvPr/>
        </p:nvSpPr>
        <p:spPr>
          <a:xfrm>
            <a:off x="11432057" y="799806"/>
            <a:ext cx="65702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599">
                <a:solidFill>
                  <a:schemeClr val="bg1"/>
                </a:solidFill>
                <a:latin typeface="Now"/>
              </a:rPr>
              <a:t>Módulo 3</a:t>
            </a:r>
            <a:r>
              <a:rPr lang="en-US" sz="1600">
                <a:solidFill>
                  <a:schemeClr val="bg1"/>
                </a:solidFill>
                <a:latin typeface="Now"/>
              </a:rPr>
              <a:t> | </a:t>
            </a:r>
            <a:r>
              <a:rPr lang="pt-BR" sz="1600">
                <a:solidFill>
                  <a:schemeClr val="bg1"/>
                </a:solidFill>
                <a:latin typeface="Now"/>
              </a:rPr>
              <a:t>FORMAS DE TRABALHAR </a:t>
            </a:r>
            <a:endParaRPr lang="en-US" sz="1600">
              <a:solidFill>
                <a:schemeClr val="bg1"/>
              </a:solidFill>
              <a:latin typeface="N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6041AE-20E5-457A-A99B-BE474BE6B323}"/>
              </a:ext>
            </a:extLst>
          </p:cNvPr>
          <p:cNvSpPr txBox="1"/>
          <p:nvPr/>
        </p:nvSpPr>
        <p:spPr>
          <a:xfrm>
            <a:off x="4612249" y="952500"/>
            <a:ext cx="906350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500" dirty="0">
                <a:solidFill>
                  <a:schemeClr val="bg1"/>
                </a:solidFill>
                <a:latin typeface="Now" panose="020B0604020202020204" charset="0"/>
              </a:rPr>
              <a:t>Você pode usar o estrutura para ajudar a orientar como você pensa e trabalha para a inclusão das mulheres na conservação.</a:t>
            </a:r>
            <a:endParaRPr lang="en-US" sz="3500" dirty="0">
              <a:solidFill>
                <a:schemeClr val="bg1"/>
              </a:solidFill>
              <a:latin typeface="Now" panose="020B060402020202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111A8E-F0B6-4F7E-96EF-5A264DF0C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273" y="3208815"/>
            <a:ext cx="10541452" cy="681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21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3F26C8-A5D4-461C-8B97-E3A19EDC3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" y="0"/>
            <a:ext cx="18271759" cy="10287000"/>
          </a:xfrm>
          <a:prstGeom prst="rect">
            <a:avLst/>
          </a:prstGeom>
        </p:spPr>
      </p:pic>
      <p:sp>
        <p:nvSpPr>
          <p:cNvPr id="15" name="Freeform 4">
            <a:extLst>
              <a:ext uri="{FF2B5EF4-FFF2-40B4-BE49-F238E27FC236}">
                <a16:creationId xmlns:a16="http://schemas.microsoft.com/office/drawing/2014/main" id="{2B42AB79-31F4-4B83-8B82-C1637D12A4C1}"/>
              </a:ext>
            </a:extLst>
          </p:cNvPr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000000">
              <a:alpha val="66000"/>
            </a:srgbClr>
          </a:solid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CF907FD-062B-4AAC-A811-FF01FF086785}"/>
              </a:ext>
            </a:extLst>
          </p:cNvPr>
          <p:cNvSpPr txBox="1"/>
          <p:nvPr/>
        </p:nvSpPr>
        <p:spPr>
          <a:xfrm>
            <a:off x="11432057" y="799806"/>
            <a:ext cx="65702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599">
                <a:solidFill>
                  <a:schemeClr val="bg1"/>
                </a:solidFill>
                <a:latin typeface="Now"/>
              </a:rPr>
              <a:t>Módulo 3</a:t>
            </a:r>
            <a:r>
              <a:rPr lang="en-US" sz="1600">
                <a:solidFill>
                  <a:schemeClr val="bg1"/>
                </a:solidFill>
                <a:latin typeface="Now"/>
              </a:rPr>
              <a:t> | FORMAS DE TRABALHAR</a:t>
            </a: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CB079B87-0ADD-4AFF-B776-502D3935D908}"/>
              </a:ext>
            </a:extLst>
          </p:cNvPr>
          <p:cNvSpPr/>
          <p:nvPr/>
        </p:nvSpPr>
        <p:spPr>
          <a:xfrm>
            <a:off x="609601" y="3808657"/>
            <a:ext cx="6254820" cy="3316043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0A9396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D24580-8968-4726-9BDA-43CC3DA7E988}"/>
              </a:ext>
            </a:extLst>
          </p:cNvPr>
          <p:cNvSpPr/>
          <p:nvPr/>
        </p:nvSpPr>
        <p:spPr>
          <a:xfrm>
            <a:off x="11975128" y="3543300"/>
            <a:ext cx="5927057" cy="1430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Se você trabalhar para “se colocar no lugar” das mulheres envolvidas em seu projeto, poderá avaliar melhor como tornar seu projeto mais acessível e eficaz para as mulheres.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400">
              <a:solidFill>
                <a:prstClr val="white"/>
              </a:solidFill>
              <a:latin typeface="Now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Você pode coletar informações para ajudá-lo a ter empatia através de:</a:t>
            </a: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w" panose="020B0604020202020204" charset="0"/>
              <a:ea typeface="+mn-ea"/>
              <a:cs typeface="+mn-cs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89324FA6-52DC-4332-9FA3-C4AA9CCEAA43}"/>
              </a:ext>
            </a:extLst>
          </p:cNvPr>
          <p:cNvSpPr/>
          <p:nvPr/>
        </p:nvSpPr>
        <p:spPr>
          <a:xfrm>
            <a:off x="1218371" y="4604108"/>
            <a:ext cx="4374988" cy="0"/>
          </a:xfrm>
          <a:prstGeom prst="line">
            <a:avLst/>
          </a:prstGeom>
          <a:ln w="28575" cap="rnd">
            <a:solidFill>
              <a:schemeClr val="bg1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3BC17304-2240-4E00-813A-E23966D865A8}"/>
              </a:ext>
            </a:extLst>
          </p:cNvPr>
          <p:cNvSpPr txBox="1"/>
          <p:nvPr/>
        </p:nvSpPr>
        <p:spPr>
          <a:xfrm>
            <a:off x="1218371" y="4801453"/>
            <a:ext cx="4914593" cy="2161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>
                <a:solidFill>
                  <a:srgbClr val="1E1E1E"/>
                </a:solidFill>
                <a:latin typeface="Now"/>
              </a:rPr>
              <a:t>Trabalhar para compreender profundamente e se relacionar com as experiências, sentimentos, e necessidades de outra pessoa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Now"/>
              <a:ea typeface="+mn-ea"/>
              <a:cs typeface="+mn-cs"/>
            </a:endParaRP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7F8B690A-1E60-4B96-99A2-528D0691113C}"/>
              </a:ext>
            </a:extLst>
          </p:cNvPr>
          <p:cNvSpPr txBox="1"/>
          <p:nvPr/>
        </p:nvSpPr>
        <p:spPr>
          <a:xfrm>
            <a:off x="1218371" y="4076700"/>
            <a:ext cx="5257800" cy="41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Empatia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FCFD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583976-C33E-4A9C-A242-40B20DB67A06}"/>
              </a:ext>
            </a:extLst>
          </p:cNvPr>
          <p:cNvSpPr/>
          <p:nvPr/>
        </p:nvSpPr>
        <p:spPr>
          <a:xfrm>
            <a:off x="12385867" y="6832999"/>
            <a:ext cx="5894012" cy="1430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200">
                <a:solidFill>
                  <a:prstClr val="white"/>
                </a:solidFill>
                <a:latin typeface="Now" panose="020B0604020202020204" charset="0"/>
              </a:rPr>
              <a:t>Análise de gênero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200">
                <a:solidFill>
                  <a:prstClr val="white"/>
                </a:solidFill>
                <a:latin typeface="Now" panose="020B0604020202020204" charset="0"/>
              </a:rPr>
              <a:t>Discussões e feedback das partes interessadas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200">
                <a:solidFill>
                  <a:prstClr val="white"/>
                </a:solidFill>
                <a:latin typeface="Now" panose="020B0604020202020204" charset="0"/>
              </a:rPr>
              <a:t>Entrevistas e conversas com mulheres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200">
                <a:solidFill>
                  <a:prstClr val="white"/>
                </a:solidFill>
                <a:latin typeface="Now" panose="020B0604020202020204" charset="0"/>
              </a:rPr>
              <a:t>Monitoramento e avaliação dos impactos de seu projeto nas mulheres.</a:t>
            </a:r>
            <a:endParaRPr kumimoji="0" lang="es-E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w" panose="020B0604020202020204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372862-7B14-47DF-9469-C8684E5522F0}"/>
              </a:ext>
            </a:extLst>
          </p:cNvPr>
          <p:cNvSpPr/>
          <p:nvPr/>
        </p:nvSpPr>
        <p:spPr>
          <a:xfrm>
            <a:off x="6270153" y="3543300"/>
            <a:ext cx="5464647" cy="4945364"/>
          </a:xfrm>
          <a:prstGeom prst="ellipse">
            <a:avLst/>
          </a:prstGeom>
          <a:solidFill>
            <a:srgbClr val="94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Graphic 9" descr="Woman outline">
            <a:extLst>
              <a:ext uri="{FF2B5EF4-FFF2-40B4-BE49-F238E27FC236}">
                <a16:creationId xmlns:a16="http://schemas.microsoft.com/office/drawing/2014/main" id="{E0332BC7-3EFC-40E4-A760-65F79B33C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6010" y="4760704"/>
            <a:ext cx="2608891" cy="26088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57DB7DC-264D-4FAC-9191-2E55B4957807}"/>
              </a:ext>
            </a:extLst>
          </p:cNvPr>
          <p:cNvSpPr/>
          <p:nvPr/>
        </p:nvSpPr>
        <p:spPr>
          <a:xfrm>
            <a:off x="7486464" y="4457590"/>
            <a:ext cx="1668629" cy="393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experiências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A09DF4-BD42-4C68-9858-20345355C761}"/>
              </a:ext>
            </a:extLst>
          </p:cNvPr>
          <p:cNvSpPr/>
          <p:nvPr/>
        </p:nvSpPr>
        <p:spPr>
          <a:xfrm>
            <a:off x="9249585" y="4664412"/>
            <a:ext cx="1668629" cy="393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pressões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748849-6D21-4A79-B113-6DB7BD8C8E60}"/>
              </a:ext>
            </a:extLst>
          </p:cNvPr>
          <p:cNvSpPr/>
          <p:nvPr/>
        </p:nvSpPr>
        <p:spPr>
          <a:xfrm>
            <a:off x="7001610" y="5236388"/>
            <a:ext cx="1668629" cy="393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interesses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EEEA34-0E8A-46F9-BC23-6BEEB862F61F}"/>
              </a:ext>
            </a:extLst>
          </p:cNvPr>
          <p:cNvSpPr/>
          <p:nvPr/>
        </p:nvSpPr>
        <p:spPr>
          <a:xfrm>
            <a:off x="9604603" y="5349408"/>
            <a:ext cx="1827454" cy="393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motivações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7964ED-4505-4A6C-8087-9ABB6CFAD709}"/>
              </a:ext>
            </a:extLst>
          </p:cNvPr>
          <p:cNvSpPr/>
          <p:nvPr/>
        </p:nvSpPr>
        <p:spPr>
          <a:xfrm>
            <a:off x="9514806" y="6158168"/>
            <a:ext cx="2067594" cy="393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compromissos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014968-01B2-41E3-AC47-AD046B8995C6}"/>
              </a:ext>
            </a:extLst>
          </p:cNvPr>
          <p:cNvSpPr/>
          <p:nvPr/>
        </p:nvSpPr>
        <p:spPr>
          <a:xfrm>
            <a:off x="6352510" y="6051508"/>
            <a:ext cx="2201662" cy="500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relacionamentos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E07046-A436-45A5-A98E-0AB3DC04EBD3}"/>
              </a:ext>
            </a:extLst>
          </p:cNvPr>
          <p:cNvSpPr/>
          <p:nvPr/>
        </p:nvSpPr>
        <p:spPr>
          <a:xfrm>
            <a:off x="7391400" y="6783908"/>
            <a:ext cx="1868110" cy="393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medos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2547C8-7A10-4578-A5EC-67701BF6D6C9}"/>
              </a:ext>
            </a:extLst>
          </p:cNvPr>
          <p:cNvSpPr/>
          <p:nvPr/>
        </p:nvSpPr>
        <p:spPr>
          <a:xfrm>
            <a:off x="9440119" y="6966928"/>
            <a:ext cx="1868110" cy="393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ambições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CC61ED-A33D-4511-B2CD-AFAA0E591182}"/>
              </a:ext>
            </a:extLst>
          </p:cNvPr>
          <p:cNvSpPr txBox="1"/>
          <p:nvPr/>
        </p:nvSpPr>
        <p:spPr>
          <a:xfrm>
            <a:off x="3112240" y="1257300"/>
            <a:ext cx="1206352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...</a:t>
            </a:r>
            <a:r>
              <a:rPr kumimoji="0" lang="es-ES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</a:t>
            </a:r>
            <a:r>
              <a:rPr lang="pt-BR" sz="3500">
                <a:solidFill>
                  <a:prstClr val="white"/>
                </a:solidFill>
                <a:latin typeface="Now" panose="020B0604020202020204" charset="0"/>
              </a:rPr>
              <a:t>a</a:t>
            </a:r>
            <a:r>
              <a:rPr kumimoji="0" lang="pt-BR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o considerar a estrutura e seu projeto, adotar uma abordagem consciente para avaliar como seu projeto envolve as mulheres</a:t>
            </a:r>
            <a:r>
              <a:rPr kumimoji="0" lang="es-ES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, tente usar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a empatia</a:t>
            </a:r>
          </a:p>
        </p:txBody>
      </p:sp>
    </p:spTree>
    <p:extLst>
      <p:ext uri="{BB962C8B-B14F-4D97-AF65-F5344CB8AC3E}">
        <p14:creationId xmlns:p14="http://schemas.microsoft.com/office/powerpoint/2010/main" val="1563066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3F26C8-A5D4-461C-8B97-E3A19EDC3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" y="0"/>
            <a:ext cx="18271759" cy="10287000"/>
          </a:xfrm>
          <a:prstGeom prst="rect">
            <a:avLst/>
          </a:prstGeom>
        </p:spPr>
      </p:pic>
      <p:sp>
        <p:nvSpPr>
          <p:cNvPr id="15" name="Freeform 4">
            <a:extLst>
              <a:ext uri="{FF2B5EF4-FFF2-40B4-BE49-F238E27FC236}">
                <a16:creationId xmlns:a16="http://schemas.microsoft.com/office/drawing/2014/main" id="{2B42AB79-31F4-4B83-8B82-C1637D12A4C1}"/>
              </a:ext>
            </a:extLst>
          </p:cNvPr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000000">
              <a:alpha val="66000"/>
            </a:srgbClr>
          </a:solid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CF907FD-062B-4AAC-A811-FF01FF086785}"/>
              </a:ext>
            </a:extLst>
          </p:cNvPr>
          <p:cNvSpPr txBox="1"/>
          <p:nvPr/>
        </p:nvSpPr>
        <p:spPr>
          <a:xfrm>
            <a:off x="11432057" y="799806"/>
            <a:ext cx="65702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599">
                <a:solidFill>
                  <a:schemeClr val="bg1"/>
                </a:solidFill>
                <a:latin typeface="Now"/>
              </a:rPr>
              <a:t>Módulo 3</a:t>
            </a:r>
            <a:r>
              <a:rPr lang="en-US" sz="1600">
                <a:solidFill>
                  <a:schemeClr val="bg1"/>
                </a:solidFill>
                <a:latin typeface="Now"/>
              </a:rPr>
              <a:t> | FORMAS DE TRABALHAR</a:t>
            </a: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CB079B87-0ADD-4AFF-B776-502D3935D908}"/>
              </a:ext>
            </a:extLst>
          </p:cNvPr>
          <p:cNvSpPr/>
          <p:nvPr/>
        </p:nvSpPr>
        <p:spPr>
          <a:xfrm>
            <a:off x="609601" y="3808657"/>
            <a:ext cx="6254820" cy="3316043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0A9396"/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89324FA6-52DC-4332-9FA3-C4AA9CCEAA43}"/>
              </a:ext>
            </a:extLst>
          </p:cNvPr>
          <p:cNvSpPr/>
          <p:nvPr/>
        </p:nvSpPr>
        <p:spPr>
          <a:xfrm>
            <a:off x="1218371" y="4604108"/>
            <a:ext cx="4374988" cy="0"/>
          </a:xfrm>
          <a:prstGeom prst="line">
            <a:avLst/>
          </a:prstGeom>
          <a:ln w="28575" cap="rnd">
            <a:solidFill>
              <a:schemeClr val="bg1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3BC17304-2240-4E00-813A-E23966D865A8}"/>
              </a:ext>
            </a:extLst>
          </p:cNvPr>
          <p:cNvSpPr txBox="1"/>
          <p:nvPr/>
        </p:nvSpPr>
        <p:spPr>
          <a:xfrm>
            <a:off x="1218371" y="4801453"/>
            <a:ext cx="4914593" cy="2161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>
                <a:solidFill>
                  <a:srgbClr val="1E1E1E"/>
                </a:solidFill>
                <a:latin typeface="Now"/>
              </a:rPr>
              <a:t>Trabalhar para compreender profundamente e se relacionar com as experiências, sentimentos, e necessidades de outra pessoa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Now"/>
              <a:ea typeface="+mn-ea"/>
              <a:cs typeface="+mn-cs"/>
            </a:endParaRP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7F8B690A-1E60-4B96-99A2-528D0691113C}"/>
              </a:ext>
            </a:extLst>
          </p:cNvPr>
          <p:cNvSpPr txBox="1"/>
          <p:nvPr/>
        </p:nvSpPr>
        <p:spPr>
          <a:xfrm>
            <a:off x="1218371" y="4076700"/>
            <a:ext cx="5257800" cy="41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DFFCFD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E</a:t>
            </a: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mpatía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FFCFD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372862-7B14-47DF-9469-C8684E5522F0}"/>
              </a:ext>
            </a:extLst>
          </p:cNvPr>
          <p:cNvSpPr/>
          <p:nvPr/>
        </p:nvSpPr>
        <p:spPr>
          <a:xfrm>
            <a:off x="6270153" y="3543300"/>
            <a:ext cx="5464647" cy="4945364"/>
          </a:xfrm>
          <a:prstGeom prst="ellipse">
            <a:avLst/>
          </a:prstGeom>
          <a:solidFill>
            <a:srgbClr val="94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Graphic 9" descr="Woman outline">
            <a:extLst>
              <a:ext uri="{FF2B5EF4-FFF2-40B4-BE49-F238E27FC236}">
                <a16:creationId xmlns:a16="http://schemas.microsoft.com/office/drawing/2014/main" id="{E0332BC7-3EFC-40E4-A760-65F79B33C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6010" y="4760704"/>
            <a:ext cx="2608891" cy="26088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57DB7DC-264D-4FAC-9191-2E55B4957807}"/>
              </a:ext>
            </a:extLst>
          </p:cNvPr>
          <p:cNvSpPr/>
          <p:nvPr/>
        </p:nvSpPr>
        <p:spPr>
          <a:xfrm>
            <a:off x="7486464" y="4457590"/>
            <a:ext cx="1668629" cy="393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experiências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A09DF4-BD42-4C68-9858-20345355C761}"/>
              </a:ext>
            </a:extLst>
          </p:cNvPr>
          <p:cNvSpPr/>
          <p:nvPr/>
        </p:nvSpPr>
        <p:spPr>
          <a:xfrm>
            <a:off x="9249585" y="4664412"/>
            <a:ext cx="1668629" cy="393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pressões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748849-6D21-4A79-B113-6DB7BD8C8E60}"/>
              </a:ext>
            </a:extLst>
          </p:cNvPr>
          <p:cNvSpPr/>
          <p:nvPr/>
        </p:nvSpPr>
        <p:spPr>
          <a:xfrm>
            <a:off x="7001610" y="5236388"/>
            <a:ext cx="1668629" cy="393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interesses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EEEA34-0E8A-46F9-BC23-6BEEB862F61F}"/>
              </a:ext>
            </a:extLst>
          </p:cNvPr>
          <p:cNvSpPr/>
          <p:nvPr/>
        </p:nvSpPr>
        <p:spPr>
          <a:xfrm>
            <a:off x="9604603" y="5349408"/>
            <a:ext cx="1827454" cy="393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motivações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7964ED-4505-4A6C-8087-9ABB6CFAD709}"/>
              </a:ext>
            </a:extLst>
          </p:cNvPr>
          <p:cNvSpPr/>
          <p:nvPr/>
        </p:nvSpPr>
        <p:spPr>
          <a:xfrm>
            <a:off x="9514806" y="6158168"/>
            <a:ext cx="2067594" cy="393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compromissos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014968-01B2-41E3-AC47-AD046B8995C6}"/>
              </a:ext>
            </a:extLst>
          </p:cNvPr>
          <p:cNvSpPr/>
          <p:nvPr/>
        </p:nvSpPr>
        <p:spPr>
          <a:xfrm>
            <a:off x="6352510" y="6051508"/>
            <a:ext cx="2201662" cy="500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relacionamentos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E07046-A436-45A5-A98E-0AB3DC04EBD3}"/>
              </a:ext>
            </a:extLst>
          </p:cNvPr>
          <p:cNvSpPr/>
          <p:nvPr/>
        </p:nvSpPr>
        <p:spPr>
          <a:xfrm>
            <a:off x="7391400" y="6783908"/>
            <a:ext cx="1868110" cy="393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medos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2547C8-7A10-4578-A5EC-67701BF6D6C9}"/>
              </a:ext>
            </a:extLst>
          </p:cNvPr>
          <p:cNvSpPr/>
          <p:nvPr/>
        </p:nvSpPr>
        <p:spPr>
          <a:xfrm>
            <a:off x="9440119" y="6966928"/>
            <a:ext cx="1868110" cy="393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ambições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CC61ED-A33D-4511-B2CD-AFAA0E591182}"/>
              </a:ext>
            </a:extLst>
          </p:cNvPr>
          <p:cNvSpPr txBox="1"/>
          <p:nvPr/>
        </p:nvSpPr>
        <p:spPr>
          <a:xfrm>
            <a:off x="3112240" y="1257300"/>
            <a:ext cx="1206352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...</a:t>
            </a:r>
            <a:r>
              <a:rPr kumimoji="0" lang="es-ES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</a:t>
            </a:r>
            <a:r>
              <a:rPr lang="pt-BR" sz="3500">
                <a:solidFill>
                  <a:prstClr val="white"/>
                </a:solidFill>
                <a:latin typeface="Now" panose="020B0604020202020204" charset="0"/>
              </a:rPr>
              <a:t>a</a:t>
            </a:r>
            <a:r>
              <a:rPr kumimoji="0" lang="pt-BR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o considerar a estrutura e seu projeto, adotar uma abordagem consciente para avaliar como seu projeto envolve as mulheres</a:t>
            </a:r>
            <a:r>
              <a:rPr kumimoji="0" lang="es-ES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, tente usar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a empatia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768E76-21FD-437F-8D4E-38A5005FC7FD}"/>
              </a:ext>
            </a:extLst>
          </p:cNvPr>
          <p:cNvSpPr txBox="1"/>
          <p:nvPr/>
        </p:nvSpPr>
        <p:spPr>
          <a:xfrm>
            <a:off x="11415380" y="6172091"/>
            <a:ext cx="6581453" cy="1569660"/>
          </a:xfrm>
          <a:prstGeom prst="rect">
            <a:avLst/>
          </a:prstGeom>
          <a:solidFill>
            <a:srgbClr val="F4A26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Isso é uma boa prática sempre que você estiver se envolvendo com pessoas - homens, mulheres, jovens, povos indígenas, autoridades, etc.</a:t>
            </a:r>
            <a:endParaRPr kumimoji="0" lang="en-US" sz="24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w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908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Oval 91">
            <a:extLst>
              <a:ext uri="{FF2B5EF4-FFF2-40B4-BE49-F238E27FC236}">
                <a16:creationId xmlns:a16="http://schemas.microsoft.com/office/drawing/2014/main" id="{127807C9-83E5-4ADB-865B-95F07CFBE487}"/>
              </a:ext>
            </a:extLst>
          </p:cNvPr>
          <p:cNvSpPr/>
          <p:nvPr/>
        </p:nvSpPr>
        <p:spPr>
          <a:xfrm>
            <a:off x="3505200" y="2844685"/>
            <a:ext cx="11277600" cy="6663690"/>
          </a:xfrm>
          <a:prstGeom prst="ellipse">
            <a:avLst/>
          </a:prstGeom>
          <a:solidFill>
            <a:srgbClr val="94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EF734E9-AEA2-4EB7-AC2D-67F966A955C9}"/>
              </a:ext>
            </a:extLst>
          </p:cNvPr>
          <p:cNvSpPr txBox="1"/>
          <p:nvPr/>
        </p:nvSpPr>
        <p:spPr>
          <a:xfrm>
            <a:off x="11432057" y="799806"/>
            <a:ext cx="65702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Módulo 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 | FORMAS DE TRABALHAR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FE60619-DF08-4453-A3D6-60124F44C58C}"/>
              </a:ext>
            </a:extLst>
          </p:cNvPr>
          <p:cNvSpPr/>
          <p:nvPr/>
        </p:nvSpPr>
        <p:spPr>
          <a:xfrm>
            <a:off x="5390285" y="3434760"/>
            <a:ext cx="2985086" cy="1403940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>
                <a:solidFill>
                  <a:schemeClr val="tx1"/>
                </a:solidFill>
                <a:latin typeface="Avenir Next LT Pro" panose="020B0504020202020204" pitchFamily="34" charset="0"/>
              </a:rPr>
              <a:t>Está ocupada cuidando da sua casa, cuidando de crianças, e o seu sustento</a:t>
            </a:r>
            <a:endParaRPr lang="en-US" sz="200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A0757BC-80B5-46A1-B587-DFDBE82FDF56}"/>
              </a:ext>
            </a:extLst>
          </p:cNvPr>
          <p:cNvSpPr/>
          <p:nvPr/>
        </p:nvSpPr>
        <p:spPr>
          <a:xfrm>
            <a:off x="8259613" y="4474843"/>
            <a:ext cx="593473" cy="363857"/>
          </a:xfrm>
          <a:custGeom>
            <a:avLst/>
            <a:gdLst>
              <a:gd name="connsiteX0" fmla="*/ 0 w 1030014"/>
              <a:gd name="connsiteY0" fmla="*/ 0 h 578069"/>
              <a:gd name="connsiteX1" fmla="*/ 714703 w 1030014"/>
              <a:gd name="connsiteY1" fmla="*/ 189186 h 578069"/>
              <a:gd name="connsiteX2" fmla="*/ 1030014 w 1030014"/>
              <a:gd name="connsiteY2" fmla="*/ 578069 h 57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0014" h="578069">
                <a:moveTo>
                  <a:pt x="0" y="0"/>
                </a:moveTo>
                <a:cubicBezTo>
                  <a:pt x="271517" y="46420"/>
                  <a:pt x="543034" y="92841"/>
                  <a:pt x="714703" y="189186"/>
                </a:cubicBezTo>
                <a:cubicBezTo>
                  <a:pt x="886372" y="285531"/>
                  <a:pt x="958193" y="431800"/>
                  <a:pt x="1030014" y="578069"/>
                </a:cubicBezTo>
              </a:path>
            </a:pathLst>
          </a:custGeom>
          <a:noFill/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818CCD2-5F59-460D-9BB2-D17731E5A052}"/>
              </a:ext>
            </a:extLst>
          </p:cNvPr>
          <p:cNvCxnSpPr>
            <a:cxnSpLocks/>
          </p:cNvCxnSpPr>
          <p:nvPr/>
        </p:nvCxnSpPr>
        <p:spPr>
          <a:xfrm>
            <a:off x="7287582" y="5626235"/>
            <a:ext cx="1218689" cy="214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121C4F4-B664-46B1-BC85-35A2DDD1294D}"/>
              </a:ext>
            </a:extLst>
          </p:cNvPr>
          <p:cNvSpPr/>
          <p:nvPr/>
        </p:nvSpPr>
        <p:spPr>
          <a:xfrm flipV="1">
            <a:off x="8219509" y="7293105"/>
            <a:ext cx="850320" cy="788172"/>
          </a:xfrm>
          <a:custGeom>
            <a:avLst/>
            <a:gdLst>
              <a:gd name="connsiteX0" fmla="*/ 0 w 1030014"/>
              <a:gd name="connsiteY0" fmla="*/ 0 h 578069"/>
              <a:gd name="connsiteX1" fmla="*/ 714703 w 1030014"/>
              <a:gd name="connsiteY1" fmla="*/ 189186 h 578069"/>
              <a:gd name="connsiteX2" fmla="*/ 1030014 w 1030014"/>
              <a:gd name="connsiteY2" fmla="*/ 578069 h 57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0014" h="578069">
                <a:moveTo>
                  <a:pt x="0" y="0"/>
                </a:moveTo>
                <a:cubicBezTo>
                  <a:pt x="271517" y="46420"/>
                  <a:pt x="543034" y="92841"/>
                  <a:pt x="714703" y="189186"/>
                </a:cubicBezTo>
                <a:cubicBezTo>
                  <a:pt x="886372" y="285531"/>
                  <a:pt x="958193" y="431800"/>
                  <a:pt x="1030014" y="578069"/>
                </a:cubicBezTo>
              </a:path>
            </a:pathLst>
          </a:custGeom>
          <a:noFill/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1FD9A4C-31D4-44B8-A238-D411DF0E65CF}"/>
              </a:ext>
            </a:extLst>
          </p:cNvPr>
          <p:cNvSpPr/>
          <p:nvPr/>
        </p:nvSpPr>
        <p:spPr>
          <a:xfrm flipV="1">
            <a:off x="7576926" y="6500330"/>
            <a:ext cx="957474" cy="564176"/>
          </a:xfrm>
          <a:custGeom>
            <a:avLst/>
            <a:gdLst>
              <a:gd name="connsiteX0" fmla="*/ 0 w 1030014"/>
              <a:gd name="connsiteY0" fmla="*/ 0 h 578069"/>
              <a:gd name="connsiteX1" fmla="*/ 714703 w 1030014"/>
              <a:gd name="connsiteY1" fmla="*/ 189186 h 578069"/>
              <a:gd name="connsiteX2" fmla="*/ 1030014 w 1030014"/>
              <a:gd name="connsiteY2" fmla="*/ 578069 h 57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0014" h="578069">
                <a:moveTo>
                  <a:pt x="0" y="0"/>
                </a:moveTo>
                <a:cubicBezTo>
                  <a:pt x="271517" y="46420"/>
                  <a:pt x="543034" y="92841"/>
                  <a:pt x="714703" y="189186"/>
                </a:cubicBezTo>
                <a:cubicBezTo>
                  <a:pt x="886372" y="285531"/>
                  <a:pt x="958193" y="431800"/>
                  <a:pt x="1030014" y="578069"/>
                </a:cubicBezTo>
              </a:path>
            </a:pathLst>
          </a:custGeom>
          <a:noFill/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raphic 30" descr="Woman with baby outline">
            <a:extLst>
              <a:ext uri="{FF2B5EF4-FFF2-40B4-BE49-F238E27FC236}">
                <a16:creationId xmlns:a16="http://schemas.microsoft.com/office/drawing/2014/main" id="{E51DBEAD-66EF-4A42-B0B6-D581339F2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5360" y="4053570"/>
            <a:ext cx="1005840" cy="1005840"/>
          </a:xfrm>
          <a:prstGeom prst="rect">
            <a:avLst/>
          </a:prstGeom>
        </p:spPr>
      </p:pic>
      <p:pic>
        <p:nvPicPr>
          <p:cNvPr id="32" name="Graphic 31" descr="Users outline">
            <a:extLst>
              <a:ext uri="{FF2B5EF4-FFF2-40B4-BE49-F238E27FC236}">
                <a16:creationId xmlns:a16="http://schemas.microsoft.com/office/drawing/2014/main" id="{03DA1C23-CED9-4D45-90F4-F041EE819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6516" y="6855029"/>
            <a:ext cx="914400" cy="914400"/>
          </a:xfrm>
          <a:prstGeom prst="rect">
            <a:avLst/>
          </a:prstGeom>
        </p:spPr>
      </p:pic>
      <p:pic>
        <p:nvPicPr>
          <p:cNvPr id="33" name="Graphic 32" descr="Children outline">
            <a:extLst>
              <a:ext uri="{FF2B5EF4-FFF2-40B4-BE49-F238E27FC236}">
                <a16:creationId xmlns:a16="http://schemas.microsoft.com/office/drawing/2014/main" id="{24DB8223-7002-4333-839A-C85EFBC323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217607" y="7734300"/>
            <a:ext cx="914400" cy="9144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C1CFB4D-E729-4F4A-9E7D-07A6BE54330F}"/>
              </a:ext>
            </a:extLst>
          </p:cNvPr>
          <p:cNvSpPr/>
          <p:nvPr/>
        </p:nvSpPr>
        <p:spPr>
          <a:xfrm>
            <a:off x="4403068" y="5220488"/>
            <a:ext cx="3289057" cy="1237856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>
                <a:solidFill>
                  <a:schemeClr val="tx1"/>
                </a:solidFill>
                <a:latin typeface="Avenir Next LT Pro" panose="020B0504020202020204" pitchFamily="34" charset="0"/>
              </a:rPr>
              <a:t>As normas locais de gênero desencorajam seu envolvimento fora de casa</a:t>
            </a:r>
            <a:endParaRPr lang="en-US" sz="200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F37B934-7776-4791-81C1-8E8F395C7108}"/>
              </a:ext>
            </a:extLst>
          </p:cNvPr>
          <p:cNvSpPr/>
          <p:nvPr/>
        </p:nvSpPr>
        <p:spPr>
          <a:xfrm>
            <a:off x="4899615" y="6572645"/>
            <a:ext cx="2820164" cy="1237856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>
                <a:solidFill>
                  <a:schemeClr val="tx1"/>
                </a:solidFill>
                <a:latin typeface="Avenir Next LT Pro" panose="020B0504020202020204" pitchFamily="34" charset="0"/>
              </a:rPr>
              <a:t>A desaprovação social se ela quebrar essas normas de gênero</a:t>
            </a:r>
            <a:endParaRPr lang="en-US" sz="200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36" name="Graphic 35" descr="House outline">
            <a:extLst>
              <a:ext uri="{FF2B5EF4-FFF2-40B4-BE49-F238E27FC236}">
                <a16:creationId xmlns:a16="http://schemas.microsoft.com/office/drawing/2014/main" id="{280C76FD-DC20-487F-8B89-33920E30B3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92681" y="5498333"/>
            <a:ext cx="914400" cy="914400"/>
          </a:xfrm>
          <a:prstGeom prst="rect">
            <a:avLst/>
          </a:prstGeom>
        </p:spPr>
      </p:pic>
      <p:pic>
        <p:nvPicPr>
          <p:cNvPr id="37" name="Graphic 36" descr="Teacher outline">
            <a:extLst>
              <a:ext uri="{FF2B5EF4-FFF2-40B4-BE49-F238E27FC236}">
                <a16:creationId xmlns:a16="http://schemas.microsoft.com/office/drawing/2014/main" id="{78E39739-8A70-4A05-8CDE-75C0AABD99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91200" y="8115300"/>
            <a:ext cx="914400" cy="914400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3F259A4-A432-40E9-972E-29C401D7A043}"/>
              </a:ext>
            </a:extLst>
          </p:cNvPr>
          <p:cNvSpPr/>
          <p:nvPr/>
        </p:nvSpPr>
        <p:spPr>
          <a:xfrm>
            <a:off x="6553200" y="8191500"/>
            <a:ext cx="3186450" cy="845473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>
                <a:solidFill>
                  <a:schemeClr val="tx1"/>
                </a:solidFill>
                <a:latin typeface="Avenir Next LT Pro" panose="020B0504020202020204" pitchFamily="34" charset="0"/>
              </a:rPr>
              <a:t>Não está confiante em suas habilidades de falar em público</a:t>
            </a:r>
            <a:endParaRPr lang="en-US" sz="200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C81D37A-AA18-4362-ABD3-FF0B790F8427}"/>
              </a:ext>
            </a:extLst>
          </p:cNvPr>
          <p:cNvSpPr/>
          <p:nvPr/>
        </p:nvSpPr>
        <p:spPr>
          <a:xfrm>
            <a:off x="10568222" y="6896937"/>
            <a:ext cx="2563785" cy="845473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>
                <a:solidFill>
                  <a:schemeClr val="tx1"/>
                </a:solidFill>
                <a:latin typeface="Avenir Next LT Pro" panose="020B0504020202020204" pitchFamily="34" charset="0"/>
              </a:rPr>
              <a:t>Tem vergonha de falar na frente de homens</a:t>
            </a:r>
            <a:endParaRPr lang="en-US" sz="200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0" name="Graphic 39" descr="Bus outline">
            <a:extLst>
              <a:ext uri="{FF2B5EF4-FFF2-40B4-BE49-F238E27FC236}">
                <a16:creationId xmlns:a16="http://schemas.microsoft.com/office/drawing/2014/main" id="{516F0986-48DB-4AB6-9C6B-C810F33D67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850466" y="4081238"/>
            <a:ext cx="1106424" cy="1106424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F7EEA49-3F08-4C9E-A8C4-3E7260AE90B5}"/>
              </a:ext>
            </a:extLst>
          </p:cNvPr>
          <p:cNvSpPr/>
          <p:nvPr/>
        </p:nvSpPr>
        <p:spPr>
          <a:xfrm>
            <a:off x="9527807" y="3804494"/>
            <a:ext cx="3349993" cy="845473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>
                <a:solidFill>
                  <a:schemeClr val="tx1"/>
                </a:solidFill>
                <a:latin typeface="Avenir Next LT Pro" panose="020B0504020202020204" pitchFamily="34" charset="0"/>
              </a:rPr>
              <a:t>Está preocupada em gastar dinheiro, e também está preocupada com a sua segurança viajando sozinha</a:t>
            </a:r>
            <a:endParaRPr lang="en-US" sz="200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2" name="Graphic 41" descr="Woman Shrugging outline">
            <a:extLst>
              <a:ext uri="{FF2B5EF4-FFF2-40B4-BE49-F238E27FC236}">
                <a16:creationId xmlns:a16="http://schemas.microsoft.com/office/drawing/2014/main" id="{5AA5C3B2-C815-4665-B736-4CEA97C018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487400" y="5497247"/>
            <a:ext cx="914400" cy="914400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AB34824-F713-49FD-A86A-11CBCEFEEC1F}"/>
              </a:ext>
            </a:extLst>
          </p:cNvPr>
          <p:cNvSpPr/>
          <p:nvPr/>
        </p:nvSpPr>
        <p:spPr>
          <a:xfrm>
            <a:off x="10832672" y="5295900"/>
            <a:ext cx="2807128" cy="845473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>
                <a:solidFill>
                  <a:schemeClr val="tx1"/>
                </a:solidFill>
                <a:latin typeface="Avenir Next LT Pro" panose="020B0504020202020204" pitchFamily="34" charset="0"/>
              </a:rPr>
              <a:t>Não está convencida de que sua participação seria útil </a:t>
            </a:r>
            <a:endParaRPr lang="en-US" sz="200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2491F39-556E-4114-B758-924847CD5D46}"/>
              </a:ext>
            </a:extLst>
          </p:cNvPr>
          <p:cNvCxnSpPr>
            <a:cxnSpLocks/>
          </p:cNvCxnSpPr>
          <p:nvPr/>
        </p:nvCxnSpPr>
        <p:spPr>
          <a:xfrm flipH="1" flipV="1">
            <a:off x="9739650" y="5626051"/>
            <a:ext cx="1298343" cy="1016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2AB0B00-CFB1-4088-B045-8835E364250A}"/>
              </a:ext>
            </a:extLst>
          </p:cNvPr>
          <p:cNvSpPr/>
          <p:nvPr/>
        </p:nvSpPr>
        <p:spPr>
          <a:xfrm flipH="1">
            <a:off x="9220200" y="4198088"/>
            <a:ext cx="443250" cy="554013"/>
          </a:xfrm>
          <a:custGeom>
            <a:avLst/>
            <a:gdLst>
              <a:gd name="connsiteX0" fmla="*/ 0 w 1030014"/>
              <a:gd name="connsiteY0" fmla="*/ 0 h 578069"/>
              <a:gd name="connsiteX1" fmla="*/ 714703 w 1030014"/>
              <a:gd name="connsiteY1" fmla="*/ 189186 h 578069"/>
              <a:gd name="connsiteX2" fmla="*/ 1030014 w 1030014"/>
              <a:gd name="connsiteY2" fmla="*/ 578069 h 57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0014" h="578069">
                <a:moveTo>
                  <a:pt x="0" y="0"/>
                </a:moveTo>
                <a:cubicBezTo>
                  <a:pt x="271517" y="46420"/>
                  <a:pt x="543034" y="92841"/>
                  <a:pt x="714703" y="189186"/>
                </a:cubicBezTo>
                <a:cubicBezTo>
                  <a:pt x="886372" y="285531"/>
                  <a:pt x="958193" y="431800"/>
                  <a:pt x="1030014" y="578069"/>
                </a:cubicBezTo>
              </a:path>
            </a:pathLst>
          </a:custGeom>
          <a:noFill/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3CEF1E2-3C95-4EEB-AF6E-F7B981F39A2B}"/>
              </a:ext>
            </a:extLst>
          </p:cNvPr>
          <p:cNvSpPr/>
          <p:nvPr/>
        </p:nvSpPr>
        <p:spPr>
          <a:xfrm flipH="1" flipV="1">
            <a:off x="9641901" y="6514592"/>
            <a:ext cx="1007075" cy="564176"/>
          </a:xfrm>
          <a:custGeom>
            <a:avLst/>
            <a:gdLst>
              <a:gd name="connsiteX0" fmla="*/ 0 w 1030014"/>
              <a:gd name="connsiteY0" fmla="*/ 0 h 578069"/>
              <a:gd name="connsiteX1" fmla="*/ 714703 w 1030014"/>
              <a:gd name="connsiteY1" fmla="*/ 189186 h 578069"/>
              <a:gd name="connsiteX2" fmla="*/ 1030014 w 1030014"/>
              <a:gd name="connsiteY2" fmla="*/ 578069 h 57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0014" h="578069">
                <a:moveTo>
                  <a:pt x="0" y="0"/>
                </a:moveTo>
                <a:cubicBezTo>
                  <a:pt x="271517" y="46420"/>
                  <a:pt x="543034" y="92841"/>
                  <a:pt x="714703" y="189186"/>
                </a:cubicBezTo>
                <a:cubicBezTo>
                  <a:pt x="886372" y="285531"/>
                  <a:pt x="958193" y="431800"/>
                  <a:pt x="1030014" y="578069"/>
                </a:cubicBezTo>
              </a:path>
            </a:pathLst>
          </a:custGeom>
          <a:noFill/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2DE7195-B811-433F-8755-2FF7472B8F2C}"/>
              </a:ext>
            </a:extLst>
          </p:cNvPr>
          <p:cNvSpPr/>
          <p:nvPr/>
        </p:nvSpPr>
        <p:spPr>
          <a:xfrm>
            <a:off x="6858001" y="1356016"/>
            <a:ext cx="7924799" cy="739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bg1"/>
                </a:solidFill>
                <a:latin typeface="Now" panose="020B0604020202020204" charset="0"/>
              </a:rPr>
              <a:t>Exemplo – </a:t>
            </a:r>
            <a:r>
              <a:rPr lang="pt-BR" sz="2800">
                <a:solidFill>
                  <a:schemeClr val="bg1"/>
                </a:solidFill>
                <a:latin typeface="Now" panose="020B0604020202020204" charset="0"/>
              </a:rPr>
              <a:t>vamos considerar como as experiências e perspectivas de uma mulher podem desanimá-la de participar das atividades do projeto</a:t>
            </a:r>
            <a:endParaRPr lang="en-US" sz="2800">
              <a:solidFill>
                <a:schemeClr val="bg1"/>
              </a:solidFill>
              <a:latin typeface="Now" panose="020B0604020202020204" charset="0"/>
            </a:endParaRPr>
          </a:p>
        </p:txBody>
      </p:sp>
      <p:pic>
        <p:nvPicPr>
          <p:cNvPr id="95" name="Graphic 94" descr="Woman outline">
            <a:extLst>
              <a:ext uri="{FF2B5EF4-FFF2-40B4-BE49-F238E27FC236}">
                <a16:creationId xmlns:a16="http://schemas.microsoft.com/office/drawing/2014/main" id="{0768F512-D94F-4D8C-82C5-3DCD437F9A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84691" y="4740719"/>
            <a:ext cx="2371719" cy="2371719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11B44B6-75E9-4D02-82DF-5710388DD8E3}"/>
              </a:ext>
            </a:extLst>
          </p:cNvPr>
          <p:cNvSpPr txBox="1"/>
          <p:nvPr/>
        </p:nvSpPr>
        <p:spPr>
          <a:xfrm>
            <a:off x="304799" y="728127"/>
            <a:ext cx="60960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Aharoni" panose="02010803020104030203" pitchFamily="2" charset="-79"/>
              </a:rPr>
              <a:t>Empatia com as mulheres em seu projeto e organização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w" panose="020B060402020202020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7" name="AutoShape 2">
            <a:extLst>
              <a:ext uri="{FF2B5EF4-FFF2-40B4-BE49-F238E27FC236}">
                <a16:creationId xmlns:a16="http://schemas.microsoft.com/office/drawing/2014/main" id="{6EBC8C3C-214A-41AA-9717-809B62CE9E9E}"/>
              </a:ext>
            </a:extLst>
          </p:cNvPr>
          <p:cNvSpPr/>
          <p:nvPr/>
        </p:nvSpPr>
        <p:spPr>
          <a:xfrm flipH="1" flipV="1">
            <a:off x="6553200" y="861917"/>
            <a:ext cx="0" cy="1247761"/>
          </a:xfrm>
          <a:prstGeom prst="line">
            <a:avLst/>
          </a:prstGeom>
          <a:ln w="28575" cap="rnd">
            <a:solidFill>
              <a:schemeClr val="bg1"/>
            </a:solidFill>
            <a:prstDash val="sysDot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1560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Oval 111">
            <a:extLst>
              <a:ext uri="{FF2B5EF4-FFF2-40B4-BE49-F238E27FC236}">
                <a16:creationId xmlns:a16="http://schemas.microsoft.com/office/drawing/2014/main" id="{35AB45CE-3F2F-454D-B514-5AB84CBF7932}"/>
              </a:ext>
            </a:extLst>
          </p:cNvPr>
          <p:cNvSpPr/>
          <p:nvPr/>
        </p:nvSpPr>
        <p:spPr>
          <a:xfrm>
            <a:off x="475347" y="3151309"/>
            <a:ext cx="17636047" cy="6663690"/>
          </a:xfrm>
          <a:prstGeom prst="ellipse">
            <a:avLst/>
          </a:prstGeom>
          <a:solidFill>
            <a:srgbClr val="94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EF734E9-AEA2-4EB7-AC2D-67F966A955C9}"/>
              </a:ext>
            </a:extLst>
          </p:cNvPr>
          <p:cNvSpPr txBox="1"/>
          <p:nvPr/>
        </p:nvSpPr>
        <p:spPr>
          <a:xfrm>
            <a:off x="11432057" y="799806"/>
            <a:ext cx="657029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Módulo 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 | FORMAS DE TRABALHAR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06CA0FA-CD74-4D4B-8E81-171392F9F794}"/>
              </a:ext>
            </a:extLst>
          </p:cNvPr>
          <p:cNvSpPr txBox="1"/>
          <p:nvPr/>
        </p:nvSpPr>
        <p:spPr>
          <a:xfrm>
            <a:off x="6860608" y="2549682"/>
            <a:ext cx="10952045" cy="523220"/>
          </a:xfrm>
          <a:prstGeom prst="rect">
            <a:avLst/>
          </a:prstGeom>
          <a:solidFill>
            <a:srgbClr val="F4A261"/>
          </a:solidFill>
        </p:spPr>
        <p:txBody>
          <a:bodyPr wrap="square">
            <a:spAutoFit/>
          </a:bodyPr>
          <a:lstStyle/>
          <a:p>
            <a:r>
              <a:rPr lang="pt-BR" sz="2800">
                <a:solidFill>
                  <a:schemeClr val="bg1"/>
                </a:solidFill>
                <a:latin typeface="Now" panose="020B0604020202020204" charset="0"/>
                <a:sym typeface="Wingdings" panose="05000000000000000000" pitchFamily="2" charset="2"/>
              </a:rPr>
              <a:t> algumas ações possíveis que um projeto pode realizar</a:t>
            </a:r>
            <a:endParaRPr lang="en-US" sz="2800">
              <a:solidFill>
                <a:schemeClr val="bg1"/>
              </a:solidFill>
              <a:latin typeface="Now" panose="020B0604020202020204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DAC5A11-6E24-48D2-A9AA-1018C4D0B00E}"/>
              </a:ext>
            </a:extLst>
          </p:cNvPr>
          <p:cNvSpPr/>
          <p:nvPr/>
        </p:nvSpPr>
        <p:spPr>
          <a:xfrm>
            <a:off x="4800600" y="3695700"/>
            <a:ext cx="3611231" cy="657044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  <a:latin typeface="Avenir Next LT Pro" panose="020B0504020202020204" pitchFamily="34" charset="0"/>
              </a:rPr>
              <a:t>Agendar atividades em horários que sejam mais convenientes para as mulheres</a:t>
            </a:r>
            <a:endParaRPr lang="en-US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72" name="Graphic 71" descr="Woman with baby outline">
            <a:extLst>
              <a:ext uri="{FF2B5EF4-FFF2-40B4-BE49-F238E27FC236}">
                <a16:creationId xmlns:a16="http://schemas.microsoft.com/office/drawing/2014/main" id="{4800126D-18DA-4530-AF50-F192A5F31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3213" y="4457912"/>
            <a:ext cx="1005840" cy="1005840"/>
          </a:xfrm>
          <a:prstGeom prst="rect">
            <a:avLst/>
          </a:prstGeom>
        </p:spPr>
      </p:pic>
      <p:pic>
        <p:nvPicPr>
          <p:cNvPr id="73" name="Graphic 72" descr="Users outline">
            <a:extLst>
              <a:ext uri="{FF2B5EF4-FFF2-40B4-BE49-F238E27FC236}">
                <a16:creationId xmlns:a16="http://schemas.microsoft.com/office/drawing/2014/main" id="{50CB979D-7A5E-4EC0-B538-6CCA664EB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86200" y="7505700"/>
            <a:ext cx="914400" cy="914400"/>
          </a:xfrm>
          <a:prstGeom prst="rect">
            <a:avLst/>
          </a:prstGeom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80FDE68-67F3-4FF4-86BA-1A2E9229DC18}"/>
              </a:ext>
            </a:extLst>
          </p:cNvPr>
          <p:cNvSpPr/>
          <p:nvPr/>
        </p:nvSpPr>
        <p:spPr>
          <a:xfrm>
            <a:off x="4876800" y="5596718"/>
            <a:ext cx="3611230" cy="842182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  <a:latin typeface="Avenir Next LT Pro" panose="020B0504020202020204" pitchFamily="34" charset="0"/>
              </a:rPr>
              <a:t>Apoio para o fortalecimento dos meios de subsistência</a:t>
            </a:r>
            <a:endParaRPr lang="en-US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80F5E586-FFFF-45C0-A7B0-7DEDF01FEF3F}"/>
              </a:ext>
            </a:extLst>
          </p:cNvPr>
          <p:cNvSpPr/>
          <p:nvPr/>
        </p:nvSpPr>
        <p:spPr>
          <a:xfrm>
            <a:off x="4687859" y="7581900"/>
            <a:ext cx="3465541" cy="886573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  <a:latin typeface="Avenir Next LT Pro" panose="020B0504020202020204" pitchFamily="34" charset="0"/>
              </a:rPr>
              <a:t>Conscientização de gênero e treinamentos de sensibilidade, e engajamento com as comunidades, incluindo maridos e pais</a:t>
            </a:r>
            <a:endParaRPr lang="en-US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76" name="Graphic 75" descr="House outline">
            <a:extLst>
              <a:ext uri="{FF2B5EF4-FFF2-40B4-BE49-F238E27FC236}">
                <a16:creationId xmlns:a16="http://schemas.microsoft.com/office/drawing/2014/main" id="{8BB1F99E-C86F-4D55-961E-05BBB8C936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95543" y="5899128"/>
            <a:ext cx="1005840" cy="1005840"/>
          </a:xfrm>
          <a:prstGeom prst="rect">
            <a:avLst/>
          </a:prstGeom>
        </p:spPr>
      </p:pic>
      <p:pic>
        <p:nvPicPr>
          <p:cNvPr id="77" name="Graphic 76" descr="Teacher outline">
            <a:extLst>
              <a:ext uri="{FF2B5EF4-FFF2-40B4-BE49-F238E27FC236}">
                <a16:creationId xmlns:a16="http://schemas.microsoft.com/office/drawing/2014/main" id="{10835852-9D77-47C5-A3A2-1A7A0AB62F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70906" y="7631909"/>
            <a:ext cx="914400" cy="914400"/>
          </a:xfrm>
          <a:prstGeom prst="rect">
            <a:avLst/>
          </a:prstGeom>
        </p:spPr>
      </p:pic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D5485F51-0896-42FD-B3F4-A27C5979442C}"/>
              </a:ext>
            </a:extLst>
          </p:cNvPr>
          <p:cNvSpPr/>
          <p:nvPr/>
        </p:nvSpPr>
        <p:spPr>
          <a:xfrm>
            <a:off x="9718424" y="7581900"/>
            <a:ext cx="3034236" cy="845473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  <a:latin typeface="Avenir Next LT Pro" panose="020B0504020202020204" pitchFamily="34" charset="0"/>
              </a:rPr>
              <a:t>Plataformas públicas (por exemplo, programas de rádio) para compartilhar suas vozes</a:t>
            </a:r>
            <a:endParaRPr lang="en-US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56745496-94F1-48E4-B20B-F45E9A1D5298}"/>
              </a:ext>
            </a:extLst>
          </p:cNvPr>
          <p:cNvSpPr/>
          <p:nvPr/>
        </p:nvSpPr>
        <p:spPr>
          <a:xfrm>
            <a:off x="13495678" y="7827423"/>
            <a:ext cx="3034236" cy="845473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  <a:latin typeface="Avenir Next LT Pro" panose="020B0504020202020204" pitchFamily="34" charset="0"/>
              </a:rPr>
              <a:t>Disponibilizar espaços exclusivos para mulheres </a:t>
            </a:r>
            <a:endParaRPr lang="en-US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80" name="Graphic 79" descr="Bus outline">
            <a:extLst>
              <a:ext uri="{FF2B5EF4-FFF2-40B4-BE49-F238E27FC236}">
                <a16:creationId xmlns:a16="http://schemas.microsoft.com/office/drawing/2014/main" id="{C4F56C57-E886-4C0E-B962-C4AAADAF87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96040" y="3860076"/>
            <a:ext cx="1106424" cy="110642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78FA36-6328-4BE0-99A8-9CA638AD1DAE}"/>
              </a:ext>
            </a:extLst>
          </p:cNvPr>
          <p:cNvSpPr/>
          <p:nvPr/>
        </p:nvSpPr>
        <p:spPr>
          <a:xfrm>
            <a:off x="11811000" y="4389120"/>
            <a:ext cx="2955957" cy="754380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  <a:latin typeface="Avenir Next LT Pro" panose="020B0504020202020204" pitchFamily="34" charset="0"/>
              </a:rPr>
              <a:t>Fornecimento de apoio financeiro para viagens, o que pode incluir a cobertura de custos de um companheiro de viagem </a:t>
            </a:r>
            <a:endParaRPr lang="en-US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A5964B49-AD11-4C3A-A9EF-64F4819170D9}"/>
              </a:ext>
            </a:extLst>
          </p:cNvPr>
          <p:cNvSpPr/>
          <p:nvPr/>
        </p:nvSpPr>
        <p:spPr>
          <a:xfrm>
            <a:off x="13444273" y="5676900"/>
            <a:ext cx="3548327" cy="845473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  <a:latin typeface="Avenir Next LT Pro" panose="020B0504020202020204" pitchFamily="34" charset="0"/>
              </a:rPr>
              <a:t>Conectando mulheres com referências femininas e redes de mulheres </a:t>
            </a:r>
            <a:endParaRPr lang="en-US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7C1A886E-4F5F-4724-9E74-28F81A388937}"/>
              </a:ext>
            </a:extLst>
          </p:cNvPr>
          <p:cNvSpPr/>
          <p:nvPr/>
        </p:nvSpPr>
        <p:spPr>
          <a:xfrm>
            <a:off x="1364961" y="4784511"/>
            <a:ext cx="5172192" cy="657044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  <a:latin typeface="Avenir Next LT Pro" panose="020B0504020202020204" pitchFamily="34" charset="0"/>
              </a:rPr>
              <a:t>Fornecer creche no local da atividade ou permitir que as mulheres tragam seus filhos</a:t>
            </a:r>
            <a:endParaRPr lang="en-US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FCF6D38C-094E-4FAE-9B43-A18147DD6CB5}"/>
              </a:ext>
            </a:extLst>
          </p:cNvPr>
          <p:cNvSpPr/>
          <p:nvPr/>
        </p:nvSpPr>
        <p:spPr>
          <a:xfrm>
            <a:off x="8290722" y="3575027"/>
            <a:ext cx="2563785" cy="845473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  <a:latin typeface="Avenir Next LT Pro" panose="020B0504020202020204" pitchFamily="34" charset="0"/>
              </a:rPr>
              <a:t>Faça com que os participantes viajem em grupos sempre que possível</a:t>
            </a:r>
            <a:endParaRPr lang="en-US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86" name="Graphic 85" descr="Group of women outline">
            <a:extLst>
              <a:ext uri="{FF2B5EF4-FFF2-40B4-BE49-F238E27FC236}">
                <a16:creationId xmlns:a16="http://schemas.microsoft.com/office/drawing/2014/main" id="{2AE3AC0E-8876-40FC-9A73-134739F902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329727" y="6822918"/>
            <a:ext cx="914400" cy="914400"/>
          </a:xfrm>
          <a:prstGeom prst="rect">
            <a:avLst/>
          </a:prstGeom>
        </p:spPr>
      </p:pic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96E137B4-AC41-448B-AFF0-8C4CFEF90EDA}"/>
              </a:ext>
            </a:extLst>
          </p:cNvPr>
          <p:cNvSpPr/>
          <p:nvPr/>
        </p:nvSpPr>
        <p:spPr>
          <a:xfrm>
            <a:off x="7534775" y="8661198"/>
            <a:ext cx="3465541" cy="845473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  <a:latin typeface="Avenir Next LT Pro" panose="020B0504020202020204" pitchFamily="34" charset="0"/>
              </a:rPr>
              <a:t>Treinamentos e oportunidades de experiência prática em oratória e outras habilidades</a:t>
            </a:r>
            <a:endParaRPr lang="en-US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D124DC7-3E2D-4060-B651-D35462B3EFF4}"/>
              </a:ext>
            </a:extLst>
          </p:cNvPr>
          <p:cNvSpPr/>
          <p:nvPr/>
        </p:nvSpPr>
        <p:spPr>
          <a:xfrm>
            <a:off x="9809434" y="6057900"/>
            <a:ext cx="3660035" cy="845473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  <a:latin typeface="Avenir Next LT Pro" panose="020B0504020202020204" pitchFamily="34" charset="0"/>
              </a:rPr>
              <a:t>Treinamentos para mulheres e homens sobre a importância das mulheres na conservação</a:t>
            </a:r>
            <a:endParaRPr lang="en-US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89" name="Graphic 88" descr="Chat outline">
            <a:extLst>
              <a:ext uri="{FF2B5EF4-FFF2-40B4-BE49-F238E27FC236}">
                <a16:creationId xmlns:a16="http://schemas.microsoft.com/office/drawing/2014/main" id="{51D87F22-0982-49A7-99DD-49D3F659E2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588333" y="8070654"/>
            <a:ext cx="914400" cy="914400"/>
          </a:xfrm>
          <a:prstGeom prst="rect">
            <a:avLst/>
          </a:prstGeom>
        </p:spPr>
      </p:pic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1BE09CDF-7188-4349-BD57-12E21F286CBA}"/>
              </a:ext>
            </a:extLst>
          </p:cNvPr>
          <p:cNvSpPr/>
          <p:nvPr/>
        </p:nvSpPr>
        <p:spPr>
          <a:xfrm>
            <a:off x="960144" y="6466169"/>
            <a:ext cx="3515658" cy="842182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  <a:latin typeface="Avenir Next LT Pro" panose="020B0504020202020204" pitchFamily="34" charset="0"/>
              </a:rPr>
              <a:t>Nomear uma pessoa focal de gênero para trabalhar com os membros da comunidade</a:t>
            </a:r>
            <a:endParaRPr lang="en-US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17" name="Graphic 116" descr="Woman outline">
            <a:extLst>
              <a:ext uri="{FF2B5EF4-FFF2-40B4-BE49-F238E27FC236}">
                <a16:creationId xmlns:a16="http://schemas.microsoft.com/office/drawing/2014/main" id="{FCB86F77-CECB-4187-9DA6-3C635E7DBB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84691" y="4740719"/>
            <a:ext cx="2371719" cy="237171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8BD09FB-525F-4597-A259-5401C70E5844}"/>
              </a:ext>
            </a:extLst>
          </p:cNvPr>
          <p:cNvSpPr/>
          <p:nvPr/>
        </p:nvSpPr>
        <p:spPr>
          <a:xfrm>
            <a:off x="6858001" y="1356016"/>
            <a:ext cx="7924799" cy="739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bg1"/>
                </a:solidFill>
                <a:latin typeface="Now" panose="020B0604020202020204" charset="0"/>
              </a:rPr>
              <a:t>Exemplo – </a:t>
            </a:r>
            <a:r>
              <a:rPr lang="pt-BR" sz="2800">
                <a:solidFill>
                  <a:schemeClr val="bg1"/>
                </a:solidFill>
                <a:latin typeface="Now" panose="020B0604020202020204" charset="0"/>
              </a:rPr>
              <a:t>vamos considerar como as experiências e perspectivas de uma mulher podem desanimá-la de participar das atividades do projeto</a:t>
            </a:r>
            <a:endParaRPr lang="en-US" sz="2800">
              <a:solidFill>
                <a:schemeClr val="bg1"/>
              </a:solidFill>
              <a:latin typeface="Now" panose="020B060402020202020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ADCC06-61B0-4BC6-9FC3-C61660818EA6}"/>
              </a:ext>
            </a:extLst>
          </p:cNvPr>
          <p:cNvSpPr txBox="1"/>
          <p:nvPr/>
        </p:nvSpPr>
        <p:spPr>
          <a:xfrm>
            <a:off x="304799" y="728127"/>
            <a:ext cx="60960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Aharoni" panose="02010803020104030203" pitchFamily="2" charset="-79"/>
              </a:rPr>
              <a:t>Empatia com as mulheres em seu projeto e organização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w" panose="020B060402020202020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9420451F-4FF9-4FB9-9D7A-3CBFB7E2D05A}"/>
              </a:ext>
            </a:extLst>
          </p:cNvPr>
          <p:cNvSpPr/>
          <p:nvPr/>
        </p:nvSpPr>
        <p:spPr>
          <a:xfrm flipH="1" flipV="1">
            <a:off x="6553200" y="861917"/>
            <a:ext cx="0" cy="1247761"/>
          </a:xfrm>
          <a:prstGeom prst="line">
            <a:avLst/>
          </a:prstGeom>
          <a:ln w="28575" cap="rnd">
            <a:solidFill>
              <a:schemeClr val="bg1"/>
            </a:solidFill>
            <a:prstDash val="sysDot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38207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MigrationSourceURL xmlns="26dc9545-3485-43d9-a12f-7a40a730fcd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D083D239C1A540BD3CFB9F438960AD" ma:contentTypeVersion="18" ma:contentTypeDescription="Create a new document." ma:contentTypeScope="" ma:versionID="5ba0e699cc210f44d18291f0a8e2f58b">
  <xsd:schema xmlns:xsd="http://www.w3.org/2001/XMLSchema" xmlns:xs="http://www.w3.org/2001/XMLSchema" xmlns:p="http://schemas.microsoft.com/office/2006/metadata/properties" xmlns:ns1="http://schemas.microsoft.com/sharepoint/v3" xmlns:ns2="cd70a8df-fc1c-4d74-973c-c6c37511b536" xmlns:ns3="26dc9545-3485-43d9-a12f-7a40a730fcd3" targetNamespace="http://schemas.microsoft.com/office/2006/metadata/properties" ma:root="true" ma:fieldsID="7a624c9944140878bd4e6f7ff5037010" ns1:_="" ns2:_="" ns3:_="">
    <xsd:import namespace="http://schemas.microsoft.com/sharepoint/v3"/>
    <xsd:import namespace="cd70a8df-fc1c-4d74-973c-c6c37511b536"/>
    <xsd:import namespace="26dc9545-3485-43d9-a12f-7a40a730fcd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igrationSourceURL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0a8df-fc1c-4d74-973c-c6c37511b5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dc9545-3485-43d9-a12f-7a40a730fcd3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Note">
          <xsd:maxLength value="255"/>
        </xsd:restriction>
      </xsd:simple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C55DD9-9D73-43CA-8851-7267A4A784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C2D1A7-AB66-40AC-AB83-646FDE10A5A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26dc9545-3485-43d9-a12f-7a40a730fcd3"/>
  </ds:schemaRefs>
</ds:datastoreItem>
</file>

<file path=customXml/itemProps3.xml><?xml version="1.0" encoding="utf-8"?>
<ds:datastoreItem xmlns:ds="http://schemas.openxmlformats.org/officeDocument/2006/customXml" ds:itemID="{A8553384-5A5A-4CF0-8EB9-98B0E22F90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d70a8df-fc1c-4d74-973c-c6c37511b536"/>
    <ds:schemaRef ds:uri="26dc9545-3485-43d9-a12f-7a40a730fc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17214</TotalTime>
  <Words>3291</Words>
  <Application>Microsoft Office PowerPoint</Application>
  <PresentationFormat>Custom</PresentationFormat>
  <Paragraphs>301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Now</vt:lpstr>
      <vt:lpstr>Now Bold</vt:lpstr>
      <vt:lpstr>Avenir Next LT Pro</vt:lpstr>
      <vt:lpstr>Sailors</vt:lpstr>
      <vt:lpstr>Calibri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CEPF Gender Knowledge Product</dc:title>
  <dc:creator>IIEB 862</dc:creator>
  <cp:lastModifiedBy>Kristin Betz</cp:lastModifiedBy>
  <cp:revision>1220</cp:revision>
  <dcterms:created xsi:type="dcterms:W3CDTF">2006-08-16T00:00:00Z</dcterms:created>
  <dcterms:modified xsi:type="dcterms:W3CDTF">2022-04-25T16:27:13Z</dcterms:modified>
  <dc:identifier>DAEpYkZ1jA4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0x01010074D083D239C1A540BD3CFB9F438960AD</vt:lpwstr>
  </property>
</Properties>
</file>