
<file path=[Content_Types].xml><?xml version="1.0" encoding="utf-8"?>
<Types xmlns="http://schemas.openxmlformats.org/package/2006/content-types">
  <Default Extension="CR2" ContentType="image/png"/>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0"/>
  </p:notesMasterIdLst>
  <p:sldIdLst>
    <p:sldId id="256" r:id="rId5"/>
    <p:sldId id="455" r:id="rId6"/>
    <p:sldId id="258" r:id="rId7"/>
    <p:sldId id="328" r:id="rId8"/>
    <p:sldId id="336" r:id="rId9"/>
    <p:sldId id="332" r:id="rId10"/>
    <p:sldId id="337" r:id="rId11"/>
    <p:sldId id="338" r:id="rId12"/>
    <p:sldId id="411" r:id="rId13"/>
    <p:sldId id="339" r:id="rId14"/>
    <p:sldId id="340" r:id="rId15"/>
    <p:sldId id="343" r:id="rId16"/>
    <p:sldId id="345" r:id="rId17"/>
    <p:sldId id="407" r:id="rId18"/>
    <p:sldId id="347" r:id="rId19"/>
    <p:sldId id="344" r:id="rId20"/>
    <p:sldId id="348" r:id="rId21"/>
    <p:sldId id="350" r:id="rId22"/>
    <p:sldId id="412" r:id="rId23"/>
    <p:sldId id="413" r:id="rId24"/>
    <p:sldId id="414" r:id="rId25"/>
    <p:sldId id="415" r:id="rId26"/>
    <p:sldId id="352" r:id="rId27"/>
    <p:sldId id="353" r:id="rId28"/>
    <p:sldId id="354" r:id="rId29"/>
    <p:sldId id="355" r:id="rId30"/>
    <p:sldId id="416" r:id="rId31"/>
    <p:sldId id="419" r:id="rId32"/>
    <p:sldId id="357" r:id="rId33"/>
    <p:sldId id="422" r:id="rId34"/>
    <p:sldId id="423" r:id="rId35"/>
    <p:sldId id="424" r:id="rId36"/>
    <p:sldId id="360" r:id="rId37"/>
    <p:sldId id="361" r:id="rId38"/>
    <p:sldId id="342" r:id="rId39"/>
    <p:sldId id="362" r:id="rId40"/>
    <p:sldId id="367" r:id="rId41"/>
    <p:sldId id="429" r:id="rId42"/>
    <p:sldId id="426" r:id="rId43"/>
    <p:sldId id="366" r:id="rId44"/>
    <p:sldId id="428" r:id="rId45"/>
    <p:sldId id="456" r:id="rId46"/>
    <p:sldId id="365" r:id="rId47"/>
    <p:sldId id="368" r:id="rId48"/>
    <p:sldId id="371" r:id="rId49"/>
    <p:sldId id="430" r:id="rId50"/>
    <p:sldId id="370" r:id="rId51"/>
    <p:sldId id="432" r:id="rId52"/>
    <p:sldId id="373" r:id="rId53"/>
    <p:sldId id="457" r:id="rId54"/>
    <p:sldId id="369" r:id="rId55"/>
    <p:sldId id="434" r:id="rId56"/>
    <p:sldId id="374" r:id="rId57"/>
    <p:sldId id="435" r:id="rId58"/>
    <p:sldId id="375" r:id="rId59"/>
  </p:sldIdLst>
  <p:sldSz cx="18288000" cy="10287000"/>
  <p:notesSz cx="6858000" cy="9144000"/>
  <p:embeddedFontLst>
    <p:embeddedFont>
      <p:font typeface="Avenir Next LT Pro" panose="020B050402020202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Now" panose="020B0604020202020204" charset="0"/>
      <p:regular r:id="rId69"/>
      <p:bold r:id="rId70"/>
    </p:embeddedFont>
    <p:embeddedFont>
      <p:font typeface="Now Bold" panose="020B0604020202020204" charset="0"/>
      <p:regular r:id="rId71"/>
    </p:embeddedFont>
    <p:embeddedFont>
      <p:font typeface="Sailors" panose="02000000000000000000"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 id="2" name="Aryanne" initials="AA" lastIdx="114" clrIdx="1">
    <p:extLst>
      <p:ext uri="{19B8F6BF-5375-455C-9EA6-DF929625EA0E}">
        <p15:presenceInfo xmlns:p15="http://schemas.microsoft.com/office/powerpoint/2012/main" userId="cee210e6fd0390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EE8D3-A6A6-40CB-89D6-03480299E0CF}" v="2" dt="2022-03-08T20:53:47.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5226" autoAdjust="0"/>
  </p:normalViewPr>
  <p:slideViewPr>
    <p:cSldViewPr>
      <p:cViewPr varScale="1">
        <p:scale>
          <a:sx n="77" d="100"/>
          <a:sy n="77" d="100"/>
        </p:scale>
        <p:origin x="42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13</a:t>
            </a:fld>
            <a:endParaRPr lang="en-US"/>
          </a:p>
        </p:txBody>
      </p:sp>
    </p:spTree>
    <p:extLst>
      <p:ext uri="{BB962C8B-B14F-4D97-AF65-F5344CB8AC3E}">
        <p14:creationId xmlns:p14="http://schemas.microsoft.com/office/powerpoint/2010/main" val="120815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39752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15</a:t>
            </a:fld>
            <a:endParaRPr lang="en-US"/>
          </a:p>
        </p:txBody>
      </p:sp>
    </p:spTree>
    <p:extLst>
      <p:ext uri="{BB962C8B-B14F-4D97-AF65-F5344CB8AC3E}">
        <p14:creationId xmlns:p14="http://schemas.microsoft.com/office/powerpoint/2010/main" val="228668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16</a:t>
            </a:fld>
            <a:endParaRPr lang="en-US"/>
          </a:p>
        </p:txBody>
      </p:sp>
    </p:spTree>
    <p:extLst>
      <p:ext uri="{BB962C8B-B14F-4D97-AF65-F5344CB8AC3E}">
        <p14:creationId xmlns:p14="http://schemas.microsoft.com/office/powerpoint/2010/main" val="61069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1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4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24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5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23</a:t>
            </a:fld>
            <a:endParaRPr lang="en-US"/>
          </a:p>
        </p:txBody>
      </p:sp>
    </p:spTree>
    <p:extLst>
      <p:ext uri="{BB962C8B-B14F-4D97-AF65-F5344CB8AC3E}">
        <p14:creationId xmlns:p14="http://schemas.microsoft.com/office/powerpoint/2010/main" val="573740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24</a:t>
            </a:fld>
            <a:endParaRPr lang="en-US"/>
          </a:p>
        </p:txBody>
      </p:sp>
    </p:spTree>
    <p:extLst>
      <p:ext uri="{BB962C8B-B14F-4D97-AF65-F5344CB8AC3E}">
        <p14:creationId xmlns:p14="http://schemas.microsoft.com/office/powerpoint/2010/main" val="306047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25</a:t>
            </a:fld>
            <a:endParaRPr lang="en-US"/>
          </a:p>
        </p:txBody>
      </p:sp>
    </p:spTree>
    <p:extLst>
      <p:ext uri="{BB962C8B-B14F-4D97-AF65-F5344CB8AC3E}">
        <p14:creationId xmlns:p14="http://schemas.microsoft.com/office/powerpoint/2010/main" val="86971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16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0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37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742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43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0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75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6</a:t>
            </a:fld>
            <a:endParaRPr lang="en-US"/>
          </a:p>
        </p:txBody>
      </p:sp>
    </p:spTree>
    <p:extLst>
      <p:ext uri="{BB962C8B-B14F-4D97-AF65-F5344CB8AC3E}">
        <p14:creationId xmlns:p14="http://schemas.microsoft.com/office/powerpoint/2010/main" val="3242277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9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9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35</a:t>
            </a:fld>
            <a:endParaRPr lang="en-US"/>
          </a:p>
        </p:txBody>
      </p:sp>
    </p:spTree>
    <p:extLst>
      <p:ext uri="{BB962C8B-B14F-4D97-AF65-F5344CB8AC3E}">
        <p14:creationId xmlns:p14="http://schemas.microsoft.com/office/powerpoint/2010/main" val="2804242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36</a:t>
            </a:fld>
            <a:endParaRPr lang="en-US"/>
          </a:p>
        </p:txBody>
      </p:sp>
    </p:spTree>
    <p:extLst>
      <p:ext uri="{BB962C8B-B14F-4D97-AF65-F5344CB8AC3E}">
        <p14:creationId xmlns:p14="http://schemas.microsoft.com/office/powerpoint/2010/main" val="281446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37</a:t>
            </a:fld>
            <a:endParaRPr lang="en-US"/>
          </a:p>
        </p:txBody>
      </p:sp>
    </p:spTree>
    <p:extLst>
      <p:ext uri="{BB962C8B-B14F-4D97-AF65-F5344CB8AC3E}">
        <p14:creationId xmlns:p14="http://schemas.microsoft.com/office/powerpoint/2010/main" val="2406613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38</a:t>
            </a:fld>
            <a:endParaRPr lang="en-US"/>
          </a:p>
        </p:txBody>
      </p:sp>
    </p:spTree>
    <p:extLst>
      <p:ext uri="{BB962C8B-B14F-4D97-AF65-F5344CB8AC3E}">
        <p14:creationId xmlns:p14="http://schemas.microsoft.com/office/powerpoint/2010/main" val="2609460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39</a:t>
            </a:fld>
            <a:endParaRPr lang="en-US"/>
          </a:p>
        </p:txBody>
      </p:sp>
    </p:spTree>
    <p:extLst>
      <p:ext uri="{BB962C8B-B14F-4D97-AF65-F5344CB8AC3E}">
        <p14:creationId xmlns:p14="http://schemas.microsoft.com/office/powerpoint/2010/main" val="3602720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40</a:t>
            </a:fld>
            <a:endParaRPr lang="en-US"/>
          </a:p>
        </p:txBody>
      </p:sp>
    </p:spTree>
    <p:extLst>
      <p:ext uri="{BB962C8B-B14F-4D97-AF65-F5344CB8AC3E}">
        <p14:creationId xmlns:p14="http://schemas.microsoft.com/office/powerpoint/2010/main" val="4015019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41</a:t>
            </a:fld>
            <a:endParaRPr lang="en-US"/>
          </a:p>
        </p:txBody>
      </p:sp>
    </p:spTree>
    <p:extLst>
      <p:ext uri="{BB962C8B-B14F-4D97-AF65-F5344CB8AC3E}">
        <p14:creationId xmlns:p14="http://schemas.microsoft.com/office/powerpoint/2010/main" val="3894477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42</a:t>
            </a:fld>
            <a:endParaRPr lang="en-US"/>
          </a:p>
        </p:txBody>
      </p:sp>
    </p:spTree>
    <p:extLst>
      <p:ext uri="{BB962C8B-B14F-4D97-AF65-F5344CB8AC3E}">
        <p14:creationId xmlns:p14="http://schemas.microsoft.com/office/powerpoint/2010/main" val="9705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7</a:t>
            </a:fld>
            <a:endParaRPr lang="en-US"/>
          </a:p>
        </p:txBody>
      </p:sp>
    </p:spTree>
    <p:extLst>
      <p:ext uri="{BB962C8B-B14F-4D97-AF65-F5344CB8AC3E}">
        <p14:creationId xmlns:p14="http://schemas.microsoft.com/office/powerpoint/2010/main" val="3386871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43</a:t>
            </a:fld>
            <a:endParaRPr lang="en-US"/>
          </a:p>
        </p:txBody>
      </p:sp>
    </p:spTree>
    <p:extLst>
      <p:ext uri="{BB962C8B-B14F-4D97-AF65-F5344CB8AC3E}">
        <p14:creationId xmlns:p14="http://schemas.microsoft.com/office/powerpoint/2010/main" val="42865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44</a:t>
            </a:fld>
            <a:endParaRPr lang="en-US"/>
          </a:p>
        </p:txBody>
      </p:sp>
    </p:spTree>
    <p:extLst>
      <p:ext uri="{BB962C8B-B14F-4D97-AF65-F5344CB8AC3E}">
        <p14:creationId xmlns:p14="http://schemas.microsoft.com/office/powerpoint/2010/main" val="1979843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45</a:t>
            </a:fld>
            <a:endParaRPr lang="en-US"/>
          </a:p>
        </p:txBody>
      </p:sp>
    </p:spTree>
    <p:extLst>
      <p:ext uri="{BB962C8B-B14F-4D97-AF65-F5344CB8AC3E}">
        <p14:creationId xmlns:p14="http://schemas.microsoft.com/office/powerpoint/2010/main" val="401955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46</a:t>
            </a:fld>
            <a:endParaRPr lang="en-US"/>
          </a:p>
        </p:txBody>
      </p:sp>
    </p:spTree>
    <p:extLst>
      <p:ext uri="{BB962C8B-B14F-4D97-AF65-F5344CB8AC3E}">
        <p14:creationId xmlns:p14="http://schemas.microsoft.com/office/powerpoint/2010/main" val="160517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47</a:t>
            </a:fld>
            <a:endParaRPr lang="en-US"/>
          </a:p>
        </p:txBody>
      </p:sp>
    </p:spTree>
    <p:extLst>
      <p:ext uri="{BB962C8B-B14F-4D97-AF65-F5344CB8AC3E}">
        <p14:creationId xmlns:p14="http://schemas.microsoft.com/office/powerpoint/2010/main" val="3292913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48</a:t>
            </a:fld>
            <a:endParaRPr lang="en-US"/>
          </a:p>
        </p:txBody>
      </p:sp>
    </p:spTree>
    <p:extLst>
      <p:ext uri="{BB962C8B-B14F-4D97-AF65-F5344CB8AC3E}">
        <p14:creationId xmlns:p14="http://schemas.microsoft.com/office/powerpoint/2010/main" val="232357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49</a:t>
            </a:fld>
            <a:endParaRPr lang="en-US"/>
          </a:p>
        </p:txBody>
      </p:sp>
    </p:spTree>
    <p:extLst>
      <p:ext uri="{BB962C8B-B14F-4D97-AF65-F5344CB8AC3E}">
        <p14:creationId xmlns:p14="http://schemas.microsoft.com/office/powerpoint/2010/main" val="1359372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04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51</a:t>
            </a:fld>
            <a:endParaRPr lang="en-US"/>
          </a:p>
        </p:txBody>
      </p:sp>
    </p:spTree>
    <p:extLst>
      <p:ext uri="{BB962C8B-B14F-4D97-AF65-F5344CB8AC3E}">
        <p14:creationId xmlns:p14="http://schemas.microsoft.com/office/powerpoint/2010/main" val="4253994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0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2337314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53</a:t>
            </a:fld>
            <a:endParaRPr lang="en-US"/>
          </a:p>
        </p:txBody>
      </p:sp>
    </p:spTree>
    <p:extLst>
      <p:ext uri="{BB962C8B-B14F-4D97-AF65-F5344CB8AC3E}">
        <p14:creationId xmlns:p14="http://schemas.microsoft.com/office/powerpoint/2010/main" val="1115613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2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8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10</a:t>
            </a:fld>
            <a:endParaRPr lang="en-US"/>
          </a:p>
        </p:txBody>
      </p:sp>
    </p:spTree>
    <p:extLst>
      <p:ext uri="{BB962C8B-B14F-4D97-AF65-F5344CB8AC3E}">
        <p14:creationId xmlns:p14="http://schemas.microsoft.com/office/powerpoint/2010/main" val="198894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11</a:t>
            </a:fld>
            <a:endParaRPr lang="en-US"/>
          </a:p>
        </p:txBody>
      </p:sp>
    </p:spTree>
    <p:extLst>
      <p:ext uri="{BB962C8B-B14F-4D97-AF65-F5344CB8AC3E}">
        <p14:creationId xmlns:p14="http://schemas.microsoft.com/office/powerpoint/2010/main" val="159514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12</a:t>
            </a:fld>
            <a:endParaRPr lang="en-US"/>
          </a:p>
        </p:txBody>
      </p:sp>
    </p:spTree>
    <p:extLst>
      <p:ext uri="{BB962C8B-B14F-4D97-AF65-F5344CB8AC3E}">
        <p14:creationId xmlns:p14="http://schemas.microsoft.com/office/powerpoint/2010/main" val="71756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hyperlink" Target="https://creativecommons.org/licenses/by-nc/4.0/deed.p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CR2"/><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1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327"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MÓDULOS DE TREINAMENTO</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UM PRODUTO DE CONHECIMENTO </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210800" y="314480"/>
            <a:ext cx="7696201" cy="561820"/>
          </a:xfrm>
          <a:prstGeom prst="rect">
            <a:avLst/>
          </a:prstGeom>
        </p:spPr>
        <p:txBody>
          <a:bodyPr wrap="square" lIns="0" tIns="0" rIns="0" bIns="0" rtlCol="0" anchor="t">
            <a:spAutoFit/>
          </a:bodyPr>
          <a:lstStyle/>
          <a:p>
            <a:pPr algn="r">
              <a:lnSpc>
                <a:spcPts val="2240"/>
              </a:lnSpc>
            </a:pPr>
            <a:r>
              <a:rPr lang="pt-BR" dirty="0">
                <a:solidFill>
                  <a:schemeClr val="bg1"/>
                </a:solidFill>
                <a:latin typeface="Now"/>
              </a:rPr>
              <a:t>Reunião do grupo de finanças de mulheres em Ou Akol, Camboja</a:t>
            </a:r>
            <a:r>
              <a:rPr lang="en-US" dirty="0">
                <a:solidFill>
                  <a:schemeClr val="bg1"/>
                </a:solidFill>
                <a:latin typeface="Now"/>
              </a:rPr>
              <a:t>. </a:t>
            </a:r>
            <a:br>
              <a:rPr lang="en-US" dirty="0">
                <a:solidFill>
                  <a:schemeClr val="bg1"/>
                </a:solidFill>
                <a:latin typeface="Now"/>
              </a:rPr>
            </a:br>
            <a:r>
              <a:rPr lang="en-US" dirty="0">
                <a:solidFill>
                  <a:schemeClr val="bg1"/>
                </a:solidFill>
                <a:latin typeface="Now"/>
              </a:rPr>
              <a:t>© </a:t>
            </a:r>
            <a:r>
              <a:rPr lang="en-US" dirty="0" err="1">
                <a:solidFill>
                  <a:schemeClr val="bg1"/>
                </a:solidFill>
                <a:latin typeface="Now"/>
              </a:rPr>
              <a:t>Sokrith</a:t>
            </a:r>
            <a:r>
              <a:rPr lang="en-US" dirty="0">
                <a:solidFill>
                  <a:schemeClr val="bg1"/>
                </a:solidFill>
                <a:latin typeface="Now"/>
              </a:rPr>
              <a:t> </a:t>
            </a:r>
            <a:r>
              <a:rPr lang="en-US" dirty="0" err="1">
                <a:solidFill>
                  <a:schemeClr val="bg1"/>
                </a:solidFill>
                <a:latin typeface="Now"/>
              </a:rPr>
              <a:t>Heng</a:t>
            </a:r>
            <a:r>
              <a:rPr lang="en-US" dirty="0">
                <a:solidFill>
                  <a:schemeClr val="bg1"/>
                </a:solidFill>
                <a:latin typeface="Now"/>
              </a:rPr>
              <a:t>, Conservation International</a:t>
            </a:r>
          </a:p>
        </p:txBody>
      </p:sp>
      <p:pic>
        <p:nvPicPr>
          <p:cNvPr id="19" name="Picture 18">
            <a:extLst>
              <a:ext uri="{FF2B5EF4-FFF2-40B4-BE49-F238E27FC236}">
                <a16:creationId xmlns:a16="http://schemas.microsoft.com/office/drawing/2014/main" id="{39D0D0C4-D483-431A-AFC5-12324A8AA788}"/>
              </a:ext>
            </a:extLst>
          </p:cNvPr>
          <p:cNvPicPr>
            <a:picLocks noChangeAspect="1"/>
          </p:cNvPicPr>
          <p:nvPr/>
        </p:nvPicPr>
        <p:blipFill>
          <a:blip r:embed="rId5"/>
          <a:srcRect/>
          <a:stretch/>
        </p:blipFill>
        <p:spPr>
          <a:xfrm>
            <a:off x="14096410" y="8788797"/>
            <a:ext cx="3426821"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8" name="Picture 7">
            <a:extLst>
              <a:ext uri="{FF2B5EF4-FFF2-40B4-BE49-F238E27FC236}">
                <a16:creationId xmlns:a16="http://schemas.microsoft.com/office/drawing/2014/main" id="{DD451A17-23CE-4345-8E4A-1D2B1FD87655}"/>
              </a:ext>
            </a:extLst>
          </p:cNvPr>
          <p:cNvPicPr>
            <a:picLocks noChangeAspect="1"/>
          </p:cNvPicPr>
          <p:nvPr/>
        </p:nvPicPr>
        <p:blipFill>
          <a:blip r:embed="rId6"/>
          <a:stretch>
            <a:fillRect/>
          </a:stretch>
        </p:blipFill>
        <p:spPr>
          <a:xfrm>
            <a:off x="197779" y="2604144"/>
            <a:ext cx="9797121" cy="4291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6C55EE2-26C5-4F79-B2FE-12A01FA542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16111" y="3807"/>
            <a:ext cx="10483561" cy="10283193"/>
          </a:xfrm>
          <a:prstGeom prst="rect">
            <a:avLst/>
          </a:prstGeom>
        </p:spPr>
      </p:pic>
      <p:sp>
        <p:nvSpPr>
          <p:cNvPr id="40" name="Freeform 4">
            <a:extLst>
              <a:ext uri="{FF2B5EF4-FFF2-40B4-BE49-F238E27FC236}">
                <a16:creationId xmlns:a16="http://schemas.microsoft.com/office/drawing/2014/main" id="{3A3F1468-DADB-4536-A1F5-21F22EC91CCD}"/>
              </a:ext>
            </a:extLst>
          </p:cNvPr>
          <p:cNvSpPr/>
          <p:nvPr/>
        </p:nvSpPr>
        <p:spPr>
          <a:xfrm>
            <a:off x="7806842" y="0"/>
            <a:ext cx="10523232" cy="1035374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543800" y="1363974"/>
            <a:ext cx="10355820" cy="1798326"/>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375708"/>
            <a:ext cx="9969852" cy="1938992"/>
          </a:xfrm>
          <a:prstGeom prst="rect">
            <a:avLst/>
          </a:prstGeom>
          <a:noFill/>
        </p:spPr>
        <p:txBody>
          <a:bodyPr wrap="square">
            <a:spAutoFit/>
          </a:bodyPr>
          <a:lstStyle/>
          <a:p>
            <a:r>
              <a:rPr lang="pt-BR" sz="4000" b="1">
                <a:solidFill>
                  <a:schemeClr val="bg1"/>
                </a:solidFill>
                <a:latin typeface="Now" panose="020B0604020202020204" charset="0"/>
              </a:rPr>
              <a:t>Tornando o envolvimento na conservação mais acessível às mulheres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988901" y="3376272"/>
            <a:ext cx="8502230" cy="6186309"/>
          </a:xfrm>
          <a:prstGeom prst="rect">
            <a:avLst/>
          </a:prstGeom>
          <a:noFill/>
        </p:spPr>
        <p:txBody>
          <a:bodyPr wrap="square">
            <a:spAutoFit/>
          </a:bodyPr>
          <a:lstStyle/>
          <a:p>
            <a:r>
              <a:rPr lang="pt-BR" sz="3600">
                <a:solidFill>
                  <a:schemeClr val="bg1"/>
                </a:solidFill>
                <a:latin typeface="Now" panose="020B0604020202020204" charset="0"/>
              </a:rPr>
              <a:t>Compreender o contexto atual de gênero e conservação em seu projeto e organização</a:t>
            </a:r>
          </a:p>
          <a:p>
            <a:endParaRPr lang="pt-BR" sz="3600">
              <a:solidFill>
                <a:schemeClr val="bg1"/>
              </a:solidFill>
              <a:latin typeface="Now" panose="020B0604020202020204" charset="0"/>
            </a:endParaRPr>
          </a:p>
          <a:p>
            <a:r>
              <a:rPr lang="pt-BR" sz="3600">
                <a:solidFill>
                  <a:schemeClr val="bg1"/>
                </a:solidFill>
                <a:latin typeface="Now" panose="020B0604020202020204" charset="0"/>
              </a:rPr>
              <a:t>Trabalhar para criar um ambiente propício nas comunidades e instituições</a:t>
            </a:r>
          </a:p>
          <a:p>
            <a:endParaRPr lang="pt-BR" sz="3600">
              <a:solidFill>
                <a:schemeClr val="bg1"/>
              </a:solidFill>
              <a:latin typeface="Now" panose="020B0604020202020204" charset="0"/>
            </a:endParaRPr>
          </a:p>
          <a:p>
            <a:r>
              <a:rPr lang="pt-BR" sz="3600">
                <a:solidFill>
                  <a:schemeClr val="bg1"/>
                </a:solidFill>
                <a:latin typeface="Now" panose="020B0604020202020204" charset="0"/>
              </a:rPr>
              <a:t>Desenvolvimento de habilidades e capacidade para o envolvimento das mulheres na conservação</a:t>
            </a:r>
          </a:p>
        </p:txBody>
      </p:sp>
      <p:sp>
        <p:nvSpPr>
          <p:cNvPr id="25" name="Rectangle: Rounded Corners 24">
            <a:extLst>
              <a:ext uri="{FF2B5EF4-FFF2-40B4-BE49-F238E27FC236}">
                <a16:creationId xmlns:a16="http://schemas.microsoft.com/office/drawing/2014/main" id="{B5F5B58A-8A4E-461B-80C4-E2A316A6324D}"/>
              </a:ext>
            </a:extLst>
          </p:cNvPr>
          <p:cNvSpPr/>
          <p:nvPr/>
        </p:nvSpPr>
        <p:spPr>
          <a:xfrm>
            <a:off x="8266505" y="3543300"/>
            <a:ext cx="496495" cy="458140"/>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8" name="Rectangle: Rounded Corners 27">
            <a:extLst>
              <a:ext uri="{FF2B5EF4-FFF2-40B4-BE49-F238E27FC236}">
                <a16:creationId xmlns:a16="http://schemas.microsoft.com/office/drawing/2014/main" id="{2DA053A8-CB4F-44BA-A443-A6EC8462ADE5}"/>
              </a:ext>
            </a:extLst>
          </p:cNvPr>
          <p:cNvSpPr/>
          <p:nvPr/>
        </p:nvSpPr>
        <p:spPr>
          <a:xfrm>
            <a:off x="8266504" y="5752160"/>
            <a:ext cx="496495" cy="458140"/>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9" name="Rectangle: Rounded Corners 28">
            <a:extLst>
              <a:ext uri="{FF2B5EF4-FFF2-40B4-BE49-F238E27FC236}">
                <a16:creationId xmlns:a16="http://schemas.microsoft.com/office/drawing/2014/main" id="{BA362DEE-3A9E-46A3-9F1B-CE8256711475}"/>
              </a:ext>
            </a:extLst>
          </p:cNvPr>
          <p:cNvSpPr/>
          <p:nvPr/>
        </p:nvSpPr>
        <p:spPr>
          <a:xfrm>
            <a:off x="8276077" y="7961960"/>
            <a:ext cx="496495" cy="458140"/>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4" name="Arrow: Down 23">
            <a:extLst>
              <a:ext uri="{FF2B5EF4-FFF2-40B4-BE49-F238E27FC236}">
                <a16:creationId xmlns:a16="http://schemas.microsoft.com/office/drawing/2014/main" id="{DE25683A-311B-4735-AE9B-980355FD139E}"/>
              </a:ext>
            </a:extLst>
          </p:cNvPr>
          <p:cNvSpPr/>
          <p:nvPr/>
        </p:nvSpPr>
        <p:spPr>
          <a:xfrm rot="10800000">
            <a:off x="36064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7" name="Right Brace 26">
            <a:extLst>
              <a:ext uri="{FF2B5EF4-FFF2-40B4-BE49-F238E27FC236}">
                <a16:creationId xmlns:a16="http://schemas.microsoft.com/office/drawing/2014/main" id="{A01E1ACA-06B1-412F-8C3A-9DE8B79F7848}"/>
              </a:ext>
            </a:extLst>
          </p:cNvPr>
          <p:cNvSpPr/>
          <p:nvPr/>
        </p:nvSpPr>
        <p:spPr>
          <a:xfrm rot="5400000">
            <a:off x="36796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0" name="Right Brace 29">
            <a:extLst>
              <a:ext uri="{FF2B5EF4-FFF2-40B4-BE49-F238E27FC236}">
                <a16:creationId xmlns:a16="http://schemas.microsoft.com/office/drawing/2014/main" id="{6B1FDEB5-CCEC-4972-B8C9-9029E8A2787C}"/>
              </a:ext>
            </a:extLst>
          </p:cNvPr>
          <p:cNvSpPr/>
          <p:nvPr/>
        </p:nvSpPr>
        <p:spPr>
          <a:xfrm rot="16200000">
            <a:off x="36796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1" name="Rectangle: Rounded Corners 30">
            <a:extLst>
              <a:ext uri="{FF2B5EF4-FFF2-40B4-BE49-F238E27FC236}">
                <a16:creationId xmlns:a16="http://schemas.microsoft.com/office/drawing/2014/main" id="{63870947-C5C3-4436-8ED2-6B84BBCD8EF0}"/>
              </a:ext>
            </a:extLst>
          </p:cNvPr>
          <p:cNvSpPr/>
          <p:nvPr/>
        </p:nvSpPr>
        <p:spPr>
          <a:xfrm>
            <a:off x="6696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a participação das mulheres pode continuar no futuro?</a:t>
            </a:r>
            <a:endParaRPr lang="en-US" sz="2200">
              <a:solidFill>
                <a:schemeClr val="bg1"/>
              </a:solidFill>
              <a:latin typeface="+mj-lt"/>
            </a:endParaRPr>
          </a:p>
        </p:txBody>
      </p:sp>
      <p:sp>
        <p:nvSpPr>
          <p:cNvPr id="32" name="Rectangle: Rounded Corners 31">
            <a:extLst>
              <a:ext uri="{FF2B5EF4-FFF2-40B4-BE49-F238E27FC236}">
                <a16:creationId xmlns:a16="http://schemas.microsoft.com/office/drawing/2014/main" id="{0FCF5781-F77A-4218-B744-5D5C811B76A9}"/>
              </a:ext>
            </a:extLst>
          </p:cNvPr>
          <p:cNvSpPr/>
          <p:nvPr/>
        </p:nvSpPr>
        <p:spPr>
          <a:xfrm>
            <a:off x="8220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podemos promover e apoiar uma inclusão mais significativa de mulheres?</a:t>
            </a:r>
            <a:endParaRPr lang="en-US" sz="2200">
              <a:solidFill>
                <a:schemeClr val="bg1"/>
              </a:solidFill>
              <a:latin typeface="+mj-lt"/>
            </a:endParaRPr>
          </a:p>
        </p:txBody>
      </p:sp>
      <p:sp>
        <p:nvSpPr>
          <p:cNvPr id="33" name="Rectangle: Rounded Corners 32">
            <a:extLst>
              <a:ext uri="{FF2B5EF4-FFF2-40B4-BE49-F238E27FC236}">
                <a16:creationId xmlns:a16="http://schemas.microsoft.com/office/drawing/2014/main" id="{F16B1708-2C3B-4504-8741-34C81BDBCBB6}"/>
              </a:ext>
            </a:extLst>
          </p:cNvPr>
          <p:cNvSpPr/>
          <p:nvPr/>
        </p:nvSpPr>
        <p:spPr>
          <a:xfrm>
            <a:off x="3048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Qual é a situação atual das mulheres?</a:t>
            </a:r>
            <a:endParaRPr lang="en-US" sz="2200">
              <a:solidFill>
                <a:schemeClr val="bg1"/>
              </a:solidFill>
              <a:latin typeface="+mj-lt"/>
            </a:endParaRPr>
          </a:p>
        </p:txBody>
      </p:sp>
      <p:sp>
        <p:nvSpPr>
          <p:cNvPr id="34" name="Rectangle: Rounded Corners 33">
            <a:extLst>
              <a:ext uri="{FF2B5EF4-FFF2-40B4-BE49-F238E27FC236}">
                <a16:creationId xmlns:a16="http://schemas.microsoft.com/office/drawing/2014/main" id="{75E21AED-4F6C-45AA-A441-838C803FE34B}"/>
              </a:ext>
            </a:extLst>
          </p:cNvPr>
          <p:cNvSpPr/>
          <p:nvPr/>
        </p:nvSpPr>
        <p:spPr>
          <a:xfrm>
            <a:off x="23301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 mais mulheres estar envolvidas?</a:t>
            </a:r>
            <a:endParaRPr lang="en-US" sz="2200">
              <a:solidFill>
                <a:schemeClr val="bg1"/>
              </a:solidFill>
              <a:latin typeface="+mj-lt"/>
            </a:endParaRPr>
          </a:p>
        </p:txBody>
      </p:sp>
      <p:sp>
        <p:nvSpPr>
          <p:cNvPr id="35" name="Rectangle: Rounded Corners 34">
            <a:extLst>
              <a:ext uri="{FF2B5EF4-FFF2-40B4-BE49-F238E27FC236}">
                <a16:creationId xmlns:a16="http://schemas.microsoft.com/office/drawing/2014/main" id="{1A215D33-0C77-4C54-9E9C-F18CDB4D73C6}"/>
              </a:ext>
            </a:extLst>
          </p:cNvPr>
          <p:cNvSpPr/>
          <p:nvPr/>
        </p:nvSpPr>
        <p:spPr>
          <a:xfrm>
            <a:off x="50227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podemos desenvolver a capacidade de participação das mulheres?</a:t>
            </a:r>
            <a:endParaRPr lang="en-US" sz="2200">
              <a:solidFill>
                <a:schemeClr val="bg1"/>
              </a:solidFill>
              <a:latin typeface="+mj-lt"/>
            </a:endParaRPr>
          </a:p>
        </p:txBody>
      </p:sp>
      <p:sp>
        <p:nvSpPr>
          <p:cNvPr id="36" name="Rectangle: Rounded Corners 35">
            <a:extLst>
              <a:ext uri="{FF2B5EF4-FFF2-40B4-BE49-F238E27FC236}">
                <a16:creationId xmlns:a16="http://schemas.microsoft.com/office/drawing/2014/main" id="{01FA2A2E-AC44-4F4E-B34D-1872B27CFEDE}"/>
              </a:ext>
            </a:extLst>
          </p:cNvPr>
          <p:cNvSpPr/>
          <p:nvPr/>
        </p:nvSpPr>
        <p:spPr>
          <a:xfrm>
            <a:off x="14156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Envolvimento das mulheres</a:t>
            </a:r>
            <a:endParaRPr lang="en-US" sz="2200">
              <a:solidFill>
                <a:schemeClr val="bg1"/>
              </a:solidFill>
              <a:latin typeface="+mj-lt"/>
              <a:cs typeface="Arial" panose="020B0604020202020204" pitchFamily="34" charset="0"/>
            </a:endParaRPr>
          </a:p>
        </p:txBody>
      </p:sp>
      <p:sp>
        <p:nvSpPr>
          <p:cNvPr id="37" name="Arrow: Down 36">
            <a:extLst>
              <a:ext uri="{FF2B5EF4-FFF2-40B4-BE49-F238E27FC236}">
                <a16:creationId xmlns:a16="http://schemas.microsoft.com/office/drawing/2014/main" id="{D8823C62-BB34-4E3C-81A7-D8EED6C65C6F}"/>
              </a:ext>
            </a:extLst>
          </p:cNvPr>
          <p:cNvSpPr/>
          <p:nvPr/>
        </p:nvSpPr>
        <p:spPr>
          <a:xfrm rot="10800000">
            <a:off x="36064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38" name="Arrow: Down 37">
            <a:extLst>
              <a:ext uri="{FF2B5EF4-FFF2-40B4-BE49-F238E27FC236}">
                <a16:creationId xmlns:a16="http://schemas.microsoft.com/office/drawing/2014/main" id="{03FDCB07-C5B9-49D2-87C9-E2B98AF2C11F}"/>
              </a:ext>
            </a:extLst>
          </p:cNvPr>
          <p:cNvSpPr/>
          <p:nvPr/>
        </p:nvSpPr>
        <p:spPr>
          <a:xfrm rot="10800000">
            <a:off x="36064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67" name="Rectangle 66">
            <a:extLst>
              <a:ext uri="{FF2B5EF4-FFF2-40B4-BE49-F238E27FC236}">
                <a16:creationId xmlns:a16="http://schemas.microsoft.com/office/drawing/2014/main" id="{AB38005A-2A9B-462A-A72D-3F1D6CB4AA99}"/>
              </a:ext>
            </a:extLst>
          </p:cNvPr>
          <p:cNvSpPr/>
          <p:nvPr/>
        </p:nvSpPr>
        <p:spPr>
          <a:xfrm>
            <a:off x="342200" y="1641326"/>
            <a:ext cx="6967332" cy="28947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68" name="Rectangle 67">
            <a:extLst>
              <a:ext uri="{FF2B5EF4-FFF2-40B4-BE49-F238E27FC236}">
                <a16:creationId xmlns:a16="http://schemas.microsoft.com/office/drawing/2014/main" id="{12DB4D8D-568A-4A7E-986B-08BF7D4D96B3}"/>
              </a:ext>
            </a:extLst>
          </p:cNvPr>
          <p:cNvSpPr/>
          <p:nvPr/>
        </p:nvSpPr>
        <p:spPr>
          <a:xfrm>
            <a:off x="304800" y="6963953"/>
            <a:ext cx="6967332" cy="1456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359110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CA3023E-6790-46AC-9E95-EC7BC922D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07"/>
            <a:ext cx="18288000" cy="10283193"/>
          </a:xfrm>
          <a:prstGeom prst="rect">
            <a:avLst/>
          </a:prstGeom>
        </p:spPr>
      </p:pic>
      <p:sp>
        <p:nvSpPr>
          <p:cNvPr id="17" name="Freeform 4">
            <a:extLst>
              <a:ext uri="{FF2B5EF4-FFF2-40B4-BE49-F238E27FC236}">
                <a16:creationId xmlns:a16="http://schemas.microsoft.com/office/drawing/2014/main" id="{C3E32501-5A5B-4007-BF52-BEB50AF71DA2}"/>
              </a:ext>
            </a:extLst>
          </p:cNvPr>
          <p:cNvSpPr/>
          <p:nvPr/>
        </p:nvSpPr>
        <p:spPr>
          <a:xfrm>
            <a:off x="0" y="19050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GÊNERO</a:t>
            </a:r>
          </a:p>
        </p:txBody>
      </p:sp>
      <p:sp>
        <p:nvSpPr>
          <p:cNvPr id="46" name="TextBox 45">
            <a:extLst>
              <a:ext uri="{FF2B5EF4-FFF2-40B4-BE49-F238E27FC236}">
                <a16:creationId xmlns:a16="http://schemas.microsoft.com/office/drawing/2014/main" id="{29AD5706-375F-4BBD-93E9-5BBF7E5648D2}"/>
              </a:ext>
            </a:extLst>
          </p:cNvPr>
          <p:cNvSpPr txBox="1"/>
          <p:nvPr/>
        </p:nvSpPr>
        <p:spPr>
          <a:xfrm>
            <a:off x="914400" y="2747467"/>
            <a:ext cx="6037249" cy="1292662"/>
          </a:xfrm>
          <a:prstGeom prst="rect">
            <a:avLst/>
          </a:prstGeom>
          <a:solidFill>
            <a:srgbClr val="94D2BD"/>
          </a:solidFill>
        </p:spPr>
        <p:txBody>
          <a:bodyPr wrap="square">
            <a:spAutoFit/>
          </a:bodyPr>
          <a:lstStyle/>
          <a:p>
            <a:pPr algn="ctr"/>
            <a:r>
              <a:rPr lang="pt-BR" sz="2600">
                <a:solidFill>
                  <a:schemeClr val="bg1"/>
                </a:solidFill>
                <a:latin typeface="Now" panose="020B0604020202020204" charset="0"/>
              </a:rPr>
              <a:t>que as mulheres fazem atualmente (e o porquê), e o que elas poderiam fazer</a:t>
            </a:r>
            <a:endParaRPr lang="en-US" sz="260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E75D8F41-5E6B-4BE0-8CDB-9DA1F42C01E3}"/>
              </a:ext>
            </a:extLst>
          </p:cNvPr>
          <p:cNvSpPr txBox="1"/>
          <p:nvPr/>
        </p:nvSpPr>
        <p:spPr>
          <a:xfrm>
            <a:off x="838198" y="4162331"/>
            <a:ext cx="7364450" cy="4462760"/>
          </a:xfrm>
          <a:prstGeom prst="rect">
            <a:avLst/>
          </a:prstGeom>
          <a:noFill/>
        </p:spPr>
        <p:txBody>
          <a:bodyPr wrap="square">
            <a:spAutoFit/>
          </a:bodyPr>
          <a:lstStyle/>
          <a:p>
            <a:pPr>
              <a:spcAft>
                <a:spcPts val="1200"/>
              </a:spcAft>
            </a:pPr>
            <a:r>
              <a:rPr lang="pt-BR" sz="2600">
                <a:solidFill>
                  <a:schemeClr val="bg1"/>
                </a:solidFill>
                <a:latin typeface="Now" panose="020B0604020202020204" charset="0"/>
                <a:sym typeface="Wingdings" panose="05000000000000000000" pitchFamily="2" charset="2"/>
              </a:rPr>
              <a:t>Isso inclui:</a:t>
            </a:r>
          </a:p>
          <a:p>
            <a:pPr marL="457200" indent="-457200">
              <a:spcAft>
                <a:spcPts val="1200"/>
              </a:spcAft>
              <a:buFont typeface="Wingdings" panose="05000000000000000000" pitchFamily="2" charset="2"/>
              <a:buChar char="à"/>
            </a:pPr>
            <a:r>
              <a:rPr lang="pt-BR" sz="2600">
                <a:solidFill>
                  <a:schemeClr val="bg1"/>
                </a:solidFill>
                <a:latin typeface="Now" panose="020B0604020202020204" charset="0"/>
                <a:sym typeface="Wingdings" panose="05000000000000000000" pitchFamily="2" charset="2"/>
              </a:rPr>
              <a:t>Os papéis das mulheres em suas comunidades e famílias</a:t>
            </a:r>
          </a:p>
          <a:p>
            <a:pPr marL="457200" indent="-457200">
              <a:spcAft>
                <a:spcPts val="1200"/>
              </a:spcAft>
              <a:buFont typeface="Wingdings" panose="05000000000000000000" pitchFamily="2" charset="2"/>
              <a:buChar char="à"/>
            </a:pPr>
            <a:r>
              <a:rPr lang="pt-BR" sz="2600">
                <a:solidFill>
                  <a:schemeClr val="bg1"/>
                </a:solidFill>
                <a:latin typeface="Now" panose="020B0604020202020204" charset="0"/>
                <a:sym typeface="Wingdings" panose="05000000000000000000" pitchFamily="2" charset="2"/>
              </a:rPr>
              <a:t>Envolvimento das mulheres na conservação</a:t>
            </a:r>
          </a:p>
          <a:p>
            <a:pPr marL="457200" indent="-457200">
              <a:spcAft>
                <a:spcPts val="1200"/>
              </a:spcAft>
              <a:buFont typeface="Wingdings" panose="05000000000000000000" pitchFamily="2" charset="2"/>
              <a:buChar char="à"/>
            </a:pPr>
            <a:r>
              <a:rPr lang="pt-BR" sz="2600">
                <a:solidFill>
                  <a:schemeClr val="bg1"/>
                </a:solidFill>
                <a:latin typeface="Now" panose="020B0604020202020204" charset="0"/>
                <a:sym typeface="Wingdings" panose="05000000000000000000" pitchFamily="2" charset="2"/>
              </a:rPr>
              <a:t>Barreiras ao envolvimento das mulheres</a:t>
            </a:r>
          </a:p>
          <a:p>
            <a:pPr marL="457200" indent="-457200">
              <a:spcAft>
                <a:spcPts val="1200"/>
              </a:spcAft>
              <a:buFont typeface="Wingdings" panose="05000000000000000000" pitchFamily="2" charset="2"/>
              <a:buChar char="à"/>
            </a:pPr>
            <a:r>
              <a:rPr lang="pt-BR" sz="2600">
                <a:solidFill>
                  <a:schemeClr val="bg1"/>
                </a:solidFill>
                <a:latin typeface="Now" panose="020B0604020202020204" charset="0"/>
                <a:sym typeface="Wingdings" panose="05000000000000000000" pitchFamily="2" charset="2"/>
              </a:rPr>
              <a:t>Oportunidades para um maior envolvimento</a:t>
            </a:r>
          </a:p>
          <a:p>
            <a:pPr marL="457200" indent="-457200">
              <a:spcAft>
                <a:spcPts val="1200"/>
              </a:spcAft>
              <a:buFont typeface="Wingdings" panose="05000000000000000000" pitchFamily="2" charset="2"/>
              <a:buChar char="à"/>
            </a:pPr>
            <a:r>
              <a:rPr lang="pt-BR" sz="2600">
                <a:solidFill>
                  <a:schemeClr val="bg1"/>
                </a:solidFill>
                <a:latin typeface="Now" panose="020B0604020202020204" charset="0"/>
                <a:sym typeface="Wingdings" panose="05000000000000000000" pitchFamily="2" charset="2"/>
              </a:rPr>
              <a:t>Necessidades para o empoderamento</a:t>
            </a:r>
          </a:p>
        </p:txBody>
      </p:sp>
      <p:sp>
        <p:nvSpPr>
          <p:cNvPr id="11" name="TextBox 10">
            <a:extLst>
              <a:ext uri="{FF2B5EF4-FFF2-40B4-BE49-F238E27FC236}">
                <a16:creationId xmlns:a16="http://schemas.microsoft.com/office/drawing/2014/main" id="{574B9B38-FB44-4AD3-B396-948DEAE54F22}"/>
              </a:ext>
            </a:extLst>
          </p:cNvPr>
          <p:cNvSpPr txBox="1"/>
          <p:nvPr/>
        </p:nvSpPr>
        <p:spPr>
          <a:xfrm>
            <a:off x="8347131" y="3376272"/>
            <a:ext cx="9144000" cy="646331"/>
          </a:xfrm>
          <a:prstGeom prst="rect">
            <a:avLst/>
          </a:prstGeom>
          <a:noFill/>
        </p:spPr>
        <p:txBody>
          <a:bodyPr wrap="square">
            <a:spAutoFit/>
          </a:bodyPr>
          <a:lstStyle/>
          <a:p>
            <a:endParaRPr lang="es-ES" sz="3600">
              <a:solidFill>
                <a:schemeClr val="bg1"/>
              </a:solidFill>
              <a:latin typeface="Now" panose="020B0604020202020204" charset="0"/>
            </a:endParaRPr>
          </a:p>
        </p:txBody>
      </p:sp>
      <p:sp>
        <p:nvSpPr>
          <p:cNvPr id="15" name="Rectangle: Rounded Corners 14">
            <a:extLst>
              <a:ext uri="{FF2B5EF4-FFF2-40B4-BE49-F238E27FC236}">
                <a16:creationId xmlns:a16="http://schemas.microsoft.com/office/drawing/2014/main" id="{9B454FAB-4AA1-47DB-98F2-1617E72EDC0F}"/>
              </a:ext>
            </a:extLst>
          </p:cNvPr>
          <p:cNvSpPr/>
          <p:nvPr/>
        </p:nvSpPr>
        <p:spPr>
          <a:xfrm>
            <a:off x="8266505" y="3543300"/>
            <a:ext cx="496495" cy="458140"/>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4" name="TextBox 13">
            <a:extLst>
              <a:ext uri="{FF2B5EF4-FFF2-40B4-BE49-F238E27FC236}">
                <a16:creationId xmlns:a16="http://schemas.microsoft.com/office/drawing/2014/main" id="{3AA717A9-5A75-41D6-A9A3-5160F07C8B9E}"/>
              </a:ext>
            </a:extLst>
          </p:cNvPr>
          <p:cNvSpPr txBox="1"/>
          <p:nvPr/>
        </p:nvSpPr>
        <p:spPr>
          <a:xfrm>
            <a:off x="8988901" y="3376272"/>
            <a:ext cx="8502230" cy="1754326"/>
          </a:xfrm>
          <a:prstGeom prst="rect">
            <a:avLst/>
          </a:prstGeom>
          <a:noFill/>
        </p:spPr>
        <p:txBody>
          <a:bodyPr wrap="square">
            <a:spAutoFit/>
          </a:bodyPr>
          <a:lstStyle/>
          <a:p>
            <a:r>
              <a:rPr lang="pt-BR" sz="3600" dirty="0">
                <a:solidFill>
                  <a:schemeClr val="bg1"/>
                </a:solidFill>
                <a:latin typeface="Now" panose="020B0604020202020204" charset="0"/>
              </a:rPr>
              <a:t>Compreender o contexto atual de gênero e conservação em seu projeto e organização</a:t>
            </a:r>
          </a:p>
        </p:txBody>
      </p:sp>
    </p:spTree>
    <p:extLst>
      <p:ext uri="{BB962C8B-B14F-4D97-AF65-F5344CB8AC3E}">
        <p14:creationId xmlns:p14="http://schemas.microsoft.com/office/powerpoint/2010/main" val="151815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432D42-9920-4BE0-87BA-0C508DD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 y="3807"/>
            <a:ext cx="18288000" cy="10283193"/>
          </a:xfrm>
          <a:prstGeom prst="rect">
            <a:avLst/>
          </a:prstGeom>
        </p:spPr>
      </p:pic>
      <p:sp>
        <p:nvSpPr>
          <p:cNvPr id="11" name="Freeform 4">
            <a:extLst>
              <a:ext uri="{FF2B5EF4-FFF2-40B4-BE49-F238E27FC236}">
                <a16:creationId xmlns:a16="http://schemas.microsoft.com/office/drawing/2014/main" id="{1ADD48BD-DFED-46FE-AF53-16FB23D916D2}"/>
              </a:ext>
            </a:extLst>
          </p:cNvPr>
          <p:cNvSpPr/>
          <p:nvPr/>
        </p:nvSpPr>
        <p:spPr>
          <a:xfrm>
            <a:off x="-22302"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640396"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15" name="TextBox 14">
            <a:extLst>
              <a:ext uri="{FF2B5EF4-FFF2-40B4-BE49-F238E27FC236}">
                <a16:creationId xmlns:a16="http://schemas.microsoft.com/office/drawing/2014/main" id="{7DF28634-BC4E-4EA3-8238-2654BF13A499}"/>
              </a:ext>
            </a:extLst>
          </p:cNvPr>
          <p:cNvSpPr txBox="1"/>
          <p:nvPr/>
        </p:nvSpPr>
        <p:spPr>
          <a:xfrm>
            <a:off x="457200" y="2705100"/>
            <a:ext cx="10974857"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600" b="0" i="1" u="none" strike="noStrike" kern="1200" cap="none" spc="0" normalizeH="0" baseline="0" noProof="0">
                <a:ln>
                  <a:noFill/>
                </a:ln>
                <a:solidFill>
                  <a:schemeClr val="bg1"/>
                </a:solidFill>
                <a:effectLst/>
                <a:uLnTx/>
                <a:uFillTx/>
                <a:latin typeface="Now" panose="020B0604020202020204" charset="0"/>
              </a:rPr>
              <a:t>Em muitas comunidades rurais no Hotspot Indo-Burma, incluindo comunidades indígenas: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600" i="1">
              <a:solidFill>
                <a:schemeClr val="bg1"/>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600" b="0" u="none" strike="noStrike" kern="1200" cap="none" spc="0" normalizeH="0" baseline="0" noProof="0">
                <a:ln>
                  <a:noFill/>
                </a:ln>
                <a:solidFill>
                  <a:schemeClr val="bg1"/>
                </a:solidFill>
                <a:effectLst/>
                <a:uLnTx/>
                <a:uFillTx/>
                <a:latin typeface="Now" panose="020B0604020202020204" charset="0"/>
              </a:rPr>
              <a:t>As normas de gênero incluem: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0" u="none" strike="noStrike" kern="1200" cap="none" spc="0" normalizeH="0" baseline="0" noProof="0">
                <a:ln>
                  <a:noFill/>
                </a:ln>
                <a:solidFill>
                  <a:schemeClr val="bg1"/>
                </a:solidFill>
                <a:effectLst/>
                <a:uLnTx/>
                <a:uFillTx/>
                <a:latin typeface="Now" panose="020B0604020202020204" charset="0"/>
              </a:rPr>
              <a:t>As mulheres deveriam se concentrar nas tarefas domésticas e no cuidado das crianças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0" u="none" strike="noStrike" kern="1200" cap="none" spc="0" normalizeH="0" baseline="0" noProof="0">
                <a:ln>
                  <a:noFill/>
                </a:ln>
                <a:solidFill>
                  <a:schemeClr val="bg1"/>
                </a:solidFill>
                <a:effectLst/>
                <a:uLnTx/>
                <a:uFillTx/>
                <a:latin typeface="Now" panose="020B0604020202020204" charset="0"/>
              </a:rPr>
              <a:t>Estar envolvida em atividades fora das tarefas domésticas e fora da comunidade é desencorajado</a:t>
            </a:r>
          </a:p>
          <a:p>
            <a:pPr>
              <a:defRPr/>
            </a:pPr>
            <a:endParaRPr kumimoji="0" lang="en-US" sz="3000" b="0" i="0" u="none" strike="noStrike" kern="1200" cap="none" spc="0" normalizeH="0" baseline="0" noProof="0">
              <a:ln>
                <a:noFill/>
              </a:ln>
              <a:solidFill>
                <a:schemeClr val="bg1"/>
              </a:solidFill>
              <a:effectLst/>
              <a:uLnTx/>
              <a:uFillTx/>
              <a:latin typeface="Now" panose="020B0604020202020204" charset="0"/>
            </a:endParaRPr>
          </a:p>
          <a:p>
            <a:pPr>
              <a:defRPr/>
            </a:pPr>
            <a:r>
              <a:rPr lang="pt-BR" sz="2600">
                <a:solidFill>
                  <a:schemeClr val="bg1"/>
                </a:solidFill>
                <a:latin typeface="Now" panose="020B0604020202020204" charset="0"/>
              </a:rPr>
              <a:t>As condições comuns nessas comunidades incluem:</a:t>
            </a:r>
          </a:p>
          <a:p>
            <a:pPr marL="457200" indent="-457200">
              <a:buFont typeface="Arial" panose="020B0604020202020204" pitchFamily="34" charset="0"/>
              <a:buChar char="•"/>
              <a:defRPr/>
            </a:pPr>
            <a:r>
              <a:rPr lang="pt-BR" sz="2200">
                <a:solidFill>
                  <a:schemeClr val="bg1"/>
                </a:solidFill>
                <a:latin typeface="Now" panose="020B0604020202020204" charset="0"/>
              </a:rPr>
              <a:t>As mulheres têm menos acesso à educação do que os homens e um nível de alfabetização relativamente baixo</a:t>
            </a:r>
          </a:p>
          <a:p>
            <a:pPr marL="457200" indent="-457200">
              <a:buFont typeface="Arial" panose="020B0604020202020204" pitchFamily="34" charset="0"/>
              <a:buChar char="•"/>
              <a:defRPr/>
            </a:pPr>
            <a:r>
              <a:rPr lang="pt-BR" sz="2200">
                <a:solidFill>
                  <a:schemeClr val="bg1"/>
                </a:solidFill>
                <a:latin typeface="Now" panose="020B0604020202020204" charset="0"/>
              </a:rPr>
              <a:t>Oportunidades de emprego desiguais</a:t>
            </a:r>
          </a:p>
          <a:p>
            <a:pPr marL="457200" indent="-457200">
              <a:buFont typeface="Arial" panose="020B0604020202020204" pitchFamily="34" charset="0"/>
              <a:buChar char="•"/>
              <a:defRPr/>
            </a:pPr>
            <a:r>
              <a:rPr lang="pt-BR" sz="2200">
                <a:solidFill>
                  <a:schemeClr val="bg1"/>
                </a:solidFill>
                <a:latin typeface="Now" panose="020B0604020202020204" charset="0"/>
              </a:rPr>
              <a:t>As mulheres se sentem tímidas/relutantes em participar ativamente ou falar abertamente, , mesmo que o façam, é comum que suas vozes não sejam ouvidas.</a:t>
            </a:r>
          </a:p>
          <a:p>
            <a:pPr marL="457200" indent="-457200">
              <a:buFont typeface="Arial" panose="020B0604020202020204" pitchFamily="34" charset="0"/>
              <a:buChar char="•"/>
              <a:defRPr/>
            </a:pPr>
            <a:r>
              <a:rPr lang="pt-BR" sz="2200">
                <a:solidFill>
                  <a:schemeClr val="bg1"/>
                </a:solidFill>
                <a:latin typeface="Now" panose="020B0604020202020204" charset="0"/>
              </a:rPr>
              <a:t>As mulheres são especialmente vulneráveis à perda de terra - uma vez que coletar água, plantas, e lenha muitas vezes é tarefa das mulheres</a:t>
            </a:r>
          </a:p>
        </p:txBody>
      </p:sp>
      <p:pic>
        <p:nvPicPr>
          <p:cNvPr id="6" name="Picture 5" descr="A picture containing several&#10;&#10;Description automatically generated">
            <a:extLst>
              <a:ext uri="{FF2B5EF4-FFF2-40B4-BE49-F238E27FC236}">
                <a16:creationId xmlns:a16="http://schemas.microsoft.com/office/drawing/2014/main" id="{08F0ECE5-B886-483E-9EFD-3295F1F6BA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839521" y="2909197"/>
            <a:ext cx="7728775" cy="5796582"/>
          </a:xfrm>
          <a:prstGeom prst="rect">
            <a:avLst/>
          </a:prstGeom>
        </p:spPr>
      </p:pic>
      <p:sp>
        <p:nvSpPr>
          <p:cNvPr id="14" name="TextBox 4">
            <a:extLst>
              <a:ext uri="{FF2B5EF4-FFF2-40B4-BE49-F238E27FC236}">
                <a16:creationId xmlns:a16="http://schemas.microsoft.com/office/drawing/2014/main" id="{F30182A9-85FD-4FC7-8A27-CDCAEA7255E8}"/>
              </a:ext>
            </a:extLst>
          </p:cNvPr>
          <p:cNvSpPr txBox="1"/>
          <p:nvPr/>
        </p:nvSpPr>
        <p:spPr>
          <a:xfrm>
            <a:off x="11781559" y="9077480"/>
            <a:ext cx="5668241" cy="561820"/>
          </a:xfrm>
          <a:prstGeom prst="rect">
            <a:avLst/>
          </a:prstGeom>
        </p:spPr>
        <p:txBody>
          <a:bodyPr wrap="square" lIns="0" tIns="0" rIns="0" bIns="0" rtlCol="0" anchor="t">
            <a:spAutoFit/>
          </a:bodyPr>
          <a:lstStyle/>
          <a:p>
            <a:pPr algn="r">
              <a:lnSpc>
                <a:spcPts val="2240"/>
              </a:lnSpc>
            </a:pPr>
            <a:r>
              <a:rPr lang="pt-BR">
                <a:solidFill>
                  <a:schemeClr val="bg1"/>
                </a:solidFill>
                <a:latin typeface="Now"/>
              </a:rPr>
              <a:t>Mulheres triando peixe e cuidando de crianças no estado de Mon, Mianmar.</a:t>
            </a:r>
            <a:r>
              <a:rPr lang="en-US">
                <a:solidFill>
                  <a:schemeClr val="bg1"/>
                </a:solidFill>
                <a:latin typeface="Now"/>
              </a:rPr>
              <a:t> © </a:t>
            </a:r>
            <a:r>
              <a:rPr lang="en-US" err="1">
                <a:solidFill>
                  <a:schemeClr val="bg1"/>
                </a:solidFill>
                <a:latin typeface="Now"/>
              </a:rPr>
              <a:t>TSWhitty</a:t>
            </a:r>
            <a:endParaRPr lang="en-US">
              <a:solidFill>
                <a:schemeClr val="bg1"/>
              </a:solidFill>
              <a:latin typeface="Now"/>
            </a:endParaRPr>
          </a:p>
        </p:txBody>
      </p:sp>
      <p:sp>
        <p:nvSpPr>
          <p:cNvPr id="9" name="TextBox 8">
            <a:extLst>
              <a:ext uri="{FF2B5EF4-FFF2-40B4-BE49-F238E27FC236}">
                <a16:creationId xmlns:a16="http://schemas.microsoft.com/office/drawing/2014/main" id="{2063F029-93AF-4839-867A-4F01AC8DD5EF}"/>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GÊNERO</a:t>
            </a:r>
          </a:p>
        </p:txBody>
      </p:sp>
    </p:spTree>
    <p:extLst>
      <p:ext uri="{BB962C8B-B14F-4D97-AF65-F5344CB8AC3E}">
        <p14:creationId xmlns:p14="http://schemas.microsoft.com/office/powerpoint/2010/main" val="288621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24133D-4A5F-49F3-92C5-12D0BEA79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0" y="0"/>
            <a:ext cx="18288000" cy="10283193"/>
          </a:xfrm>
          <a:prstGeom prst="rect">
            <a:avLst/>
          </a:prstGeom>
        </p:spPr>
      </p:pic>
      <p:sp>
        <p:nvSpPr>
          <p:cNvPr id="16" name="Freeform 4">
            <a:extLst>
              <a:ext uri="{FF2B5EF4-FFF2-40B4-BE49-F238E27FC236}">
                <a16:creationId xmlns:a16="http://schemas.microsoft.com/office/drawing/2014/main" id="{7571FFFC-3F5E-4AE1-B038-5B786A008AB1}"/>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640396"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15" name="TextBox 14">
            <a:extLst>
              <a:ext uri="{FF2B5EF4-FFF2-40B4-BE49-F238E27FC236}">
                <a16:creationId xmlns:a16="http://schemas.microsoft.com/office/drawing/2014/main" id="{7DF28634-BC4E-4EA3-8238-2654BF13A499}"/>
              </a:ext>
            </a:extLst>
          </p:cNvPr>
          <p:cNvSpPr txBox="1"/>
          <p:nvPr/>
        </p:nvSpPr>
        <p:spPr>
          <a:xfrm>
            <a:off x="838200" y="3158580"/>
            <a:ext cx="7803356"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000">
                <a:solidFill>
                  <a:schemeClr val="bg1"/>
                </a:solidFill>
                <a:latin typeface="Now" panose="020B0604020202020204" charset="0"/>
              </a:rPr>
              <a:t>As mulheres também têm forças existentes - e futuras potenciais - que podem contribuir para os esforços de conservação e construção de comunidades. </a:t>
            </a:r>
            <a:r>
              <a:rPr lang="pt-BR" sz="3000" i="1">
                <a:solidFill>
                  <a:schemeClr val="bg1"/>
                </a:solidFill>
                <a:latin typeface="Now" panose="020B0604020202020204" charset="0"/>
              </a:rPr>
              <a:t>Exemplos: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schemeClr val="bg1"/>
              </a:solidFill>
              <a:effectLst/>
              <a:uLnTx/>
              <a:uFillTx/>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600" b="0" i="0" u="none" strike="noStrike" kern="1200" cap="none" spc="0" normalizeH="0" baseline="0" noProof="0">
                <a:ln>
                  <a:noFill/>
                </a:ln>
                <a:solidFill>
                  <a:schemeClr val="bg1"/>
                </a:solidFill>
                <a:effectLst/>
                <a:uLnTx/>
                <a:uFillTx/>
                <a:latin typeface="Now" panose="020B0604020202020204" charset="0"/>
              </a:rPr>
              <a:t>Nas casas, as mulheres podem desempenhar um papel ativo, por exemplo, administrando as finanças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00">
              <a:solidFill>
                <a:schemeClr val="bg1"/>
              </a:solidFill>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600" b="0" u="none" strike="noStrike" kern="1200" cap="none" spc="0" normalizeH="0" baseline="0" noProof="0">
                <a:ln>
                  <a:noFill/>
                </a:ln>
                <a:solidFill>
                  <a:schemeClr val="bg1"/>
                </a:solidFill>
                <a:effectLst/>
                <a:uLnTx/>
                <a:uFillTx/>
                <a:latin typeface="Now" panose="020B0604020202020204" charset="0"/>
              </a:rPr>
              <a:t>As mulheres estão muito envolvidas no trabalho nas cadeias de mercado relacionadas aos recursos naturais</a:t>
            </a:r>
            <a:endParaRPr kumimoji="0" lang="en-US" sz="2600" b="0" u="none" strike="noStrike" kern="1200" cap="none" spc="0" normalizeH="0" baseline="0" noProof="0">
              <a:ln>
                <a:noFill/>
              </a:ln>
              <a:solidFill>
                <a:schemeClr val="bg1"/>
              </a:solidFill>
              <a:effectLst/>
              <a:uLnTx/>
              <a:uFillTx/>
              <a:latin typeface="Now" panose="020B0604020202020204" charset="0"/>
            </a:endParaRPr>
          </a:p>
        </p:txBody>
      </p:sp>
      <p:sp>
        <p:nvSpPr>
          <p:cNvPr id="9" name="Rectangle 8">
            <a:extLst>
              <a:ext uri="{FF2B5EF4-FFF2-40B4-BE49-F238E27FC236}">
                <a16:creationId xmlns:a16="http://schemas.microsoft.com/office/drawing/2014/main" id="{6EEF7454-BE56-4DAB-89CD-25682A9ECF44}"/>
              </a:ext>
            </a:extLst>
          </p:cNvPr>
          <p:cNvSpPr/>
          <p:nvPr/>
        </p:nvSpPr>
        <p:spPr>
          <a:xfrm>
            <a:off x="9608864" y="2360340"/>
            <a:ext cx="7536558" cy="316416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pt-BR" sz="2400">
                <a:solidFill>
                  <a:schemeClr val="bg1"/>
                </a:solidFill>
                <a:latin typeface="Now" panose="020B0604020202020204" charset="0"/>
              </a:rPr>
              <a:t>Descobrimos que as mulheres eram muito influentes como comunicadoras, usando uma abordagem mais diplomática e menos conflituosa do que os homens. Foi útil ter homens e mulheres envolvidos na concepção de atividades e abordagens de gestão, uma vez que trouxeram perspectivas diferentes.</a:t>
            </a:r>
            <a:r>
              <a:rPr kumimoji="0" lang="en-US" sz="2000" b="0" u="none" strike="noStrike" kern="1200" cap="none" spc="0" normalizeH="0" baseline="0" noProof="0">
                <a:ln>
                  <a:noFill/>
                </a:ln>
                <a:solidFill>
                  <a:schemeClr val="bg1"/>
                </a:solidFill>
                <a:effectLst/>
                <a:uLnTx/>
                <a:uFillTx/>
                <a:latin typeface="Now" panose="020B0604020202020204" charset="0"/>
              </a:rPr>
              <a:t>	</a:t>
            </a:r>
          </a:p>
          <a:p>
            <a:pPr algn="r"/>
            <a:r>
              <a:rPr kumimoji="0" lang="en-US" sz="2000" b="0" u="none" strike="noStrike" kern="1200" cap="none" spc="0" normalizeH="0" baseline="0" noProof="0">
                <a:ln>
                  <a:noFill/>
                </a:ln>
                <a:solidFill>
                  <a:schemeClr val="bg1"/>
                </a:solidFill>
                <a:effectLst/>
                <a:uLnTx/>
                <a:uFillTx/>
                <a:latin typeface="Now" panose="020B0604020202020204" charset="0"/>
              </a:rPr>
              <a:t>WorldFish</a:t>
            </a:r>
            <a:r>
              <a:rPr lang="en-US" sz="2000">
                <a:solidFill>
                  <a:schemeClr val="bg1"/>
                </a:solidFill>
                <a:latin typeface="Now" panose="020B0604020202020204" charset="0"/>
              </a:rPr>
              <a:t> |</a:t>
            </a:r>
            <a:r>
              <a:rPr kumimoji="0" lang="en-US" sz="2000" b="0" u="none" strike="noStrike" kern="1200" cap="none" spc="0" normalizeH="0" baseline="0" noProof="0">
                <a:ln>
                  <a:noFill/>
                </a:ln>
                <a:solidFill>
                  <a:schemeClr val="bg1"/>
                </a:solidFill>
                <a:effectLst/>
                <a:uLnTx/>
                <a:uFillTx/>
                <a:latin typeface="Now" panose="020B0604020202020204" charset="0"/>
              </a:rPr>
              <a:t> Camboja</a:t>
            </a:r>
          </a:p>
        </p:txBody>
      </p:sp>
      <p:sp>
        <p:nvSpPr>
          <p:cNvPr id="11" name="Rectangle 10">
            <a:extLst>
              <a:ext uri="{FF2B5EF4-FFF2-40B4-BE49-F238E27FC236}">
                <a16:creationId xmlns:a16="http://schemas.microsoft.com/office/drawing/2014/main" id="{84869244-C373-477A-8AEA-88CF1E91F63E}"/>
              </a:ext>
            </a:extLst>
          </p:cNvPr>
          <p:cNvSpPr/>
          <p:nvPr/>
        </p:nvSpPr>
        <p:spPr>
          <a:xfrm>
            <a:off x="9613346" y="5974734"/>
            <a:ext cx="7536558" cy="351245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pt-BR" sz="2400">
                <a:solidFill>
                  <a:schemeClr val="bg1"/>
                </a:solidFill>
                <a:latin typeface="Now" panose="020B0604020202020204" charset="0"/>
              </a:rPr>
              <a:t>As mulheres são vistas como fortes com gestão financeira, transparência, e responsabilidade, então envolvê-las em posições financeiras é um primeiro passo bom. O projeto escolheu envolver as mulheres com base nas suas funções atuais (secretaria e finanças) como um ponto de partida para a construção de mais funções de liderança.</a:t>
            </a:r>
          </a:p>
          <a:p>
            <a:pPr algn="r"/>
            <a:r>
              <a:rPr lang="en-US" sz="2000">
                <a:solidFill>
                  <a:schemeClr val="bg1"/>
                </a:solidFill>
                <a:latin typeface="Now" panose="020B0604020202020204" charset="0"/>
              </a:rPr>
              <a:t>FACT | Camboja</a:t>
            </a:r>
            <a:endParaRPr kumimoji="0" lang="en-US" sz="2000" b="0" u="none" strike="noStrike" kern="1200" cap="none" spc="0" normalizeH="0" baseline="0" noProof="0">
              <a:ln>
                <a:noFill/>
              </a:ln>
              <a:solidFill>
                <a:schemeClr val="bg1"/>
              </a:solidFill>
              <a:effectLst/>
              <a:uLnTx/>
              <a:uFillTx/>
              <a:latin typeface="Now" panose="020B0604020202020204" charset="0"/>
            </a:endParaRPr>
          </a:p>
        </p:txBody>
      </p:sp>
      <p:sp>
        <p:nvSpPr>
          <p:cNvPr id="13" name="TextBox 12">
            <a:extLst>
              <a:ext uri="{FF2B5EF4-FFF2-40B4-BE49-F238E27FC236}">
                <a16:creationId xmlns:a16="http://schemas.microsoft.com/office/drawing/2014/main" id="{6C6A39D2-DA6E-473F-90DC-3DE180438438}"/>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GÊNERO</a:t>
            </a:r>
          </a:p>
        </p:txBody>
      </p:sp>
    </p:spTree>
    <p:extLst>
      <p:ext uri="{BB962C8B-B14F-4D97-AF65-F5344CB8AC3E}">
        <p14:creationId xmlns:p14="http://schemas.microsoft.com/office/powerpoint/2010/main" val="3180655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53256D-6579-4FA0-BA33-A047A5E2A5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100"/>
            <a:ext cx="18287999" cy="10283193"/>
          </a:xfrm>
          <a:prstGeom prst="rect">
            <a:avLst/>
          </a:prstGeom>
        </p:spPr>
      </p:pic>
      <p:sp>
        <p:nvSpPr>
          <p:cNvPr id="3" name="Arrow: Right 2">
            <a:extLst>
              <a:ext uri="{FF2B5EF4-FFF2-40B4-BE49-F238E27FC236}">
                <a16:creationId xmlns:a16="http://schemas.microsoft.com/office/drawing/2014/main" id="{8B315DF4-40D7-42CF-8673-6FD0543DE992}"/>
              </a:ext>
            </a:extLst>
          </p:cNvPr>
          <p:cNvSpPr/>
          <p:nvPr/>
        </p:nvSpPr>
        <p:spPr>
          <a:xfrm rot="10800000">
            <a:off x="7819098" y="1485900"/>
            <a:ext cx="8986689" cy="1676399"/>
          </a:xfrm>
          <a:prstGeom prst="rightArrow">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1" y="1562100"/>
            <a:ext cx="7543800" cy="25146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6" name="TextBox 45">
            <a:extLst>
              <a:ext uri="{FF2B5EF4-FFF2-40B4-BE49-F238E27FC236}">
                <a16:creationId xmlns:a16="http://schemas.microsoft.com/office/drawing/2014/main" id="{29AD5706-375F-4BBD-93E9-5BBF7E5648D2}"/>
              </a:ext>
            </a:extLst>
          </p:cNvPr>
          <p:cNvSpPr txBox="1"/>
          <p:nvPr/>
        </p:nvSpPr>
        <p:spPr>
          <a:xfrm>
            <a:off x="762000" y="2747467"/>
            <a:ext cx="6268059" cy="1292662"/>
          </a:xfrm>
          <a:prstGeom prst="rect">
            <a:avLst/>
          </a:prstGeom>
          <a:noFill/>
        </p:spPr>
        <p:txBody>
          <a:bodyPr wrap="square">
            <a:spAutoFit/>
          </a:bodyPr>
          <a:lstStyle/>
          <a:p>
            <a:pPr algn="ctr"/>
            <a:r>
              <a:rPr lang="pt-BR" sz="2600">
                <a:solidFill>
                  <a:schemeClr val="bg1"/>
                </a:solidFill>
                <a:latin typeface="Now" panose="020B0604020202020204" charset="0"/>
              </a:rPr>
              <a:t>que as mulheres fazem atualmente (e o porquê), e o que elas poderiam fazer</a:t>
            </a:r>
            <a:endParaRPr lang="en-US" sz="2600">
              <a:solidFill>
                <a:schemeClr val="bg1"/>
              </a:solidFill>
              <a:latin typeface="Now" panose="020B0604020202020204" charset="0"/>
            </a:endParaRPr>
          </a:p>
        </p:txBody>
      </p:sp>
      <p:sp>
        <p:nvSpPr>
          <p:cNvPr id="11" name="TextBox 10">
            <a:extLst>
              <a:ext uri="{FF2B5EF4-FFF2-40B4-BE49-F238E27FC236}">
                <a16:creationId xmlns:a16="http://schemas.microsoft.com/office/drawing/2014/main" id="{05DC1A07-BA44-471B-84DB-EDC7DDD6AE97}"/>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ANÁLISE DE GÊNERO</a:t>
            </a:r>
          </a:p>
        </p:txBody>
      </p:sp>
      <p:sp>
        <p:nvSpPr>
          <p:cNvPr id="15" name="TextBox 14">
            <a:extLst>
              <a:ext uri="{FF2B5EF4-FFF2-40B4-BE49-F238E27FC236}">
                <a16:creationId xmlns:a16="http://schemas.microsoft.com/office/drawing/2014/main" id="{540DBDC8-0712-47E0-BD9B-84B3B8EBCA0E}"/>
              </a:ext>
            </a:extLst>
          </p:cNvPr>
          <p:cNvSpPr txBox="1"/>
          <p:nvPr/>
        </p:nvSpPr>
        <p:spPr>
          <a:xfrm>
            <a:off x="9033387" y="2819400"/>
            <a:ext cx="7993626" cy="1815882"/>
          </a:xfrm>
          <a:prstGeom prst="rect">
            <a:avLst/>
          </a:prstGeom>
          <a:noFill/>
        </p:spPr>
        <p:txBody>
          <a:bodyPr wrap="square">
            <a:spAutoFit/>
          </a:bodyPr>
          <a:lstStyle/>
          <a:p>
            <a:r>
              <a:rPr lang="pt-BR" sz="2800">
                <a:solidFill>
                  <a:schemeClr val="bg1"/>
                </a:solidFill>
                <a:latin typeface="Now" panose="020B0604020202020204" charset="0"/>
              </a:rPr>
              <a:t>é uma avaliação das normas de gênero e papéis de gênero em famílias, comunidades, e áreas específicas de trabalho (por exemplo, conservação)</a:t>
            </a:r>
            <a:endParaRPr lang="en-US" sz="2800" b="1">
              <a:solidFill>
                <a:schemeClr val="bg1"/>
              </a:solidFill>
              <a:latin typeface="Now" panose="020B0604020202020204" charset="0"/>
            </a:endParaRPr>
          </a:p>
        </p:txBody>
      </p:sp>
      <p:sp>
        <p:nvSpPr>
          <p:cNvPr id="16" name="AutoShape 10">
            <a:extLst>
              <a:ext uri="{FF2B5EF4-FFF2-40B4-BE49-F238E27FC236}">
                <a16:creationId xmlns:a16="http://schemas.microsoft.com/office/drawing/2014/main" id="{4504865E-8AD4-493F-9F15-41CA703E6FAB}"/>
              </a:ext>
            </a:extLst>
          </p:cNvPr>
          <p:cNvSpPr/>
          <p:nvPr/>
        </p:nvSpPr>
        <p:spPr>
          <a:xfrm rot="-5400000" flipH="1">
            <a:off x="9054453" y="-2567947"/>
            <a:ext cx="28594" cy="14632299"/>
          </a:xfrm>
          <a:prstGeom prst="line">
            <a:avLst/>
          </a:prstGeom>
          <a:ln w="28575" cap="rnd">
            <a:solidFill>
              <a:srgbClr val="DFFCFD"/>
            </a:solidFill>
            <a:prstDash val="sysDot"/>
            <a:headEnd type="none" w="sm" len="sm"/>
            <a:tailEnd type="none" w="sm" len="sm"/>
          </a:ln>
        </p:spPr>
        <p:txBody>
          <a:bodyPr/>
          <a:lstStyle/>
          <a:p>
            <a:endParaRPr lang="en-US"/>
          </a:p>
        </p:txBody>
      </p:sp>
      <p:sp>
        <p:nvSpPr>
          <p:cNvPr id="23" name="TextBox 22">
            <a:extLst>
              <a:ext uri="{FF2B5EF4-FFF2-40B4-BE49-F238E27FC236}">
                <a16:creationId xmlns:a16="http://schemas.microsoft.com/office/drawing/2014/main" id="{3BA54C47-76FF-48BE-A693-539DF74B6F0F}"/>
              </a:ext>
            </a:extLst>
          </p:cNvPr>
          <p:cNvSpPr txBox="1"/>
          <p:nvPr/>
        </p:nvSpPr>
        <p:spPr>
          <a:xfrm>
            <a:off x="3962400" y="4995511"/>
            <a:ext cx="12649199" cy="4779776"/>
          </a:xfrm>
          <a:prstGeom prst="rect">
            <a:avLst/>
          </a:prstGeom>
          <a:solidFill>
            <a:srgbClr val="94D2BD"/>
          </a:solidFill>
        </p:spPr>
        <p:txBody>
          <a:bodyPr wrap="square" lIns="182880" tIns="182880" rIns="182880" bIns="182880">
            <a:noAutofit/>
          </a:bodyPr>
          <a:lstStyle/>
          <a:p>
            <a:r>
              <a:rPr lang="en-US" sz="3000" b="0" i="0" u="none" strike="noStrike" baseline="0">
                <a:solidFill>
                  <a:srgbClr val="264653"/>
                </a:solidFill>
                <a:latin typeface="Now" panose="020B0604020202020204" charset="0"/>
              </a:rPr>
              <a:t>“</a:t>
            </a:r>
            <a:r>
              <a:rPr lang="pt-BR" sz="3000" b="0" i="0" u="none" strike="noStrike" baseline="0">
                <a:solidFill>
                  <a:srgbClr val="264653"/>
                </a:solidFill>
                <a:latin typeface="Now" panose="020B0604020202020204" charset="0"/>
              </a:rPr>
              <a:t>O processo de coleta e interpretação de informações sobre os respectivos papéis e responsabilidades entre mulheres e homens em seis domínios de atividade: </a:t>
            </a:r>
          </a:p>
          <a:p>
            <a:pPr marL="457200" indent="-457200">
              <a:buFont typeface="Arial" panose="020B0604020202020204" pitchFamily="34" charset="0"/>
              <a:buChar char="•"/>
            </a:pPr>
            <a:r>
              <a:rPr lang="pt-BR" sz="3000" b="0" i="0" u="none" strike="noStrike" baseline="0">
                <a:solidFill>
                  <a:srgbClr val="264653"/>
                </a:solidFill>
                <a:latin typeface="Now" panose="020B0604020202020204" charset="0"/>
              </a:rPr>
              <a:t>práticas e participação; </a:t>
            </a:r>
          </a:p>
          <a:p>
            <a:pPr marL="457200" indent="-457200">
              <a:buFont typeface="Arial" panose="020B0604020202020204" pitchFamily="34" charset="0"/>
              <a:buChar char="•"/>
            </a:pPr>
            <a:r>
              <a:rPr lang="pt-BR" sz="3000" b="0" i="0" u="none" strike="noStrike" baseline="0">
                <a:solidFill>
                  <a:srgbClr val="264653"/>
                </a:solidFill>
                <a:latin typeface="Now" panose="020B0604020202020204" charset="0"/>
              </a:rPr>
              <a:t>acesso a recursos; </a:t>
            </a:r>
          </a:p>
          <a:p>
            <a:pPr marL="457200" indent="-457200">
              <a:buFont typeface="Arial" panose="020B0604020202020204" pitchFamily="34" charset="0"/>
              <a:buChar char="•"/>
            </a:pPr>
            <a:r>
              <a:rPr lang="pt-BR" sz="3000" b="0" i="0" u="none" strike="noStrike" baseline="0">
                <a:solidFill>
                  <a:srgbClr val="264653"/>
                </a:solidFill>
                <a:latin typeface="Now" panose="020B0604020202020204" charset="0"/>
              </a:rPr>
              <a:t>conhecimento e crenças; </a:t>
            </a:r>
          </a:p>
          <a:p>
            <a:pPr marL="457200" indent="-457200">
              <a:buFont typeface="Arial" panose="020B0604020202020204" pitchFamily="34" charset="0"/>
              <a:buChar char="•"/>
            </a:pPr>
            <a:r>
              <a:rPr lang="pt-BR" sz="3000" b="0" i="0" u="none" strike="noStrike" baseline="0">
                <a:solidFill>
                  <a:srgbClr val="264653"/>
                </a:solidFill>
                <a:latin typeface="Now" panose="020B0604020202020204" charset="0"/>
              </a:rPr>
              <a:t>leis; </a:t>
            </a:r>
          </a:p>
          <a:p>
            <a:pPr marL="457200" indent="-457200">
              <a:buFont typeface="Arial" panose="020B0604020202020204" pitchFamily="34" charset="0"/>
              <a:buChar char="•"/>
            </a:pPr>
            <a:r>
              <a:rPr lang="pt-BR" sz="3000" b="0" i="0" u="none" strike="noStrike" baseline="0">
                <a:solidFill>
                  <a:srgbClr val="264653"/>
                </a:solidFill>
                <a:latin typeface="Now" panose="020B0604020202020204" charset="0"/>
              </a:rPr>
              <a:t>políticas; </a:t>
            </a:r>
          </a:p>
          <a:p>
            <a:pPr marL="457200" indent="-457200">
              <a:buFont typeface="Arial" panose="020B0604020202020204" pitchFamily="34" charset="0"/>
              <a:buChar char="•"/>
            </a:pPr>
            <a:r>
              <a:rPr lang="pt-BR" sz="3000" b="0" i="0" u="none" strike="noStrike" baseline="0">
                <a:solidFill>
                  <a:srgbClr val="264653"/>
                </a:solidFill>
                <a:latin typeface="Now" panose="020B0604020202020204" charset="0"/>
              </a:rPr>
              <a:t>e instituições reguladoras.”</a:t>
            </a:r>
            <a:endParaRPr lang="en-US" sz="3000" b="0" i="0" u="none" strike="noStrike" baseline="0">
              <a:solidFill>
                <a:srgbClr val="264653"/>
              </a:solidFill>
              <a:latin typeface="Now" panose="020B0604020202020204" charset="0"/>
            </a:endParaRPr>
          </a:p>
        </p:txBody>
      </p:sp>
      <p:sp>
        <p:nvSpPr>
          <p:cNvPr id="26" name="TextBox 25">
            <a:extLst>
              <a:ext uri="{FF2B5EF4-FFF2-40B4-BE49-F238E27FC236}">
                <a16:creationId xmlns:a16="http://schemas.microsoft.com/office/drawing/2014/main" id="{88FB729B-C078-49A1-910D-40C8A7817924}"/>
              </a:ext>
            </a:extLst>
          </p:cNvPr>
          <p:cNvSpPr txBox="1"/>
          <p:nvPr/>
        </p:nvSpPr>
        <p:spPr>
          <a:xfrm>
            <a:off x="12344400" y="9022259"/>
            <a:ext cx="4200875" cy="769441"/>
          </a:xfrm>
          <a:prstGeom prst="rect">
            <a:avLst/>
          </a:prstGeom>
          <a:noFill/>
        </p:spPr>
        <p:txBody>
          <a:bodyPr wrap="square">
            <a:spAutoFit/>
          </a:bodyPr>
          <a:lstStyle/>
          <a:p>
            <a:pPr algn="r"/>
            <a:r>
              <a:rPr lang="pt-BR" sz="2200" b="0" u="none" strike="noStrike" baseline="0">
                <a:solidFill>
                  <a:srgbClr val="264653"/>
                </a:solidFill>
                <a:latin typeface="Now" panose="020B0604020202020204" charset="0"/>
              </a:rPr>
              <a:t>O Kit de Ferramentas de Gênero do CEPF </a:t>
            </a:r>
            <a:endParaRPr lang="en-US" sz="2200">
              <a:solidFill>
                <a:srgbClr val="264653"/>
              </a:solidFill>
              <a:latin typeface="Now" panose="020B0604020202020204" charset="0"/>
            </a:endParaRPr>
          </a:p>
        </p:txBody>
      </p:sp>
      <p:sp>
        <p:nvSpPr>
          <p:cNvPr id="27" name="TextBox 26">
            <a:extLst>
              <a:ext uri="{FF2B5EF4-FFF2-40B4-BE49-F238E27FC236}">
                <a16:creationId xmlns:a16="http://schemas.microsoft.com/office/drawing/2014/main" id="{93601B8C-C917-4713-A333-8C44D6389A2E}"/>
              </a:ext>
            </a:extLst>
          </p:cNvPr>
          <p:cNvSpPr txBox="1"/>
          <p:nvPr/>
        </p:nvSpPr>
        <p:spPr>
          <a:xfrm>
            <a:off x="419004" y="5156125"/>
            <a:ext cx="3695796" cy="584775"/>
          </a:xfrm>
          <a:prstGeom prst="rect">
            <a:avLst/>
          </a:prstGeom>
          <a:noFill/>
        </p:spPr>
        <p:txBody>
          <a:bodyPr wrap="square">
            <a:spAutoFit/>
          </a:bodyPr>
          <a:lstStyle/>
          <a:p>
            <a:r>
              <a:rPr lang="en-US" sz="3200" b="1">
                <a:solidFill>
                  <a:schemeClr val="bg1"/>
                </a:solidFill>
                <a:latin typeface="Now" panose="020B0604020202020204" charset="0"/>
              </a:rPr>
              <a:t>Uma definição:</a:t>
            </a:r>
          </a:p>
        </p:txBody>
      </p:sp>
      <p:sp>
        <p:nvSpPr>
          <p:cNvPr id="14" name="TextBox 13">
            <a:extLst>
              <a:ext uri="{FF2B5EF4-FFF2-40B4-BE49-F238E27FC236}">
                <a16:creationId xmlns:a16="http://schemas.microsoft.com/office/drawing/2014/main" id="{68857458-716F-4583-8992-5FBCEFAE50F4}"/>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GÊNERO</a:t>
            </a:r>
          </a:p>
        </p:txBody>
      </p:sp>
    </p:spTree>
    <p:extLst>
      <p:ext uri="{BB962C8B-B14F-4D97-AF65-F5344CB8AC3E}">
        <p14:creationId xmlns:p14="http://schemas.microsoft.com/office/powerpoint/2010/main" val="119704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1CD940-49C7-4F63-8CA0-336A7193C7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15" name="TextBox 14">
            <a:extLst>
              <a:ext uri="{FF2B5EF4-FFF2-40B4-BE49-F238E27FC236}">
                <a16:creationId xmlns:a16="http://schemas.microsoft.com/office/drawing/2014/main" id="{540DBDC8-0712-47E0-BD9B-84B3B8EBCA0E}"/>
              </a:ext>
            </a:extLst>
          </p:cNvPr>
          <p:cNvSpPr txBox="1"/>
          <p:nvPr/>
        </p:nvSpPr>
        <p:spPr>
          <a:xfrm>
            <a:off x="533400" y="2855575"/>
            <a:ext cx="9982200" cy="584775"/>
          </a:xfrm>
          <a:prstGeom prst="rect">
            <a:avLst/>
          </a:prstGeom>
          <a:noFill/>
        </p:spPr>
        <p:txBody>
          <a:bodyPr wrap="square">
            <a:spAutoFit/>
          </a:bodyPr>
          <a:lstStyle/>
          <a:p>
            <a:r>
              <a:rPr lang="pt-BR" sz="3200" dirty="0">
                <a:solidFill>
                  <a:schemeClr val="bg1"/>
                </a:solidFill>
                <a:latin typeface="Now" panose="020B0604020202020204" charset="0"/>
              </a:rPr>
              <a:t>OS PRINCIPAIS TÓPICOS INCLUEM:</a:t>
            </a:r>
            <a:endParaRPr lang="en-US" sz="3200" b="1" dirty="0">
              <a:solidFill>
                <a:schemeClr val="bg1"/>
              </a:solidFill>
              <a:latin typeface="Now" panose="020B0604020202020204" charset="0"/>
            </a:endParaRPr>
          </a:p>
        </p:txBody>
      </p:sp>
      <p:sp>
        <p:nvSpPr>
          <p:cNvPr id="13" name="Rectangle 12">
            <a:extLst>
              <a:ext uri="{FF2B5EF4-FFF2-40B4-BE49-F238E27FC236}">
                <a16:creationId xmlns:a16="http://schemas.microsoft.com/office/drawing/2014/main" id="{46AA63A1-26DE-44B4-B56F-1F82A8B5685B}"/>
              </a:ext>
            </a:extLst>
          </p:cNvPr>
          <p:cNvSpPr/>
          <p:nvPr/>
        </p:nvSpPr>
        <p:spPr>
          <a:xfrm>
            <a:off x="609599" y="3695700"/>
            <a:ext cx="8686800" cy="1143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n-US" sz="2400" b="1">
                <a:solidFill>
                  <a:srgbClr val="264653"/>
                </a:solidFill>
                <a:latin typeface="+mj-lt"/>
              </a:rPr>
              <a:t>Normas de gênero</a:t>
            </a:r>
          </a:p>
          <a:p>
            <a:r>
              <a:rPr lang="pt-BR" sz="2400">
                <a:solidFill>
                  <a:srgbClr val="264653"/>
                </a:solidFill>
                <a:latin typeface="+mj-lt"/>
              </a:rPr>
              <a:t>O que as mulheres e os homens deveriam fazer e podem fazer, de acordo com as normas locais</a:t>
            </a:r>
            <a:endParaRPr lang="en-US" sz="2400">
              <a:solidFill>
                <a:srgbClr val="264653"/>
              </a:solidFill>
              <a:latin typeface="+mj-lt"/>
            </a:endParaRPr>
          </a:p>
        </p:txBody>
      </p:sp>
      <p:sp>
        <p:nvSpPr>
          <p:cNvPr id="14" name="Rectangle 13">
            <a:extLst>
              <a:ext uri="{FF2B5EF4-FFF2-40B4-BE49-F238E27FC236}">
                <a16:creationId xmlns:a16="http://schemas.microsoft.com/office/drawing/2014/main" id="{8DBC86DE-FFFE-4BA1-9B4F-64E09032D984}"/>
              </a:ext>
            </a:extLst>
          </p:cNvPr>
          <p:cNvSpPr/>
          <p:nvPr/>
        </p:nvSpPr>
        <p:spPr>
          <a:xfrm>
            <a:off x="5181600" y="4991099"/>
            <a:ext cx="4114799" cy="266699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pt-BR" sz="2400" b="1">
                <a:solidFill>
                  <a:srgbClr val="264653"/>
                </a:solidFill>
                <a:latin typeface="+mj-lt"/>
              </a:rPr>
              <a:t>Funções e experiências de gênero no uso, gestão, e conservação de recursos naturais, </a:t>
            </a:r>
            <a:r>
              <a:rPr lang="pt-BR" sz="2400">
                <a:solidFill>
                  <a:srgbClr val="264653"/>
                </a:solidFill>
                <a:latin typeface="+mj-lt"/>
              </a:rPr>
              <a:t>incluindo a dependência de recursos naturais</a:t>
            </a:r>
            <a:endParaRPr lang="en-US" sz="2400">
              <a:solidFill>
                <a:srgbClr val="264653"/>
              </a:solidFill>
              <a:latin typeface="+mj-lt"/>
            </a:endParaRPr>
          </a:p>
        </p:txBody>
      </p:sp>
      <p:sp>
        <p:nvSpPr>
          <p:cNvPr id="17" name="Rectangle 16">
            <a:extLst>
              <a:ext uri="{FF2B5EF4-FFF2-40B4-BE49-F238E27FC236}">
                <a16:creationId xmlns:a16="http://schemas.microsoft.com/office/drawing/2014/main" id="{06C7AB6C-DCCA-4A68-954F-1FC6496A4C43}"/>
              </a:ext>
            </a:extLst>
          </p:cNvPr>
          <p:cNvSpPr/>
          <p:nvPr/>
        </p:nvSpPr>
        <p:spPr>
          <a:xfrm>
            <a:off x="609600" y="4991100"/>
            <a:ext cx="4343400" cy="2667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pt-BR" sz="2400" b="1">
                <a:solidFill>
                  <a:srgbClr val="264653"/>
                </a:solidFill>
                <a:latin typeface="+mj-lt"/>
              </a:rPr>
              <a:t>Papéis de gênero em famílias e comunidades </a:t>
            </a:r>
            <a:r>
              <a:rPr lang="pt-BR" sz="2400">
                <a:solidFill>
                  <a:srgbClr val="264653"/>
                </a:solidFill>
                <a:latin typeface="+mj-lt"/>
              </a:rPr>
              <a:t>(e/ou organizações e posições de influência, dependendo do seu foco)</a:t>
            </a:r>
            <a:endParaRPr lang="en-US" sz="2400">
              <a:solidFill>
                <a:srgbClr val="264653"/>
              </a:solidFill>
              <a:latin typeface="+mj-lt"/>
            </a:endParaRPr>
          </a:p>
        </p:txBody>
      </p:sp>
      <p:sp>
        <p:nvSpPr>
          <p:cNvPr id="18" name="Rectangle 17">
            <a:extLst>
              <a:ext uri="{FF2B5EF4-FFF2-40B4-BE49-F238E27FC236}">
                <a16:creationId xmlns:a16="http://schemas.microsoft.com/office/drawing/2014/main" id="{CFD7AA74-89BB-4475-B26D-C13216990AA2}"/>
              </a:ext>
            </a:extLst>
          </p:cNvPr>
          <p:cNvSpPr/>
          <p:nvPr/>
        </p:nvSpPr>
        <p:spPr>
          <a:xfrm>
            <a:off x="609601" y="7810500"/>
            <a:ext cx="8686800" cy="1862321"/>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pt-BR" sz="2400" b="1">
                <a:solidFill>
                  <a:srgbClr val="264653"/>
                </a:solidFill>
                <a:latin typeface="+mj-lt"/>
              </a:rPr>
              <a:t>Habilidades ou conhecimentos </a:t>
            </a:r>
          </a:p>
          <a:p>
            <a:pPr marL="342900" indent="-342900">
              <a:buFont typeface="Arial" panose="020B0604020202020204" pitchFamily="34" charset="0"/>
              <a:buChar char="•"/>
            </a:pPr>
            <a:r>
              <a:rPr lang="pt-BR" sz="2400">
                <a:solidFill>
                  <a:srgbClr val="264653"/>
                </a:solidFill>
                <a:latin typeface="+mj-lt"/>
              </a:rPr>
              <a:t>específicos relacionados a atividades e funções</a:t>
            </a:r>
          </a:p>
          <a:p>
            <a:pPr marL="342900" indent="-342900">
              <a:buFont typeface="Arial" panose="020B0604020202020204" pitchFamily="34" charset="0"/>
              <a:buChar char="•"/>
            </a:pPr>
            <a:r>
              <a:rPr lang="pt-BR" sz="2400">
                <a:solidFill>
                  <a:srgbClr val="264653"/>
                </a:solidFill>
                <a:latin typeface="+mj-lt"/>
              </a:rPr>
              <a:t> habilidades e conhecimentos potenciais que podem ser desenvolvidos e são necessários para um maior envolvimento na conservação</a:t>
            </a:r>
            <a:endParaRPr lang="en-US" sz="2400">
              <a:solidFill>
                <a:srgbClr val="264653"/>
              </a:solidFill>
              <a:latin typeface="+mj-lt"/>
            </a:endParaRPr>
          </a:p>
        </p:txBody>
      </p:sp>
      <p:sp>
        <p:nvSpPr>
          <p:cNvPr id="19" name="Rectangle 18">
            <a:extLst>
              <a:ext uri="{FF2B5EF4-FFF2-40B4-BE49-F238E27FC236}">
                <a16:creationId xmlns:a16="http://schemas.microsoft.com/office/drawing/2014/main" id="{8AE3647F-5265-4142-911D-F9AA53F4BFA4}"/>
              </a:ext>
            </a:extLst>
          </p:cNvPr>
          <p:cNvSpPr/>
          <p:nvPr/>
        </p:nvSpPr>
        <p:spPr>
          <a:xfrm>
            <a:off x="9601200" y="3692101"/>
            <a:ext cx="8077198" cy="2526865"/>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pt-BR" sz="2400" b="1">
                <a:solidFill>
                  <a:srgbClr val="264653"/>
                </a:solidFill>
                <a:latin typeface="+mj-lt"/>
              </a:rPr>
              <a:t>Barreiras para um maior envolvimento na conservação</a:t>
            </a:r>
          </a:p>
          <a:p>
            <a:pPr marL="342900" indent="-342900">
              <a:buFont typeface="Arial" panose="020B0604020202020204" pitchFamily="34" charset="0"/>
              <a:buChar char="•"/>
            </a:pPr>
            <a:r>
              <a:rPr lang="pt-BR" sz="2400">
                <a:solidFill>
                  <a:srgbClr val="264653"/>
                </a:solidFill>
                <a:latin typeface="+mj-lt"/>
              </a:rPr>
              <a:t>normas sociais que limitam as atividades das mulheres</a:t>
            </a:r>
          </a:p>
          <a:p>
            <a:pPr marL="342900" indent="-342900">
              <a:buFont typeface="Arial" panose="020B0604020202020204" pitchFamily="34" charset="0"/>
              <a:buChar char="•"/>
            </a:pPr>
            <a:r>
              <a:rPr lang="pt-BR" sz="2400">
                <a:solidFill>
                  <a:srgbClr val="264653"/>
                </a:solidFill>
                <a:latin typeface="+mj-lt"/>
              </a:rPr>
              <a:t>desafios logísticos impostos por tarefas domésticas</a:t>
            </a:r>
          </a:p>
          <a:p>
            <a:pPr marL="342900" indent="-342900">
              <a:buFont typeface="Arial" panose="020B0604020202020204" pitchFamily="34" charset="0"/>
              <a:buChar char="•"/>
            </a:pPr>
            <a:r>
              <a:rPr lang="pt-BR" sz="2400">
                <a:solidFill>
                  <a:srgbClr val="264653"/>
                </a:solidFill>
                <a:latin typeface="+mj-lt"/>
              </a:rPr>
              <a:t>questões de segurança (especialmente relacionadas a patrulhar ou viajar sozinha)</a:t>
            </a:r>
          </a:p>
          <a:p>
            <a:pPr marL="342900" indent="-342900">
              <a:buFont typeface="Arial" panose="020B0604020202020204" pitchFamily="34" charset="0"/>
              <a:buChar char="•"/>
            </a:pPr>
            <a:r>
              <a:rPr lang="pt-BR" sz="2400">
                <a:solidFill>
                  <a:srgbClr val="264653"/>
                </a:solidFill>
                <a:latin typeface="+mj-lt"/>
              </a:rPr>
              <a:t>habilidades, confiança, e capacidade limitadas</a:t>
            </a:r>
            <a:endParaRPr lang="en-US" sz="2400">
              <a:solidFill>
                <a:srgbClr val="264653"/>
              </a:solidFill>
              <a:latin typeface="+mj-lt"/>
            </a:endParaRPr>
          </a:p>
        </p:txBody>
      </p:sp>
      <p:sp>
        <p:nvSpPr>
          <p:cNvPr id="20" name="Rectangle 19">
            <a:extLst>
              <a:ext uri="{FF2B5EF4-FFF2-40B4-BE49-F238E27FC236}">
                <a16:creationId xmlns:a16="http://schemas.microsoft.com/office/drawing/2014/main" id="{6A278EC0-F8B3-4385-AAE2-32A57476C8F5}"/>
              </a:ext>
            </a:extLst>
          </p:cNvPr>
          <p:cNvSpPr/>
          <p:nvPr/>
        </p:nvSpPr>
        <p:spPr>
          <a:xfrm>
            <a:off x="9601199" y="6470717"/>
            <a:ext cx="8077199" cy="3202104"/>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pt-BR" sz="2400" b="1">
                <a:solidFill>
                  <a:srgbClr val="264653"/>
                </a:solidFill>
                <a:latin typeface="+mj-lt"/>
              </a:rPr>
              <a:t>Oportunidades para um maior envolvimento na conservação, incluindo </a:t>
            </a:r>
          </a:p>
          <a:p>
            <a:pPr marL="342900" indent="-342900">
              <a:buFont typeface="Arial" panose="020B0604020202020204" pitchFamily="34" charset="0"/>
              <a:buChar char="•"/>
            </a:pPr>
            <a:r>
              <a:rPr lang="pt-BR" sz="2400">
                <a:solidFill>
                  <a:srgbClr val="264653"/>
                </a:solidFill>
                <a:latin typeface="+mj-lt"/>
              </a:rPr>
              <a:t>o tipo de apoio que seria necessário para ajudar as mulheres a aproveitarem essas oportunidades</a:t>
            </a:r>
          </a:p>
          <a:p>
            <a:pPr marL="342900" indent="-342900">
              <a:buFont typeface="Arial" panose="020B0604020202020204" pitchFamily="34" charset="0"/>
              <a:buChar char="•"/>
            </a:pPr>
            <a:r>
              <a:rPr lang="pt-BR" sz="2400">
                <a:solidFill>
                  <a:srgbClr val="264653"/>
                </a:solidFill>
                <a:latin typeface="+mj-lt"/>
              </a:rPr>
              <a:t>as áreas de interesse das mulheres no envolvimento</a:t>
            </a:r>
          </a:p>
          <a:p>
            <a:pPr marL="342900" indent="-342900">
              <a:buFont typeface="Arial" panose="020B0604020202020204" pitchFamily="34" charset="0"/>
              <a:buChar char="•"/>
            </a:pPr>
            <a:r>
              <a:rPr lang="pt-BR" sz="2400">
                <a:solidFill>
                  <a:srgbClr val="264653"/>
                </a:solidFill>
                <a:latin typeface="+mj-lt"/>
              </a:rPr>
              <a:t>as formas de reduzir as barreiras ao envolvimento das mulheres (sem perturbar e causar conflito nas famílias ou comunidades)</a:t>
            </a:r>
            <a:endParaRPr lang="en-US" sz="2400">
              <a:solidFill>
                <a:srgbClr val="264653"/>
              </a:solidFill>
              <a:latin typeface="+mj-lt"/>
            </a:endParaRPr>
          </a:p>
        </p:txBody>
      </p:sp>
      <p:sp>
        <p:nvSpPr>
          <p:cNvPr id="23" name="Freeform 4">
            <a:extLst>
              <a:ext uri="{FF2B5EF4-FFF2-40B4-BE49-F238E27FC236}">
                <a16:creationId xmlns:a16="http://schemas.microsoft.com/office/drawing/2014/main" id="{772559D7-610A-4483-8DA8-AE34B7D02DA1}"/>
              </a:ext>
            </a:extLst>
          </p:cNvPr>
          <p:cNvSpPr/>
          <p:nvPr/>
        </p:nvSpPr>
        <p:spPr>
          <a:xfrm>
            <a:off x="8770374" y="1907669"/>
            <a:ext cx="7993626"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22" name="TextBox 21">
            <a:extLst>
              <a:ext uri="{FF2B5EF4-FFF2-40B4-BE49-F238E27FC236}">
                <a16:creationId xmlns:a16="http://schemas.microsoft.com/office/drawing/2014/main" id="{B2EAEFDD-FC14-4771-8500-2741223485BF}"/>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ANÁLISE DE GÊNERO</a:t>
            </a:r>
          </a:p>
        </p:txBody>
      </p:sp>
    </p:spTree>
    <p:extLst>
      <p:ext uri="{BB962C8B-B14F-4D97-AF65-F5344CB8AC3E}">
        <p14:creationId xmlns:p14="http://schemas.microsoft.com/office/powerpoint/2010/main" val="245516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15" name="TextBox 14">
            <a:extLst>
              <a:ext uri="{FF2B5EF4-FFF2-40B4-BE49-F238E27FC236}">
                <a16:creationId xmlns:a16="http://schemas.microsoft.com/office/drawing/2014/main" id="{540DBDC8-0712-47E0-BD9B-84B3B8EBCA0E}"/>
              </a:ext>
            </a:extLst>
          </p:cNvPr>
          <p:cNvSpPr txBox="1"/>
          <p:nvPr/>
        </p:nvSpPr>
        <p:spPr>
          <a:xfrm>
            <a:off x="9033386" y="2819400"/>
            <a:ext cx="8721213" cy="2400657"/>
          </a:xfrm>
          <a:prstGeom prst="rect">
            <a:avLst/>
          </a:prstGeom>
          <a:noFill/>
        </p:spPr>
        <p:txBody>
          <a:bodyPr wrap="square">
            <a:spAutoFit/>
          </a:bodyPr>
          <a:lstStyle/>
          <a:p>
            <a:r>
              <a:rPr lang="pt-BR" sz="3000" dirty="0">
                <a:solidFill>
                  <a:schemeClr val="bg1"/>
                </a:solidFill>
                <a:latin typeface="Now" panose="020B0604020202020204" charset="0"/>
                <a:sym typeface="Wingdings" panose="05000000000000000000" pitchFamily="2" charset="2"/>
              </a:rPr>
              <a:t>A análise de gênero pode ser realizada por meio de uma combinação de:</a:t>
            </a:r>
          </a:p>
          <a:p>
            <a:r>
              <a:rPr lang="pt-BR" sz="3000" dirty="0">
                <a:solidFill>
                  <a:schemeClr val="bg1"/>
                </a:solidFill>
                <a:latin typeface="Now" panose="020B0604020202020204" charset="0"/>
                <a:sym typeface="Wingdings" panose="05000000000000000000" pitchFamily="2" charset="2"/>
              </a:rPr>
              <a:t>•	Entrevistas</a:t>
            </a:r>
          </a:p>
          <a:p>
            <a:r>
              <a:rPr lang="pt-BR" sz="3000" dirty="0">
                <a:solidFill>
                  <a:schemeClr val="bg1"/>
                </a:solidFill>
                <a:latin typeface="Now" panose="020B0604020202020204" charset="0"/>
                <a:sym typeface="Wingdings" panose="05000000000000000000" pitchFamily="2" charset="2"/>
              </a:rPr>
              <a:t>•	Discussões de Grupos Focais</a:t>
            </a:r>
          </a:p>
          <a:p>
            <a:r>
              <a:rPr lang="pt-BR" sz="3000" dirty="0">
                <a:solidFill>
                  <a:schemeClr val="bg1"/>
                </a:solidFill>
                <a:latin typeface="Now" panose="020B0604020202020204" charset="0"/>
                <a:sym typeface="Wingdings" panose="05000000000000000000" pitchFamily="2" charset="2"/>
              </a:rPr>
              <a:t>•	Revisão de dados e relatórios existentes</a:t>
            </a:r>
          </a:p>
        </p:txBody>
      </p:sp>
      <p:pic>
        <p:nvPicPr>
          <p:cNvPr id="5" name="Picture 4" descr="A picture containing person&#10;&#10;Description automatically generated">
            <a:extLst>
              <a:ext uri="{FF2B5EF4-FFF2-40B4-BE49-F238E27FC236}">
                <a16:creationId xmlns:a16="http://schemas.microsoft.com/office/drawing/2014/main" id="{A0C9BFCA-857C-45C4-BAF6-A6E21701C0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30777" y="1636568"/>
            <a:ext cx="9351818" cy="7013864"/>
          </a:xfrm>
          <a:prstGeom prst="rect">
            <a:avLst/>
          </a:prstGeom>
        </p:spPr>
      </p:pic>
      <p:sp>
        <p:nvSpPr>
          <p:cNvPr id="24" name="TextBox 4">
            <a:extLst>
              <a:ext uri="{FF2B5EF4-FFF2-40B4-BE49-F238E27FC236}">
                <a16:creationId xmlns:a16="http://schemas.microsoft.com/office/drawing/2014/main" id="{2B8AFB2C-F8A6-4C68-9DC3-93D65C10FD08}"/>
              </a:ext>
            </a:extLst>
          </p:cNvPr>
          <p:cNvSpPr txBox="1"/>
          <p:nvPr/>
        </p:nvSpPr>
        <p:spPr>
          <a:xfrm>
            <a:off x="990600" y="8871551"/>
            <a:ext cx="4766604" cy="843949"/>
          </a:xfrm>
          <a:prstGeom prst="rect">
            <a:avLst/>
          </a:prstGeom>
        </p:spPr>
        <p:txBody>
          <a:bodyPr wrap="square" lIns="0" tIns="0" rIns="0" bIns="0" rtlCol="0" anchor="t">
            <a:spAutoFit/>
          </a:bodyPr>
          <a:lstStyle/>
          <a:p>
            <a:pPr>
              <a:lnSpc>
                <a:spcPts val="2240"/>
              </a:lnSpc>
            </a:pPr>
            <a:r>
              <a:rPr lang="pt-BR">
                <a:solidFill>
                  <a:schemeClr val="bg1"/>
                </a:solidFill>
                <a:latin typeface="Now"/>
              </a:rPr>
              <a:t>Documentando atividades e experiências diárias relacionadas à pesca de homens e mulheres, Mianmar. </a:t>
            </a:r>
            <a:r>
              <a:rPr lang="en-US">
                <a:solidFill>
                  <a:schemeClr val="bg1"/>
                </a:solidFill>
                <a:latin typeface="Now"/>
              </a:rPr>
              <a:t>© </a:t>
            </a:r>
            <a:r>
              <a:rPr lang="en-US" err="1">
                <a:solidFill>
                  <a:schemeClr val="bg1"/>
                </a:solidFill>
                <a:latin typeface="Now"/>
              </a:rPr>
              <a:t>TSWhitty</a:t>
            </a:r>
            <a:endParaRPr lang="en-US">
              <a:solidFill>
                <a:schemeClr val="bg1"/>
              </a:solidFill>
              <a:highlight>
                <a:srgbClr val="FFFF00"/>
              </a:highlight>
              <a:latin typeface="Now"/>
            </a:endParaRPr>
          </a:p>
        </p:txBody>
      </p:sp>
      <p:sp>
        <p:nvSpPr>
          <p:cNvPr id="25" name="TextBox 24">
            <a:extLst>
              <a:ext uri="{FF2B5EF4-FFF2-40B4-BE49-F238E27FC236}">
                <a16:creationId xmlns:a16="http://schemas.microsoft.com/office/drawing/2014/main" id="{191C99C2-3E8D-40CB-8079-C50ABA245DA4}"/>
              </a:ext>
            </a:extLst>
          </p:cNvPr>
          <p:cNvSpPr txBox="1"/>
          <p:nvPr/>
        </p:nvSpPr>
        <p:spPr>
          <a:xfrm>
            <a:off x="9033387" y="5861090"/>
            <a:ext cx="7993626"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3000"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Deve-se tomar cuidado para coletar </a:t>
            </a:r>
            <a:r>
              <a:rPr kumimoji="0" lang="pt-BR" sz="3000" b="1"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informações representativas da comunidade</a:t>
            </a:r>
            <a:endParaRPr lang="pt-BR" sz="3000" b="1">
              <a:solidFill>
                <a:prstClr val="white"/>
              </a:solidFill>
              <a:latin typeface="Now" panose="020B060402020202020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BR" sz="3000" b="1"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a:t>
            </a:r>
            <a:r>
              <a:rPr kumimoji="0" lang="pt-BR" sz="3000" i="0"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 incluindo os homens, as mulheres, meninos e meninas de diferentes etnias, religiões, status socioeconômico, etc.</a:t>
            </a:r>
            <a:endParaRPr lang="en-US" sz="3000">
              <a:solidFill>
                <a:prstClr val="white"/>
              </a:solidFill>
              <a:latin typeface="Now" panose="020B0604020202020204" charset="0"/>
              <a:sym typeface="Wingdings" panose="05000000000000000000" pitchFamily="2" charset="2"/>
            </a:endParaRPr>
          </a:p>
        </p:txBody>
      </p:sp>
      <p:sp>
        <p:nvSpPr>
          <p:cNvPr id="10" name="Freeform 4">
            <a:extLst>
              <a:ext uri="{FF2B5EF4-FFF2-40B4-BE49-F238E27FC236}">
                <a16:creationId xmlns:a16="http://schemas.microsoft.com/office/drawing/2014/main" id="{D90178A7-E528-4B93-9F48-6B5CF966BB03}"/>
              </a:ext>
            </a:extLst>
          </p:cNvPr>
          <p:cNvSpPr/>
          <p:nvPr/>
        </p:nvSpPr>
        <p:spPr>
          <a:xfrm>
            <a:off x="8732778" y="1907670"/>
            <a:ext cx="7993626"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11" name="TextBox 10">
            <a:extLst>
              <a:ext uri="{FF2B5EF4-FFF2-40B4-BE49-F238E27FC236}">
                <a16:creationId xmlns:a16="http://schemas.microsoft.com/office/drawing/2014/main" id="{C58BF221-52F8-4BC9-8F3F-772B3C8AF664}"/>
              </a:ext>
            </a:extLst>
          </p:cNvPr>
          <p:cNvSpPr txBox="1"/>
          <p:nvPr/>
        </p:nvSpPr>
        <p:spPr>
          <a:xfrm>
            <a:off x="9563604" y="2006398"/>
            <a:ext cx="7993626" cy="707886"/>
          </a:xfrm>
          <a:prstGeom prst="rect">
            <a:avLst/>
          </a:prstGeom>
          <a:noFill/>
        </p:spPr>
        <p:txBody>
          <a:bodyPr wrap="square">
            <a:spAutoFit/>
          </a:bodyPr>
          <a:lstStyle/>
          <a:p>
            <a:r>
              <a:rPr lang="en-US" sz="4000" b="1">
                <a:solidFill>
                  <a:schemeClr val="bg1"/>
                </a:solidFill>
                <a:latin typeface="Now" panose="020B0604020202020204" charset="0"/>
              </a:rPr>
              <a:t>ANÁLISE DE GÊNERO</a:t>
            </a:r>
          </a:p>
        </p:txBody>
      </p:sp>
    </p:spTree>
    <p:extLst>
      <p:ext uri="{BB962C8B-B14F-4D97-AF65-F5344CB8AC3E}">
        <p14:creationId xmlns:p14="http://schemas.microsoft.com/office/powerpoint/2010/main" val="209388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9" name="TextBox 8">
            <a:extLst>
              <a:ext uri="{FF2B5EF4-FFF2-40B4-BE49-F238E27FC236}">
                <a16:creationId xmlns:a16="http://schemas.microsoft.com/office/drawing/2014/main" id="{1773481F-D4AD-438C-9F3F-5691CE13B023}"/>
              </a:ext>
            </a:extLst>
          </p:cNvPr>
          <p:cNvSpPr txBox="1"/>
          <p:nvPr/>
        </p:nvSpPr>
        <p:spPr>
          <a:xfrm>
            <a:off x="4324137" y="2007013"/>
            <a:ext cx="725826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Now" panose="020B0604020202020204" charset="0"/>
                <a:ea typeface="+mn-ea"/>
                <a:cs typeface="+mn-cs"/>
              </a:rPr>
              <a:t>para conduzir uma</a:t>
            </a:r>
            <a:endPar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0" name="TextBox 9">
            <a:extLst>
              <a:ext uri="{FF2B5EF4-FFF2-40B4-BE49-F238E27FC236}">
                <a16:creationId xmlns:a16="http://schemas.microsoft.com/office/drawing/2014/main" id="{90464880-3586-4143-BEB3-EDF78148CD61}"/>
              </a:ext>
            </a:extLst>
          </p:cNvPr>
          <p:cNvSpPr txBox="1"/>
          <p:nvPr/>
        </p:nvSpPr>
        <p:spPr>
          <a:xfrm>
            <a:off x="457200" y="2857500"/>
            <a:ext cx="92964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i="0" strike="noStrike" kern="1200" cap="none" spc="0" normalizeH="0" baseline="0" noProof="0">
                <a:ln>
                  <a:noFill/>
                </a:ln>
                <a:solidFill>
                  <a:prstClr val="white"/>
                </a:solidFill>
                <a:effectLst/>
                <a:uLnTx/>
                <a:uFillTx/>
                <a:latin typeface="Now" panose="020B0604020202020204" charset="0"/>
                <a:ea typeface="+mn-ea"/>
                <a:cs typeface="+mn-cs"/>
              </a:rPr>
              <a:t>Existem muitas abordagens para conduzir análises de gênero, mas geralmente:</a:t>
            </a:r>
            <a:endParaRPr kumimoji="0" lang="en-US" sz="3200" i="0"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3" name="Freeform 4">
            <a:extLst>
              <a:ext uri="{FF2B5EF4-FFF2-40B4-BE49-F238E27FC236}">
                <a16:creationId xmlns:a16="http://schemas.microsoft.com/office/drawing/2014/main" id="{6DF31EE6-8C39-4951-B793-D840C77FD110}"/>
              </a:ext>
            </a:extLst>
          </p:cNvPr>
          <p:cNvSpPr/>
          <p:nvPr/>
        </p:nvSpPr>
        <p:spPr>
          <a:xfrm>
            <a:off x="9677400" y="6206770"/>
            <a:ext cx="7714144" cy="99413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chemeClr val="bg1"/>
                </a:solidFill>
                <a:effectLst/>
                <a:uLnTx/>
                <a:uFillTx/>
                <a:latin typeface="Calibri"/>
                <a:ea typeface="+mn-ea"/>
                <a:cs typeface="+mn-cs"/>
              </a:rPr>
              <a:t>Escolher seus métodos/kits de ferramentas, certificando-se de adaptá-los ao seu projeto</a:t>
            </a:r>
          </a:p>
        </p:txBody>
      </p:sp>
      <p:sp>
        <p:nvSpPr>
          <p:cNvPr id="14" name="Freeform 4">
            <a:extLst>
              <a:ext uri="{FF2B5EF4-FFF2-40B4-BE49-F238E27FC236}">
                <a16:creationId xmlns:a16="http://schemas.microsoft.com/office/drawing/2014/main" id="{1C7E3327-4926-4879-993C-D9A349364D04}"/>
              </a:ext>
            </a:extLst>
          </p:cNvPr>
          <p:cNvSpPr/>
          <p:nvPr/>
        </p:nvSpPr>
        <p:spPr>
          <a:xfrm>
            <a:off x="9677400" y="7317695"/>
            <a:ext cx="7714144" cy="159168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chemeClr val="bg1"/>
                </a:solidFill>
                <a:effectLst/>
                <a:uLnTx/>
                <a:uFillTx/>
                <a:latin typeface="Calibri"/>
                <a:ea typeface="+mn-ea"/>
                <a:cs typeface="+mn-cs"/>
              </a:rPr>
              <a:t>Selecione uma amostra representativa de membros da comunidade para entrevistar ou participar de discussões de Grupos Focais</a:t>
            </a:r>
          </a:p>
        </p:txBody>
      </p:sp>
      <p:sp>
        <p:nvSpPr>
          <p:cNvPr id="16" name="Freeform 4">
            <a:extLst>
              <a:ext uri="{FF2B5EF4-FFF2-40B4-BE49-F238E27FC236}">
                <a16:creationId xmlns:a16="http://schemas.microsoft.com/office/drawing/2014/main" id="{95FFB58D-AB38-4828-BBB2-F514EC4DE1A4}"/>
              </a:ext>
            </a:extLst>
          </p:cNvPr>
          <p:cNvSpPr/>
          <p:nvPr/>
        </p:nvSpPr>
        <p:spPr>
          <a:xfrm>
            <a:off x="9679858" y="4602122"/>
            <a:ext cx="7714144" cy="1469463"/>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chemeClr val="bg1"/>
                </a:solidFill>
                <a:effectLst/>
                <a:uLnTx/>
                <a:uFillTx/>
                <a:latin typeface="Calibri"/>
                <a:ea typeface="+mn-ea"/>
                <a:cs typeface="+mn-cs"/>
              </a:rPr>
              <a:t>Revisar todos os relatórios ou dados existentes relacionados aos papéis de gênero nas famílias, comunidades, trabalho, etc.</a:t>
            </a:r>
          </a:p>
        </p:txBody>
      </p:sp>
      <p:sp>
        <p:nvSpPr>
          <p:cNvPr id="15" name="Freeform 4">
            <a:extLst>
              <a:ext uri="{FF2B5EF4-FFF2-40B4-BE49-F238E27FC236}">
                <a16:creationId xmlns:a16="http://schemas.microsoft.com/office/drawing/2014/main" id="{E5374198-0DD8-44AE-AE32-4657190BEFF7}"/>
              </a:ext>
            </a:extLst>
          </p:cNvPr>
          <p:cNvSpPr/>
          <p:nvPr/>
        </p:nvSpPr>
        <p:spPr>
          <a:xfrm>
            <a:off x="9677400" y="9026170"/>
            <a:ext cx="7714144" cy="99413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chemeClr val="bg1"/>
                </a:solidFill>
                <a:effectLst/>
                <a:uLnTx/>
                <a:uFillTx/>
                <a:latin typeface="Calibri"/>
                <a:ea typeface="+mn-ea"/>
                <a:cs typeface="+mn-cs"/>
              </a:rPr>
              <a:t>Analise os dados para sintetizar as respostas às suas perguntas-chave</a:t>
            </a:r>
          </a:p>
        </p:txBody>
      </p:sp>
      <p:sp>
        <p:nvSpPr>
          <p:cNvPr id="20" name="Oval 19">
            <a:extLst>
              <a:ext uri="{FF2B5EF4-FFF2-40B4-BE49-F238E27FC236}">
                <a16:creationId xmlns:a16="http://schemas.microsoft.com/office/drawing/2014/main" id="{114E398A-03F8-45E6-9506-70717357F14A}"/>
              </a:ext>
            </a:extLst>
          </p:cNvPr>
          <p:cNvSpPr/>
          <p:nvPr/>
        </p:nvSpPr>
        <p:spPr>
          <a:xfrm>
            <a:off x="9296400" y="47111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2</a:t>
            </a:r>
          </a:p>
        </p:txBody>
      </p:sp>
      <p:sp>
        <p:nvSpPr>
          <p:cNvPr id="21" name="Oval 20">
            <a:extLst>
              <a:ext uri="{FF2B5EF4-FFF2-40B4-BE49-F238E27FC236}">
                <a16:creationId xmlns:a16="http://schemas.microsoft.com/office/drawing/2014/main" id="{072FE9D2-2D2E-456F-9011-7EFDEA0D0687}"/>
              </a:ext>
            </a:extLst>
          </p:cNvPr>
          <p:cNvSpPr/>
          <p:nvPr/>
        </p:nvSpPr>
        <p:spPr>
          <a:xfrm>
            <a:off x="9298858" y="63113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3</a:t>
            </a:r>
          </a:p>
        </p:txBody>
      </p:sp>
      <p:sp>
        <p:nvSpPr>
          <p:cNvPr id="22" name="Oval 21">
            <a:extLst>
              <a:ext uri="{FF2B5EF4-FFF2-40B4-BE49-F238E27FC236}">
                <a16:creationId xmlns:a16="http://schemas.microsoft.com/office/drawing/2014/main" id="{9E620B20-80F0-4B79-8798-A48A3C6673B6}"/>
              </a:ext>
            </a:extLst>
          </p:cNvPr>
          <p:cNvSpPr/>
          <p:nvPr/>
        </p:nvSpPr>
        <p:spPr>
          <a:xfrm>
            <a:off x="9298858" y="74295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4</a:t>
            </a:r>
          </a:p>
        </p:txBody>
      </p:sp>
      <p:sp>
        <p:nvSpPr>
          <p:cNvPr id="24" name="Oval 23">
            <a:extLst>
              <a:ext uri="{FF2B5EF4-FFF2-40B4-BE49-F238E27FC236}">
                <a16:creationId xmlns:a16="http://schemas.microsoft.com/office/drawing/2014/main" id="{C0221A9A-B4F3-4520-8C95-04B06BA7E51B}"/>
              </a:ext>
            </a:extLst>
          </p:cNvPr>
          <p:cNvSpPr/>
          <p:nvPr/>
        </p:nvSpPr>
        <p:spPr>
          <a:xfrm>
            <a:off x="9296400" y="92069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5</a:t>
            </a:r>
          </a:p>
        </p:txBody>
      </p:sp>
      <p:pic>
        <p:nvPicPr>
          <p:cNvPr id="4" name="Picture 3" descr="A group of people sitting on the floor playing a board game&#10;&#10;Description automatically generated">
            <a:extLst>
              <a:ext uri="{FF2B5EF4-FFF2-40B4-BE49-F238E27FC236}">
                <a16:creationId xmlns:a16="http://schemas.microsoft.com/office/drawing/2014/main" id="{A1B78E32-44FD-4A12-BF52-55F4A76E01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076699"/>
            <a:ext cx="7315200" cy="5486401"/>
          </a:xfrm>
          <a:prstGeom prst="rect">
            <a:avLst/>
          </a:prstGeom>
        </p:spPr>
      </p:pic>
      <p:sp>
        <p:nvSpPr>
          <p:cNvPr id="25" name="TextBox 4">
            <a:extLst>
              <a:ext uri="{FF2B5EF4-FFF2-40B4-BE49-F238E27FC236}">
                <a16:creationId xmlns:a16="http://schemas.microsoft.com/office/drawing/2014/main" id="{7026C2A5-CED2-499D-811E-A72423624945}"/>
              </a:ext>
            </a:extLst>
          </p:cNvPr>
          <p:cNvSpPr txBox="1"/>
          <p:nvPr/>
        </p:nvSpPr>
        <p:spPr>
          <a:xfrm>
            <a:off x="914400" y="8648700"/>
            <a:ext cx="6324600" cy="843949"/>
          </a:xfrm>
          <a:prstGeom prst="rect">
            <a:avLst/>
          </a:prstGeom>
        </p:spPr>
        <p:txBody>
          <a:bodyPr wrap="square" lIns="0" tIns="0" rIns="0" bIns="0" rtlCol="0" anchor="t">
            <a:spAutoFit/>
          </a:bodyPr>
          <a:lstStyle/>
          <a:p>
            <a:pPr>
              <a:lnSpc>
                <a:spcPts val="2240"/>
              </a:lnSpc>
            </a:pPr>
            <a:r>
              <a:rPr lang="pt-BR">
                <a:solidFill>
                  <a:schemeClr val="bg1"/>
                </a:solidFill>
                <a:latin typeface="Now"/>
              </a:rPr>
              <a:t>Discussão liderada por mulheres para refletir sobre o progresso da gestão pesqueira comunitária e da conservação dos recursos pesqueiros. </a:t>
            </a:r>
            <a:r>
              <a:rPr lang="en-US">
                <a:solidFill>
                  <a:schemeClr val="bg1"/>
                </a:solidFill>
                <a:latin typeface="Now"/>
              </a:rPr>
              <a:t>© FACT</a:t>
            </a:r>
            <a:endParaRPr lang="en-US">
              <a:solidFill>
                <a:schemeClr val="bg1"/>
              </a:solidFill>
              <a:highlight>
                <a:srgbClr val="FFFF00"/>
              </a:highlight>
              <a:latin typeface="Now"/>
            </a:endParaRPr>
          </a:p>
        </p:txBody>
      </p:sp>
      <p:sp>
        <p:nvSpPr>
          <p:cNvPr id="26" name="Freeform 4">
            <a:extLst>
              <a:ext uri="{FF2B5EF4-FFF2-40B4-BE49-F238E27FC236}">
                <a16:creationId xmlns:a16="http://schemas.microsoft.com/office/drawing/2014/main" id="{AA0B1AC3-B70A-46D2-B491-5B7ACFC98B16}"/>
              </a:ext>
            </a:extLst>
          </p:cNvPr>
          <p:cNvSpPr/>
          <p:nvPr/>
        </p:nvSpPr>
        <p:spPr>
          <a:xfrm>
            <a:off x="9505736" y="1907669"/>
            <a:ext cx="7258263"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27" name="TextBox 26">
            <a:extLst>
              <a:ext uri="{FF2B5EF4-FFF2-40B4-BE49-F238E27FC236}">
                <a16:creationId xmlns:a16="http://schemas.microsoft.com/office/drawing/2014/main" id="{7EDC5784-4F7C-43B1-BED5-73CC709FD51D}"/>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ANÁLISE DE GÊNERO</a:t>
            </a:r>
          </a:p>
        </p:txBody>
      </p:sp>
      <p:sp>
        <p:nvSpPr>
          <p:cNvPr id="8" name="Freeform 4">
            <a:extLst>
              <a:ext uri="{FF2B5EF4-FFF2-40B4-BE49-F238E27FC236}">
                <a16:creationId xmlns:a16="http://schemas.microsoft.com/office/drawing/2014/main" id="{D578EFF5-2303-4E03-8D5E-539772FBCC26}"/>
              </a:ext>
            </a:extLst>
          </p:cNvPr>
          <p:cNvSpPr/>
          <p:nvPr/>
        </p:nvSpPr>
        <p:spPr>
          <a:xfrm>
            <a:off x="9677400" y="2857500"/>
            <a:ext cx="7714144" cy="1623099"/>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91440" bIns="9144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chemeClr val="bg1"/>
                </a:solidFill>
                <a:effectLst/>
                <a:uLnTx/>
                <a:uFillTx/>
                <a:latin typeface="Calibri"/>
                <a:ea typeface="+mn-ea"/>
                <a:cs typeface="+mn-cs"/>
              </a:rPr>
              <a:t>Identificar as suas principais questões de gênero - o que você precisa saber para melhor apoiar o envolvimento das mulheres</a:t>
            </a:r>
          </a:p>
        </p:txBody>
      </p:sp>
      <p:sp>
        <p:nvSpPr>
          <p:cNvPr id="2" name="Oval 1">
            <a:extLst>
              <a:ext uri="{FF2B5EF4-FFF2-40B4-BE49-F238E27FC236}">
                <a16:creationId xmlns:a16="http://schemas.microsoft.com/office/drawing/2014/main" id="{85C7A379-41B1-497E-87CD-BDD0EA6E4B06}"/>
              </a:ext>
            </a:extLst>
          </p:cNvPr>
          <p:cNvSpPr/>
          <p:nvPr/>
        </p:nvSpPr>
        <p:spPr>
          <a:xfrm>
            <a:off x="9296400" y="30099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1</a:t>
            </a:r>
          </a:p>
        </p:txBody>
      </p:sp>
    </p:spTree>
    <p:extLst>
      <p:ext uri="{BB962C8B-B14F-4D97-AF65-F5344CB8AC3E}">
        <p14:creationId xmlns:p14="http://schemas.microsoft.com/office/powerpoint/2010/main" val="252827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9" name="TextBox 8">
            <a:extLst>
              <a:ext uri="{FF2B5EF4-FFF2-40B4-BE49-F238E27FC236}">
                <a16:creationId xmlns:a16="http://schemas.microsoft.com/office/drawing/2014/main" id="{1773481F-D4AD-438C-9F3F-5691CE13B023}"/>
              </a:ext>
            </a:extLst>
          </p:cNvPr>
          <p:cNvSpPr txBox="1"/>
          <p:nvPr/>
        </p:nvSpPr>
        <p:spPr>
          <a:xfrm>
            <a:off x="2971800" y="2007013"/>
            <a:ext cx="687726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Algumas ferramentas de</a:t>
            </a:r>
          </a:p>
        </p:txBody>
      </p:sp>
      <p:sp>
        <p:nvSpPr>
          <p:cNvPr id="15" name="AutoShape 2">
            <a:extLst>
              <a:ext uri="{FF2B5EF4-FFF2-40B4-BE49-F238E27FC236}">
                <a16:creationId xmlns:a16="http://schemas.microsoft.com/office/drawing/2014/main" id="{06BF850F-081D-42B1-9CBE-CF6755F94808}"/>
              </a:ext>
            </a:extLst>
          </p:cNvPr>
          <p:cNvSpPr/>
          <p:nvPr/>
        </p:nvSpPr>
        <p:spPr>
          <a:xfrm>
            <a:off x="609600" y="3613508"/>
            <a:ext cx="4374988" cy="0"/>
          </a:xfrm>
          <a:prstGeom prst="line">
            <a:avLst/>
          </a:prstGeom>
          <a:ln w="28575" cap="rnd">
            <a:solidFill>
              <a:schemeClr val="bg1"/>
            </a:solidFill>
            <a:prstDash val="sysDot"/>
            <a:headEnd type="none" w="sm" len="sm"/>
            <a:tailEnd type="none" w="sm" len="sm"/>
          </a:ln>
        </p:spPr>
      </p:sp>
      <p:sp>
        <p:nvSpPr>
          <p:cNvPr id="17" name="TextBox 3">
            <a:extLst>
              <a:ext uri="{FF2B5EF4-FFF2-40B4-BE49-F238E27FC236}">
                <a16:creationId xmlns:a16="http://schemas.microsoft.com/office/drawing/2014/main" id="{EF714464-9F0C-42BA-8800-60DE3FDAC81E}"/>
              </a:ext>
            </a:extLst>
          </p:cNvPr>
          <p:cNvSpPr txBox="1"/>
          <p:nvPr/>
        </p:nvSpPr>
        <p:spPr>
          <a:xfrm>
            <a:off x="609600" y="3810853"/>
            <a:ext cx="5411029" cy="2161874"/>
          </a:xfrm>
          <a:prstGeom prst="rect">
            <a:avLst/>
          </a:prstGeom>
        </p:spPr>
        <p:txBody>
          <a:bodyPr lIns="0" tIns="0" rIns="0" bIns="0" rtlCol="0" anchor="t">
            <a:spAutoFit/>
          </a:bodyPr>
          <a:lstStyle/>
          <a:p>
            <a:pPr>
              <a:lnSpc>
                <a:spcPts val="3359"/>
              </a:lnSpc>
            </a:pPr>
            <a:r>
              <a:rPr lang="pt-BR" sz="2400">
                <a:solidFill>
                  <a:srgbClr val="1E1E1E"/>
                </a:solidFill>
                <a:latin typeface="Now"/>
              </a:rPr>
              <a:t>Um questionário estruturado perguntando sobre as expectativas e os papéis de mulheres, homens, meninas, meninos na comunidade + o uso e gestão de recursos naturais</a:t>
            </a:r>
            <a:endParaRPr lang="en-US" sz="2400">
              <a:solidFill>
                <a:srgbClr val="1E1E1E"/>
              </a:solidFill>
              <a:latin typeface="Now"/>
            </a:endParaRPr>
          </a:p>
        </p:txBody>
      </p:sp>
      <p:sp>
        <p:nvSpPr>
          <p:cNvPr id="18" name="TextBox 4">
            <a:extLst>
              <a:ext uri="{FF2B5EF4-FFF2-40B4-BE49-F238E27FC236}">
                <a16:creationId xmlns:a16="http://schemas.microsoft.com/office/drawing/2014/main" id="{2BD1EB5C-FE72-42C4-B60E-D1615CC116A3}"/>
              </a:ext>
            </a:extLst>
          </p:cNvPr>
          <p:cNvSpPr txBox="1"/>
          <p:nvPr/>
        </p:nvSpPr>
        <p:spPr>
          <a:xfrm>
            <a:off x="609600" y="2705100"/>
            <a:ext cx="5257800" cy="855362"/>
          </a:xfrm>
          <a:prstGeom prst="rect">
            <a:avLst/>
          </a:prstGeom>
        </p:spPr>
        <p:txBody>
          <a:bodyPr wrap="square" lIns="0" tIns="0" rIns="0" bIns="0" rtlCol="0" anchor="t">
            <a:spAutoFit/>
          </a:bodyPr>
          <a:lstStyle/>
          <a:p>
            <a:pPr>
              <a:lnSpc>
                <a:spcPts val="3359"/>
              </a:lnSpc>
            </a:pPr>
            <a:r>
              <a:rPr lang="pt-BR" sz="2400">
                <a:solidFill>
                  <a:srgbClr val="0A9396"/>
                </a:solidFill>
                <a:latin typeface="Now Bold"/>
              </a:rPr>
              <a:t>Questionário sobre as normas e os papéis de gênero</a:t>
            </a:r>
            <a:endParaRPr lang="en-US" sz="2400">
              <a:solidFill>
                <a:srgbClr val="0A9396"/>
              </a:solidFill>
              <a:latin typeface="Now Bold"/>
            </a:endParaRPr>
          </a:p>
        </p:txBody>
      </p:sp>
      <p:sp>
        <p:nvSpPr>
          <p:cNvPr id="19" name="AutoShape 2">
            <a:extLst>
              <a:ext uri="{FF2B5EF4-FFF2-40B4-BE49-F238E27FC236}">
                <a16:creationId xmlns:a16="http://schemas.microsoft.com/office/drawing/2014/main" id="{28C8FC81-048F-47F9-9EAC-7CD852631EFB}"/>
              </a:ext>
            </a:extLst>
          </p:cNvPr>
          <p:cNvSpPr/>
          <p:nvPr/>
        </p:nvSpPr>
        <p:spPr>
          <a:xfrm>
            <a:off x="4191000" y="6851155"/>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0ABF9A5C-EA3E-49D7-B774-60B5E1EAC613}"/>
              </a:ext>
            </a:extLst>
          </p:cNvPr>
          <p:cNvSpPr txBox="1"/>
          <p:nvPr/>
        </p:nvSpPr>
        <p:spPr>
          <a:xfrm>
            <a:off x="4191000" y="7048500"/>
            <a:ext cx="5411029" cy="3033907"/>
          </a:xfrm>
          <a:prstGeom prst="rect">
            <a:avLst/>
          </a:prstGeom>
        </p:spPr>
        <p:txBody>
          <a:bodyPr lIns="0" tIns="0" rIns="0" bIns="0" rtlCol="0" anchor="t">
            <a:spAutoFit/>
          </a:bodyPr>
          <a:lstStyle/>
          <a:p>
            <a:pPr>
              <a:lnSpc>
                <a:spcPts val="3359"/>
              </a:lnSpc>
            </a:pPr>
            <a:r>
              <a:rPr lang="pt-BR" sz="2400">
                <a:solidFill>
                  <a:srgbClr val="1E1E1E"/>
                </a:solidFill>
                <a:latin typeface="Now"/>
              </a:rPr>
              <a:t>Delineando as diferentes atividades de mulheres e homens ao longo das estações - uma vez que o uso de recursos naturais muitas vezes muda com as estações, o mesmo acontece com as atividades das pessoas</a:t>
            </a:r>
            <a:endParaRPr lang="en-US" sz="2400">
              <a:solidFill>
                <a:srgbClr val="1E1E1E"/>
              </a:solidFill>
              <a:latin typeface="Now"/>
            </a:endParaRPr>
          </a:p>
        </p:txBody>
      </p:sp>
      <p:sp>
        <p:nvSpPr>
          <p:cNvPr id="21" name="TextBox 4">
            <a:extLst>
              <a:ext uri="{FF2B5EF4-FFF2-40B4-BE49-F238E27FC236}">
                <a16:creationId xmlns:a16="http://schemas.microsoft.com/office/drawing/2014/main" id="{BBD7381E-B7A1-43BF-8699-2DF4FD1CD391}"/>
              </a:ext>
            </a:extLst>
          </p:cNvPr>
          <p:cNvSpPr txBox="1"/>
          <p:nvPr/>
        </p:nvSpPr>
        <p:spPr>
          <a:xfrm>
            <a:off x="4191000" y="6323747"/>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Calendário sazonal</a:t>
            </a:r>
          </a:p>
        </p:txBody>
      </p:sp>
      <p:sp>
        <p:nvSpPr>
          <p:cNvPr id="22" name="AutoShape 2">
            <a:extLst>
              <a:ext uri="{FF2B5EF4-FFF2-40B4-BE49-F238E27FC236}">
                <a16:creationId xmlns:a16="http://schemas.microsoft.com/office/drawing/2014/main" id="{943D1105-82A3-4BDD-9BD0-374355F399AB}"/>
              </a:ext>
            </a:extLst>
          </p:cNvPr>
          <p:cNvSpPr/>
          <p:nvPr/>
        </p:nvSpPr>
        <p:spPr>
          <a:xfrm>
            <a:off x="6780971" y="3597415"/>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4390FA50-DDA4-4B3E-A59E-1135CB7B86F8}"/>
              </a:ext>
            </a:extLst>
          </p:cNvPr>
          <p:cNvSpPr txBox="1"/>
          <p:nvPr/>
        </p:nvSpPr>
        <p:spPr>
          <a:xfrm>
            <a:off x="6780971" y="3794760"/>
            <a:ext cx="5411029" cy="1725857"/>
          </a:xfrm>
          <a:prstGeom prst="rect">
            <a:avLst/>
          </a:prstGeom>
        </p:spPr>
        <p:txBody>
          <a:bodyPr lIns="0" tIns="0" rIns="0" bIns="0" rtlCol="0" anchor="t">
            <a:spAutoFit/>
          </a:bodyPr>
          <a:lstStyle/>
          <a:p>
            <a:pPr>
              <a:lnSpc>
                <a:spcPts val="3359"/>
              </a:lnSpc>
            </a:pPr>
            <a:r>
              <a:rPr lang="pt-BR" sz="2400">
                <a:solidFill>
                  <a:srgbClr val="1E1E1E"/>
                </a:solidFill>
                <a:latin typeface="Now"/>
              </a:rPr>
              <a:t>Fazer mapas dos recursos usados por mulheres e homens - incluindo a rotulagem dos recursos, como são usados e por quem</a:t>
            </a:r>
            <a:endParaRPr lang="en-US" sz="2400">
              <a:solidFill>
                <a:srgbClr val="1E1E1E"/>
              </a:solidFill>
              <a:latin typeface="Now"/>
            </a:endParaRPr>
          </a:p>
        </p:txBody>
      </p:sp>
      <p:sp>
        <p:nvSpPr>
          <p:cNvPr id="25" name="TextBox 4">
            <a:extLst>
              <a:ext uri="{FF2B5EF4-FFF2-40B4-BE49-F238E27FC236}">
                <a16:creationId xmlns:a16="http://schemas.microsoft.com/office/drawing/2014/main" id="{AEA23989-BDBA-4A75-AF2C-726017CB491D}"/>
              </a:ext>
            </a:extLst>
          </p:cNvPr>
          <p:cNvSpPr txBox="1"/>
          <p:nvPr/>
        </p:nvSpPr>
        <p:spPr>
          <a:xfrm>
            <a:off x="6780971" y="3070007"/>
            <a:ext cx="4374988" cy="419346"/>
          </a:xfrm>
          <a:prstGeom prst="rect">
            <a:avLst/>
          </a:prstGeom>
        </p:spPr>
        <p:txBody>
          <a:bodyPr wrap="square" lIns="0" tIns="0" rIns="0" bIns="0" rtlCol="0" anchor="t">
            <a:spAutoFit/>
          </a:bodyPr>
          <a:lstStyle/>
          <a:p>
            <a:pPr>
              <a:lnSpc>
                <a:spcPts val="3359"/>
              </a:lnSpc>
            </a:pPr>
            <a:r>
              <a:rPr lang="en-US" sz="2400">
                <a:solidFill>
                  <a:srgbClr val="0A9396"/>
                </a:solidFill>
                <a:latin typeface="Now Bold"/>
              </a:rPr>
              <a:t>Mapeamento de recursos</a:t>
            </a:r>
          </a:p>
        </p:txBody>
      </p:sp>
      <p:sp>
        <p:nvSpPr>
          <p:cNvPr id="26" name="AutoShape 2">
            <a:extLst>
              <a:ext uri="{FF2B5EF4-FFF2-40B4-BE49-F238E27FC236}">
                <a16:creationId xmlns:a16="http://schemas.microsoft.com/office/drawing/2014/main" id="{7643E8C8-34C4-4D03-A768-C5744679A849}"/>
              </a:ext>
            </a:extLst>
          </p:cNvPr>
          <p:cNvSpPr/>
          <p:nvPr/>
        </p:nvSpPr>
        <p:spPr>
          <a:xfrm>
            <a:off x="10172271" y="6813908"/>
            <a:ext cx="4374988" cy="0"/>
          </a:xfrm>
          <a:prstGeom prst="line">
            <a:avLst/>
          </a:prstGeom>
          <a:ln w="28575" cap="rnd">
            <a:solidFill>
              <a:schemeClr val="bg1"/>
            </a:solidFill>
            <a:prstDash val="sysDot"/>
            <a:headEnd type="none" w="sm" len="sm"/>
            <a:tailEnd type="none" w="sm" len="sm"/>
          </a:ln>
        </p:spPr>
      </p:sp>
      <p:sp>
        <p:nvSpPr>
          <p:cNvPr id="27" name="TextBox 3">
            <a:extLst>
              <a:ext uri="{FF2B5EF4-FFF2-40B4-BE49-F238E27FC236}">
                <a16:creationId xmlns:a16="http://schemas.microsoft.com/office/drawing/2014/main" id="{B835EC6B-1A56-4FAE-BFCA-D4A2109D800C}"/>
              </a:ext>
            </a:extLst>
          </p:cNvPr>
          <p:cNvSpPr txBox="1"/>
          <p:nvPr/>
        </p:nvSpPr>
        <p:spPr>
          <a:xfrm>
            <a:off x="10172271" y="7011253"/>
            <a:ext cx="5411029" cy="3033907"/>
          </a:xfrm>
          <a:prstGeom prst="rect">
            <a:avLst/>
          </a:prstGeom>
        </p:spPr>
        <p:txBody>
          <a:bodyPr lIns="0" tIns="0" rIns="0" bIns="0" rtlCol="0" anchor="t">
            <a:spAutoFit/>
          </a:bodyPr>
          <a:lstStyle/>
          <a:p>
            <a:pPr>
              <a:lnSpc>
                <a:spcPts val="3359"/>
              </a:lnSpc>
            </a:pPr>
            <a:r>
              <a:rPr lang="pt-BR" sz="2400">
                <a:solidFill>
                  <a:srgbClr val="1E1E1E"/>
                </a:solidFill>
                <a:latin typeface="Now"/>
              </a:rPr>
              <a:t>Documentar como as mulheres e os homens vivenciam seus dias ou certos processos (por exemplo, o processo desde a pesca até a venda de produtos pesqueiros), incluindo suas atividades e sentimentos</a:t>
            </a:r>
            <a:endParaRPr lang="en-US" sz="2400">
              <a:solidFill>
                <a:srgbClr val="1E1E1E"/>
              </a:solidFill>
              <a:latin typeface="Now"/>
            </a:endParaRPr>
          </a:p>
        </p:txBody>
      </p:sp>
      <p:sp>
        <p:nvSpPr>
          <p:cNvPr id="28" name="TextBox 4">
            <a:extLst>
              <a:ext uri="{FF2B5EF4-FFF2-40B4-BE49-F238E27FC236}">
                <a16:creationId xmlns:a16="http://schemas.microsoft.com/office/drawing/2014/main" id="{BB2D9E79-9CB4-4235-A08C-39654753196E}"/>
              </a:ext>
            </a:extLst>
          </p:cNvPr>
          <p:cNvSpPr txBox="1"/>
          <p:nvPr/>
        </p:nvSpPr>
        <p:spPr>
          <a:xfrm>
            <a:off x="10172271" y="6286500"/>
            <a:ext cx="4374988" cy="419346"/>
          </a:xfrm>
          <a:prstGeom prst="rect">
            <a:avLst/>
          </a:prstGeom>
        </p:spPr>
        <p:txBody>
          <a:bodyPr wrap="square" lIns="0" tIns="0" rIns="0" bIns="0" rtlCol="0" anchor="t">
            <a:spAutoFit/>
          </a:bodyPr>
          <a:lstStyle/>
          <a:p>
            <a:pPr>
              <a:lnSpc>
                <a:spcPts val="3359"/>
              </a:lnSpc>
            </a:pPr>
            <a:r>
              <a:rPr lang="en-US" sz="2400">
                <a:solidFill>
                  <a:srgbClr val="0A9396"/>
                </a:solidFill>
                <a:latin typeface="Now Bold"/>
              </a:rPr>
              <a:t>Mapeamento de jornada</a:t>
            </a:r>
          </a:p>
        </p:txBody>
      </p:sp>
      <p:sp>
        <p:nvSpPr>
          <p:cNvPr id="29" name="AutoShape 2">
            <a:extLst>
              <a:ext uri="{FF2B5EF4-FFF2-40B4-BE49-F238E27FC236}">
                <a16:creationId xmlns:a16="http://schemas.microsoft.com/office/drawing/2014/main" id="{29920DF9-5C63-4BAF-9AF3-F974154B91AB}"/>
              </a:ext>
            </a:extLst>
          </p:cNvPr>
          <p:cNvSpPr/>
          <p:nvPr/>
        </p:nvSpPr>
        <p:spPr>
          <a:xfrm>
            <a:off x="12496801" y="3597415"/>
            <a:ext cx="4374988" cy="0"/>
          </a:xfrm>
          <a:prstGeom prst="line">
            <a:avLst/>
          </a:prstGeom>
          <a:ln w="28575" cap="rnd">
            <a:solidFill>
              <a:schemeClr val="bg1"/>
            </a:solidFill>
            <a:prstDash val="sysDot"/>
            <a:headEnd type="none" w="sm" len="sm"/>
            <a:tailEnd type="none" w="sm" len="sm"/>
          </a:ln>
        </p:spPr>
      </p:sp>
      <p:sp>
        <p:nvSpPr>
          <p:cNvPr id="30" name="TextBox 3">
            <a:extLst>
              <a:ext uri="{FF2B5EF4-FFF2-40B4-BE49-F238E27FC236}">
                <a16:creationId xmlns:a16="http://schemas.microsoft.com/office/drawing/2014/main" id="{57D4D415-678C-436E-8D8F-CC47189218E7}"/>
              </a:ext>
            </a:extLst>
          </p:cNvPr>
          <p:cNvSpPr txBox="1"/>
          <p:nvPr/>
        </p:nvSpPr>
        <p:spPr>
          <a:xfrm>
            <a:off x="12496801" y="3794760"/>
            <a:ext cx="5411029" cy="2161874"/>
          </a:xfrm>
          <a:prstGeom prst="rect">
            <a:avLst/>
          </a:prstGeom>
        </p:spPr>
        <p:txBody>
          <a:bodyPr lIns="0" tIns="0" rIns="0" bIns="0" rtlCol="0" anchor="t">
            <a:spAutoFit/>
          </a:bodyPr>
          <a:lstStyle/>
          <a:p>
            <a:pPr>
              <a:lnSpc>
                <a:spcPts val="3359"/>
              </a:lnSpc>
            </a:pPr>
            <a:r>
              <a:rPr lang="pt-BR" sz="2400">
                <a:solidFill>
                  <a:srgbClr val="1E1E1E"/>
                </a:solidFill>
                <a:latin typeface="Now"/>
              </a:rPr>
              <a:t>Perguntas abertas e/ou uma lista de tópicos para guiar entrevistas mais detalhadas ou discussões em grupo sobre normas, questões, e experiências de gênero</a:t>
            </a:r>
            <a:endParaRPr lang="en-US" sz="2400">
              <a:solidFill>
                <a:srgbClr val="1E1E1E"/>
              </a:solidFill>
              <a:latin typeface="Now"/>
            </a:endParaRPr>
          </a:p>
        </p:txBody>
      </p:sp>
      <p:sp>
        <p:nvSpPr>
          <p:cNvPr id="31" name="TextBox 4">
            <a:extLst>
              <a:ext uri="{FF2B5EF4-FFF2-40B4-BE49-F238E27FC236}">
                <a16:creationId xmlns:a16="http://schemas.microsoft.com/office/drawing/2014/main" id="{01189A05-EF84-4757-A260-63A959F1FCA9}"/>
              </a:ext>
            </a:extLst>
          </p:cNvPr>
          <p:cNvSpPr txBox="1"/>
          <p:nvPr/>
        </p:nvSpPr>
        <p:spPr>
          <a:xfrm>
            <a:off x="12496800" y="3070007"/>
            <a:ext cx="5986241" cy="419346"/>
          </a:xfrm>
          <a:prstGeom prst="rect">
            <a:avLst/>
          </a:prstGeom>
        </p:spPr>
        <p:txBody>
          <a:bodyPr wrap="square" lIns="0" tIns="0" rIns="0" bIns="0" rtlCol="0" anchor="t">
            <a:spAutoFit/>
          </a:bodyPr>
          <a:lstStyle/>
          <a:p>
            <a:pPr>
              <a:lnSpc>
                <a:spcPts val="3359"/>
              </a:lnSpc>
            </a:pPr>
            <a:r>
              <a:rPr lang="pt-BR" sz="2400">
                <a:solidFill>
                  <a:srgbClr val="0A9396"/>
                </a:solidFill>
                <a:latin typeface="Now Bold"/>
              </a:rPr>
              <a:t>Guias de entrevista e discussão</a:t>
            </a:r>
            <a:endParaRPr lang="en-US" sz="2400">
              <a:solidFill>
                <a:srgbClr val="0A9396"/>
              </a:solidFill>
              <a:latin typeface="Now Bold"/>
            </a:endParaRPr>
          </a:p>
        </p:txBody>
      </p:sp>
      <p:sp>
        <p:nvSpPr>
          <p:cNvPr id="33" name="Freeform 4">
            <a:extLst>
              <a:ext uri="{FF2B5EF4-FFF2-40B4-BE49-F238E27FC236}">
                <a16:creationId xmlns:a16="http://schemas.microsoft.com/office/drawing/2014/main" id="{7FD4780E-51DE-4CC0-8FD3-8E76497F7001}"/>
              </a:ext>
            </a:extLst>
          </p:cNvPr>
          <p:cNvSpPr/>
          <p:nvPr/>
        </p:nvSpPr>
        <p:spPr>
          <a:xfrm>
            <a:off x="9505736" y="1907669"/>
            <a:ext cx="7258263"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34" name="TextBox 33">
            <a:extLst>
              <a:ext uri="{FF2B5EF4-FFF2-40B4-BE49-F238E27FC236}">
                <a16:creationId xmlns:a16="http://schemas.microsoft.com/office/drawing/2014/main" id="{ECE7A4CB-9554-4257-BBC0-DD2613503019}"/>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ANÁLISE DE GÊNERO</a:t>
            </a:r>
          </a:p>
        </p:txBody>
      </p:sp>
    </p:spTree>
    <p:extLst>
      <p:ext uri="{BB962C8B-B14F-4D97-AF65-F5344CB8AC3E}">
        <p14:creationId xmlns:p14="http://schemas.microsoft.com/office/powerpoint/2010/main" val="37826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61D71C-214E-41CC-A586-3137523257BE}"/>
              </a:ext>
            </a:extLst>
          </p:cNvPr>
          <p:cNvSpPr/>
          <p:nvPr/>
        </p:nvSpPr>
        <p:spPr>
          <a:xfrm>
            <a:off x="5874190" y="1307132"/>
            <a:ext cx="12337610" cy="894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pic>
        <p:nvPicPr>
          <p:cNvPr id="32" name="Picture 31">
            <a:extLst>
              <a:ext uri="{FF2B5EF4-FFF2-40B4-BE49-F238E27FC236}">
                <a16:creationId xmlns:a16="http://schemas.microsoft.com/office/drawing/2014/main" id="{DD971103-6BDE-4380-B1B1-A4183CF057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4190" y="8443756"/>
            <a:ext cx="3892823" cy="1633661"/>
          </a:xfrm>
          <a:prstGeom prst="rect">
            <a:avLst/>
          </a:prstGeom>
        </p:spPr>
      </p:pic>
      <p:pic>
        <p:nvPicPr>
          <p:cNvPr id="33" name="Picture 32">
            <a:extLst>
              <a:ext uri="{FF2B5EF4-FFF2-40B4-BE49-F238E27FC236}">
                <a16:creationId xmlns:a16="http://schemas.microsoft.com/office/drawing/2014/main" id="{C8E9C05B-5080-47C3-8422-11F7F43894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4190" y="1307132"/>
            <a:ext cx="12337610" cy="7136624"/>
          </a:xfrm>
          <a:prstGeom prst="rect">
            <a:avLst/>
          </a:prstGeom>
        </p:spPr>
      </p:pic>
      <p:pic>
        <p:nvPicPr>
          <p:cNvPr id="34" name="Picture 33">
            <a:extLst>
              <a:ext uri="{FF2B5EF4-FFF2-40B4-BE49-F238E27FC236}">
                <a16:creationId xmlns:a16="http://schemas.microsoft.com/office/drawing/2014/main" id="{5FB72058-AB9A-4574-9E7D-C3BDB3D0AB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347461" y="8441567"/>
            <a:ext cx="3881405" cy="1350133"/>
          </a:xfrm>
          <a:prstGeom prst="rect">
            <a:avLst/>
          </a:prstGeom>
        </p:spPr>
      </p:pic>
      <p:pic>
        <p:nvPicPr>
          <p:cNvPr id="35" name="Picture 34">
            <a:extLst>
              <a:ext uri="{FF2B5EF4-FFF2-40B4-BE49-F238E27FC236}">
                <a16:creationId xmlns:a16="http://schemas.microsoft.com/office/drawing/2014/main" id="{E8E48E39-441F-485F-9556-20E52F232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96669" y="9701456"/>
            <a:ext cx="8818310" cy="547444"/>
          </a:xfrm>
          <a:prstGeom prst="rect">
            <a:avLst/>
          </a:prstGeom>
        </p:spPr>
      </p:pic>
      <p:sp>
        <p:nvSpPr>
          <p:cNvPr id="36" name="TextBox 3">
            <a:extLst>
              <a:ext uri="{FF2B5EF4-FFF2-40B4-BE49-F238E27FC236}">
                <a16:creationId xmlns:a16="http://schemas.microsoft.com/office/drawing/2014/main" id="{3D76A5E5-8843-48DA-9E0D-B343ECADE941}"/>
              </a:ext>
            </a:extLst>
          </p:cNvPr>
          <p:cNvSpPr txBox="1"/>
          <p:nvPr/>
        </p:nvSpPr>
        <p:spPr>
          <a:xfrm>
            <a:off x="76201" y="3924300"/>
            <a:ext cx="5791200" cy="5634876"/>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Now"/>
                <a:ea typeface="+mn-ea"/>
                <a:cs typeface="+mn-cs"/>
              </a:rPr>
              <a:t>EXEMPLO:</a:t>
            </a: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Este calendário sazonal documenta as atividades relacionadas a tarefas domésticas, a pesca, e a agricultura de homens, mulheres, meninos, e meninas. </a:t>
            </a:r>
          </a:p>
          <a:p>
            <a:pPr marL="0" marR="0" lvl="0" indent="0" algn="r" defTabSz="914400" rtl="0" eaLnBrk="1" fontAlgn="auto" latinLnBrk="0" hangingPunct="1">
              <a:lnSpc>
                <a:spcPts val="3359"/>
              </a:lnSpc>
              <a:spcBef>
                <a:spcPts val="0"/>
              </a:spcBef>
              <a:spcAft>
                <a:spcPts val="0"/>
              </a:spcAft>
              <a:buClrTx/>
              <a:buSzTx/>
              <a:buFontTx/>
              <a:buNone/>
              <a:tabLst/>
              <a:defRPr/>
            </a:pPr>
            <a:endParaRPr lang="pt-BR"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As atividades dos homens são marcadas com um quadrado branco no início, as mulheres com um círculo branco - a linha indica a intensidade de suas atividades. </a:t>
            </a:r>
          </a:p>
          <a:p>
            <a:pPr marL="0" marR="0" lvl="0" indent="0" algn="r" defTabSz="914400" rtl="0" eaLnBrk="1" fontAlgn="auto" latinLnBrk="0" hangingPunct="1">
              <a:lnSpc>
                <a:spcPts val="3359"/>
              </a:lnSpc>
              <a:spcBef>
                <a:spcPts val="0"/>
              </a:spcBef>
              <a:spcAft>
                <a:spcPts val="0"/>
              </a:spcAft>
              <a:buClrTx/>
              <a:buSzTx/>
              <a:buFontTx/>
              <a:buNone/>
              <a:tabLst/>
              <a:defRPr/>
            </a:pPr>
            <a:endParaRPr lang="pt-BR"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Notas sobre o tipo de atividade também são colocadas.</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5867400" y="4325565"/>
            <a:ext cx="0" cy="4780335"/>
          </a:xfrm>
          <a:prstGeom prst="line">
            <a:avLst/>
          </a:prstGeom>
          <a:ln w="28575" cap="rnd">
            <a:solidFill>
              <a:srgbClr val="94D2BD"/>
            </a:solidFill>
            <a:prstDash val="sysDot"/>
            <a:headEnd type="none" w="sm" len="sm"/>
            <a:tailEnd type="none" w="sm" len="sm"/>
          </a:ln>
        </p:spPr>
      </p:sp>
      <p:sp>
        <p:nvSpPr>
          <p:cNvPr id="16" name="AutoShape 2">
            <a:extLst>
              <a:ext uri="{FF2B5EF4-FFF2-40B4-BE49-F238E27FC236}">
                <a16:creationId xmlns:a16="http://schemas.microsoft.com/office/drawing/2014/main" id="{DA6DFCDF-520E-47AD-8B0E-1CE69A3D73ED}"/>
              </a:ext>
            </a:extLst>
          </p:cNvPr>
          <p:cNvSpPr/>
          <p:nvPr/>
        </p:nvSpPr>
        <p:spPr>
          <a:xfrm>
            <a:off x="227771" y="641708"/>
            <a:ext cx="4374988" cy="0"/>
          </a:xfrm>
          <a:prstGeom prst="line">
            <a:avLst/>
          </a:prstGeom>
          <a:ln w="28575" cap="rnd">
            <a:solidFill>
              <a:schemeClr val="bg1"/>
            </a:solidFill>
            <a:prstDash val="sysDot"/>
            <a:headEnd type="none" w="sm" len="sm"/>
            <a:tailEnd type="none" w="sm" len="sm"/>
          </a:ln>
        </p:spPr>
      </p:sp>
      <p:sp>
        <p:nvSpPr>
          <p:cNvPr id="17" name="TextBox 3">
            <a:extLst>
              <a:ext uri="{FF2B5EF4-FFF2-40B4-BE49-F238E27FC236}">
                <a16:creationId xmlns:a16="http://schemas.microsoft.com/office/drawing/2014/main" id="{8EF38EF8-E6D2-4345-8A79-B383937BB952}"/>
              </a:ext>
            </a:extLst>
          </p:cNvPr>
          <p:cNvSpPr txBox="1"/>
          <p:nvPr/>
        </p:nvSpPr>
        <p:spPr>
          <a:xfrm>
            <a:off x="227771" y="839053"/>
            <a:ext cx="5411029" cy="3033907"/>
          </a:xfrm>
          <a:prstGeom prst="rect">
            <a:avLst/>
          </a:prstGeom>
        </p:spPr>
        <p:txBody>
          <a:bodyPr lIns="0" tIns="0" rIns="0" bIns="0" rtlCol="0" anchor="t">
            <a:spAutoFit/>
          </a:bodyPr>
          <a:lstStyle/>
          <a:p>
            <a:pPr>
              <a:lnSpc>
                <a:spcPts val="3359"/>
              </a:lnSpc>
            </a:pPr>
            <a:r>
              <a:rPr lang="pt-BR" sz="2400">
                <a:solidFill>
                  <a:srgbClr val="1E1E1E"/>
                </a:solidFill>
                <a:latin typeface="Now"/>
              </a:rPr>
              <a:t>Delineando as diferentes atividades de mulheres e homens ao longo das estações - uma vez que o uso de recursos naturais muitas vezes muda com as estações, o mesmo acontece com as atividades das pessoas</a:t>
            </a:r>
            <a:endParaRPr lang="en-US" sz="2400">
              <a:solidFill>
                <a:srgbClr val="1E1E1E"/>
              </a:solidFill>
              <a:latin typeface="Now"/>
            </a:endParaRPr>
          </a:p>
        </p:txBody>
      </p:sp>
      <p:sp>
        <p:nvSpPr>
          <p:cNvPr id="18" name="TextBox 4">
            <a:extLst>
              <a:ext uri="{FF2B5EF4-FFF2-40B4-BE49-F238E27FC236}">
                <a16:creationId xmlns:a16="http://schemas.microsoft.com/office/drawing/2014/main" id="{F6C92F25-8E92-4713-AAE8-46CAA9568738}"/>
              </a:ext>
            </a:extLst>
          </p:cNvPr>
          <p:cNvSpPr txBox="1"/>
          <p:nvPr/>
        </p:nvSpPr>
        <p:spPr>
          <a:xfrm>
            <a:off x="227771" y="114300"/>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Calendário sazonal</a:t>
            </a:r>
          </a:p>
        </p:txBody>
      </p:sp>
    </p:spTree>
    <p:extLst>
      <p:ext uri="{BB962C8B-B14F-4D97-AF65-F5344CB8AC3E}">
        <p14:creationId xmlns:p14="http://schemas.microsoft.com/office/powerpoint/2010/main" val="410437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994"/>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5"/>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a:solidFill>
                  <a:srgbClr val="1E1E1E"/>
                </a:solidFill>
                <a:latin typeface="Now"/>
              </a:rPr>
              <a:t>Sobre</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3251659"/>
          </a:xfrm>
          <a:prstGeom prst="rect">
            <a:avLst/>
          </a:prstGeom>
        </p:spPr>
        <p:txBody>
          <a:bodyPr wrap="square" lIns="0" tIns="0" rIns="0" bIns="0" rtlCol="0" anchor="t">
            <a:spAutoFit/>
          </a:bodyPr>
          <a:lstStyle/>
          <a:p>
            <a:pPr>
              <a:lnSpc>
                <a:spcPts val="2700"/>
              </a:lnSpc>
              <a:spcAft>
                <a:spcPts val="1200"/>
              </a:spcAft>
            </a:pPr>
            <a:r>
              <a:rPr lang="pt-BR" dirty="0">
                <a:latin typeface="Now" panose="00000500000000000000" pitchFamily="50" charset="0"/>
                <a:ea typeface="Calibri" panose="020F0502020204030204" pitchFamily="34" charset="0"/>
                <a:cs typeface="Myanmar Text" panose="020B0502040204020203" pitchFamily="34" charset="0"/>
              </a:rPr>
              <a:t>O treinamento é baseado nas experiências, ideias, e lições aprendidas dos beneficiários do CEPF no Hotspot Indo-Burma, bem como as boas práticas gerais para a incorporação da perspectiva de gênero em projetos de conservação. Seu objetivo é fornecer informações úteis e diretrizes para apoiar as mulheres na conservação. </a:t>
            </a:r>
            <a:r>
              <a:rPr lang="es-ES" sz="1800" i="1" dirty="0">
                <a:effectLst/>
                <a:latin typeface="Now" panose="00000500000000000000" pitchFamily="50" charset="0"/>
                <a:ea typeface="Calibri" panose="020F0502020204030204" pitchFamily="34" charset="0"/>
                <a:cs typeface="Myanmar Text" panose="020B0502040204020203" pitchFamily="34" charset="0"/>
              </a:rPr>
              <a:t>Material licenciado </a:t>
            </a:r>
            <a:r>
              <a:rPr lang="es-ES" sz="1800" i="1" dirty="0" err="1">
                <a:effectLst/>
                <a:latin typeface="Now" panose="00000500000000000000" pitchFamily="50" charset="0"/>
                <a:ea typeface="Calibri" panose="020F0502020204030204" pitchFamily="34" charset="0"/>
                <a:cs typeface="Myanmar Text" panose="020B0502040204020203" pitchFamily="34" charset="0"/>
              </a:rPr>
              <a:t>sob</a:t>
            </a:r>
            <a:r>
              <a:rPr lang="es-ES" sz="1800" i="1" dirty="0">
                <a:effectLst/>
                <a:latin typeface="Now" panose="00000500000000000000" pitchFamily="50" charset="0"/>
                <a:ea typeface="Calibri" panose="020F0502020204030204" pitchFamily="34" charset="0"/>
                <a:cs typeface="Myanmar Text" panose="020B0502040204020203" pitchFamily="34" charset="0"/>
              </a:rPr>
              <a:t> </a:t>
            </a:r>
            <a:r>
              <a:rPr lang="es-ES" sz="1800" i="1" u="sng" dirty="0">
                <a:solidFill>
                  <a:srgbClr val="0563C1"/>
                </a:solidFill>
                <a:effectLst/>
                <a:latin typeface="Now" panose="00000500000000000000" pitchFamily="50" charset="0"/>
                <a:ea typeface="Calibri" panose="020F0502020204030204" pitchFamily="34" charset="0"/>
                <a:cs typeface="Myanmar Text" panose="020B0502040204020203" pitchFamily="34" charset="0"/>
                <a:hlinkClick r:id="rId4"/>
              </a:rPr>
              <a:t>CC BY-NC 4.0</a:t>
            </a:r>
            <a:endParaRPr lang="pt-BR" i="1" dirty="0">
              <a:latin typeface="Now" panose="00000500000000000000" pitchFamily="50" charset="0"/>
              <a:ea typeface="Calibri" panose="020F0502020204030204" pitchFamily="34" charset="0"/>
              <a:cs typeface="Myanmar Text" panose="020B0502040204020203" pitchFamily="34" charset="0"/>
            </a:endParaRPr>
          </a:p>
          <a:p>
            <a:pPr>
              <a:lnSpc>
                <a:spcPts val="2700"/>
              </a:lnSpc>
              <a:spcAft>
                <a:spcPts val="1200"/>
              </a:spcAft>
            </a:pPr>
            <a:r>
              <a:rPr lang="pt-BR" dirty="0">
                <a:solidFill>
                  <a:srgbClr val="1E1E1E"/>
                </a:solidFill>
                <a:latin typeface="Now"/>
              </a:rPr>
              <a:t>Financiado como parte da série de recursos de aprendizagem "Construindo no Sucesso" do CEPF, o qual visa promover práticas de conservação eficazes em todo o planeta.</a:t>
            </a:r>
            <a:endParaRPr lang="es-ES" dirty="0">
              <a:solidFill>
                <a:srgbClr val="1E1E1E"/>
              </a:solidFill>
              <a:latin typeface="Now"/>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474215" y="9486900"/>
            <a:ext cx="8710642"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a:solidFill>
                  <a:srgbClr val="FBB38F"/>
                </a:solidFill>
                <a:latin typeface="Now"/>
              </a:rPr>
              <a:t>Publicados: 2021  |  Autor: Tara Sayuri Whitty, Ph.D. @  Keiruna Inc. Tradução: Ellie Bergstrom, Ph.D.</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a:solidFill>
                  <a:srgbClr val="1E1E1E"/>
                </a:solidFill>
                <a:latin typeface="Now"/>
              </a:rPr>
              <a:t>Como usar </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838700"/>
            <a:ext cx="7865552" cy="2559162"/>
          </a:xfrm>
          <a:prstGeom prst="rect">
            <a:avLst/>
          </a:prstGeom>
        </p:spPr>
        <p:txBody>
          <a:bodyPr wrap="square" lIns="0" tIns="0" rIns="0" bIns="0" rtlCol="0" anchor="t">
            <a:spAutoFit/>
          </a:bodyPr>
          <a:lstStyle/>
          <a:p>
            <a:pPr>
              <a:lnSpc>
                <a:spcPts val="2700"/>
              </a:lnSpc>
              <a:spcAft>
                <a:spcPts val="1200"/>
              </a:spcAft>
            </a:pPr>
            <a:r>
              <a:rPr lang="pt-BR" dirty="0">
                <a:solidFill>
                  <a:srgbClr val="1E1E1E"/>
                </a:solidFill>
                <a:latin typeface="Now"/>
              </a:rPr>
              <a:t>Este é um treinamento com 3 módulos que pode ser autoguiado ou facilitado por um treinador ao grupo. O treinamento foi desenvolvido para ser independente, com explicações adicionais que podem ser encontradas no arquivo de informações para o treinamento</a:t>
            </a:r>
            <a:r>
              <a:rPr lang="en-US" sz="1800" kern="1200" dirty="0">
                <a:effectLst/>
                <a:latin typeface="Now" panose="00000500000000000000" pitchFamily="50" charset="0"/>
                <a:ea typeface="Calibri" panose="020F0502020204030204" pitchFamily="34" charset="0"/>
                <a:cs typeface="Myanmar Text" panose="020B0502040204020203" pitchFamily="34" charset="0"/>
              </a:rPr>
              <a:t>.</a:t>
            </a:r>
          </a:p>
          <a:p>
            <a:pPr>
              <a:lnSpc>
                <a:spcPts val="2700"/>
              </a:lnSpc>
              <a:spcAft>
                <a:spcPts val="1200"/>
              </a:spcAft>
            </a:pPr>
            <a:r>
              <a:rPr lang="pt-BR" dirty="0">
                <a:solidFill>
                  <a:srgbClr val="1E1E1E"/>
                </a:solidFill>
                <a:latin typeface="Now"/>
              </a:rPr>
              <a:t>Para obter informações com mais detalhe sobre qualquer um dos temas abordados, estão disponíveis várias referências úteis, incluindo aquelas no Anexo (Aprendizagem Adicional).</a:t>
            </a:r>
          </a:p>
        </p:txBody>
      </p:sp>
      <p:pic>
        <p:nvPicPr>
          <p:cNvPr id="28" name="Picture 27">
            <a:extLst>
              <a:ext uri="{FF2B5EF4-FFF2-40B4-BE49-F238E27FC236}">
                <a16:creationId xmlns:a16="http://schemas.microsoft.com/office/drawing/2014/main" id="{3421265D-0C67-419E-90E9-CE5736199B7F}"/>
              </a:ext>
            </a:extLst>
          </p:cNvPr>
          <p:cNvPicPr>
            <a:picLocks noChangeAspect="1"/>
          </p:cNvPicPr>
          <p:nvPr/>
        </p:nvPicPr>
        <p:blipFill>
          <a:blip r:embed="rId5"/>
          <a:srcRect/>
          <a:stretch/>
        </p:blipFill>
        <p:spPr>
          <a:xfrm>
            <a:off x="10085054" y="8039100"/>
            <a:ext cx="2551979" cy="847130"/>
          </a:xfrm>
          <a:prstGeom prst="rect">
            <a:avLst/>
          </a:prstGeom>
        </p:spPr>
      </p:pic>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pt-BR"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O CEPF é uma iniciativa conjunta  entre L'Agence Française de Développement, Conservation International, a União Europeia, </a:t>
            </a:r>
            <a:r>
              <a:rPr lang="pt-BR" dirty="0">
                <a:solidFill>
                  <a:srgbClr val="0A9396"/>
                </a:solidFill>
                <a:latin typeface="Now" panose="00000500000000000000" pitchFamily="50" charset="0"/>
                <a:ea typeface="Calibri" panose="020F0502020204030204" pitchFamily="34" charset="0"/>
                <a:cs typeface="Myanmar Text" panose="020B0502040204020203" pitchFamily="34" charset="0"/>
              </a:rPr>
              <a:t>o</a:t>
            </a:r>
            <a:r>
              <a:rPr lang="pt-BR"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Fundo Global para o Meio Ambiente, o Governo do Japão, e o Banco Mundial.</a:t>
            </a:r>
            <a:endParaRPr lang="en-US" dirty="0">
              <a:solidFill>
                <a:srgbClr val="0A9396"/>
              </a:solidFill>
              <a:latin typeface="Now"/>
            </a:endParaRPr>
          </a:p>
        </p:txBody>
      </p:sp>
      <p:pic>
        <p:nvPicPr>
          <p:cNvPr id="18" name="Picture 17">
            <a:extLst>
              <a:ext uri="{FF2B5EF4-FFF2-40B4-BE49-F238E27FC236}">
                <a16:creationId xmlns:a16="http://schemas.microsoft.com/office/drawing/2014/main" id="{EC420F73-FB98-4AD1-AAAB-810EACE5AEEB}"/>
              </a:ext>
            </a:extLst>
          </p:cNvPr>
          <p:cNvPicPr>
            <a:picLocks noChangeAspect="1"/>
          </p:cNvPicPr>
          <p:nvPr/>
        </p:nvPicPr>
        <p:blipFill>
          <a:blip r:embed="rId6"/>
          <a:stretch>
            <a:fillRect/>
          </a:stretch>
        </p:blipFill>
        <p:spPr>
          <a:xfrm>
            <a:off x="197779" y="2604144"/>
            <a:ext cx="9797121" cy="4291956"/>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36" name="TextBox 3">
            <a:extLst>
              <a:ext uri="{FF2B5EF4-FFF2-40B4-BE49-F238E27FC236}">
                <a16:creationId xmlns:a16="http://schemas.microsoft.com/office/drawing/2014/main" id="{3D76A5E5-8843-48DA-9E0D-B343ECADE941}"/>
              </a:ext>
            </a:extLst>
          </p:cNvPr>
          <p:cNvSpPr txBox="1"/>
          <p:nvPr/>
        </p:nvSpPr>
        <p:spPr>
          <a:xfrm>
            <a:off x="-152400" y="3848100"/>
            <a:ext cx="6433897" cy="6070893"/>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Now"/>
                <a:ea typeface="+mn-ea"/>
                <a:cs typeface="+mn-cs"/>
              </a:rPr>
              <a:t>EXEMPLO:</a:t>
            </a: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Este Mapa da Jornada pedia aos entrevistados que descrevessem suas atividades, sentimentos (e o porquê), e mudanças desejadas durante as diferentes atividades de pesca: </a:t>
            </a: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sair para pescar;</a:t>
            </a: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descarregar captura;</a:t>
            </a: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processamento de produtos pesqueiros;</a:t>
            </a: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venda de peixes e produtos pesqueiros. </a:t>
            </a:r>
          </a:p>
          <a:p>
            <a:pPr marL="0" marR="0" lvl="0" indent="0" algn="r" defTabSz="914400" rtl="0" eaLnBrk="1" fontAlgn="auto" latinLnBrk="0" hangingPunct="1">
              <a:lnSpc>
                <a:spcPts val="3359"/>
              </a:lnSpc>
              <a:spcBef>
                <a:spcPts val="0"/>
              </a:spcBef>
              <a:spcAft>
                <a:spcPts val="0"/>
              </a:spcAft>
              <a:buClrTx/>
              <a:buSzTx/>
              <a:buFontTx/>
              <a:buNone/>
              <a:tabLst/>
              <a:defRPr/>
            </a:pPr>
            <a:endParaRPr lang="pt-BR"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Foi usado para compreender as diferentes experiências dos homens e das mulheres na pesca no estado de Mon, Mianmar</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6220537" y="4397882"/>
            <a:ext cx="0" cy="4780335"/>
          </a:xfrm>
          <a:prstGeom prst="line">
            <a:avLst/>
          </a:prstGeom>
          <a:ln w="28575" cap="rnd">
            <a:solidFill>
              <a:srgbClr val="94D2BD"/>
            </a:solidFill>
            <a:prstDash val="sysDot"/>
            <a:headEnd type="none" w="sm" len="sm"/>
            <a:tailEnd type="none" w="sm" len="sm"/>
          </a:ln>
        </p:spPr>
      </p:sp>
      <p:grpSp>
        <p:nvGrpSpPr>
          <p:cNvPr id="16" name="Group 15">
            <a:extLst>
              <a:ext uri="{FF2B5EF4-FFF2-40B4-BE49-F238E27FC236}">
                <a16:creationId xmlns:a16="http://schemas.microsoft.com/office/drawing/2014/main" id="{0B53F57B-49CA-4DA9-A3DE-435A5A62F94C}"/>
              </a:ext>
            </a:extLst>
          </p:cNvPr>
          <p:cNvGrpSpPr/>
          <p:nvPr/>
        </p:nvGrpSpPr>
        <p:grpSpPr>
          <a:xfrm>
            <a:off x="6281497" y="2247900"/>
            <a:ext cx="11519652" cy="7492322"/>
            <a:chOff x="3537115" y="621101"/>
            <a:chExt cx="8654885" cy="5629093"/>
          </a:xfrm>
        </p:grpSpPr>
        <p:pic>
          <p:nvPicPr>
            <p:cNvPr id="17" name="Picture 16">
              <a:extLst>
                <a:ext uri="{FF2B5EF4-FFF2-40B4-BE49-F238E27FC236}">
                  <a16:creationId xmlns:a16="http://schemas.microsoft.com/office/drawing/2014/main" id="{FCE637BC-4317-42C6-B39C-6619CD8F81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7115" y="621101"/>
              <a:ext cx="8654885" cy="5629093"/>
            </a:xfrm>
            <a:prstGeom prst="rect">
              <a:avLst/>
            </a:prstGeom>
          </p:spPr>
        </p:pic>
        <p:sp>
          <p:nvSpPr>
            <p:cNvPr id="18" name="Title 1">
              <a:extLst>
                <a:ext uri="{FF2B5EF4-FFF2-40B4-BE49-F238E27FC236}">
                  <a16:creationId xmlns:a16="http://schemas.microsoft.com/office/drawing/2014/main" id="{2C24EA35-E287-484E-9344-A6EB1AD19720}"/>
                </a:ext>
              </a:extLst>
            </p:cNvPr>
            <p:cNvSpPr txBox="1">
              <a:spLocks/>
            </p:cNvSpPr>
            <p:nvPr/>
          </p:nvSpPr>
          <p:spPr>
            <a:xfrm>
              <a:off x="4053696" y="965200"/>
              <a:ext cx="989360" cy="992910"/>
            </a:xfrm>
            <a:custGeom>
              <a:avLst/>
              <a:gdLst>
                <a:gd name="connsiteX0" fmla="*/ 0 w 961651"/>
                <a:gd name="connsiteY0" fmla="*/ 0 h 1149928"/>
                <a:gd name="connsiteX1" fmla="*/ 961651 w 961651"/>
                <a:gd name="connsiteY1" fmla="*/ 0 h 1149928"/>
                <a:gd name="connsiteX2" fmla="*/ 961651 w 961651"/>
                <a:gd name="connsiteY2" fmla="*/ 1149928 h 1149928"/>
                <a:gd name="connsiteX3" fmla="*/ 0 w 961651"/>
                <a:gd name="connsiteY3" fmla="*/ 1149928 h 1149928"/>
                <a:gd name="connsiteX4" fmla="*/ 0 w 961651"/>
                <a:gd name="connsiteY4" fmla="*/ 0 h 1149928"/>
                <a:gd name="connsiteX0" fmla="*/ 378691 w 961651"/>
                <a:gd name="connsiteY0" fmla="*/ 240145 h 1149928"/>
                <a:gd name="connsiteX1" fmla="*/ 961651 w 961651"/>
                <a:gd name="connsiteY1" fmla="*/ 0 h 1149928"/>
                <a:gd name="connsiteX2" fmla="*/ 961651 w 961651"/>
                <a:gd name="connsiteY2" fmla="*/ 1149928 h 1149928"/>
                <a:gd name="connsiteX3" fmla="*/ 0 w 961651"/>
                <a:gd name="connsiteY3" fmla="*/ 1149928 h 1149928"/>
                <a:gd name="connsiteX4" fmla="*/ 378691 w 961651"/>
                <a:gd name="connsiteY4" fmla="*/ 240145 h 1149928"/>
                <a:gd name="connsiteX0" fmla="*/ 378691 w 989360"/>
                <a:gd name="connsiteY0" fmla="*/ 83127 h 992910"/>
                <a:gd name="connsiteX1" fmla="*/ 989360 w 989360"/>
                <a:gd name="connsiteY1" fmla="*/ 0 h 992910"/>
                <a:gd name="connsiteX2" fmla="*/ 961651 w 989360"/>
                <a:gd name="connsiteY2" fmla="*/ 992910 h 992910"/>
                <a:gd name="connsiteX3" fmla="*/ 0 w 989360"/>
                <a:gd name="connsiteY3" fmla="*/ 992910 h 992910"/>
                <a:gd name="connsiteX4" fmla="*/ 378691 w 989360"/>
                <a:gd name="connsiteY4" fmla="*/ 83127 h 99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360" h="992910">
                  <a:moveTo>
                    <a:pt x="378691" y="83127"/>
                  </a:moveTo>
                  <a:lnTo>
                    <a:pt x="989360" y="0"/>
                  </a:lnTo>
                  <a:lnTo>
                    <a:pt x="961651" y="992910"/>
                  </a:lnTo>
                  <a:lnTo>
                    <a:pt x="0" y="992910"/>
                  </a:lnTo>
                  <a:lnTo>
                    <a:pt x="378691" y="83127"/>
                  </a:lnTo>
                  <a:close/>
                </a:path>
              </a:pathLst>
            </a:custGeom>
            <a:gradFill flip="none" rotWithShape="1">
              <a:gsLst>
                <a:gs pos="30621">
                  <a:srgbClr val="D1D3D0">
                    <a:alpha val="79000"/>
                  </a:srgbClr>
                </a:gs>
                <a:gs pos="0">
                  <a:srgbClr val="D1D3D0">
                    <a:alpha val="52000"/>
                  </a:srgbClr>
                </a:gs>
                <a:gs pos="59000">
                  <a:srgbClr val="D1D3D0"/>
                </a:gs>
              </a:gsLst>
              <a:lin ang="13500000" scaled="1"/>
              <a:tileRect/>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latin typeface="+mn-lt"/>
              </a:endParaRPr>
            </a:p>
          </p:txBody>
        </p:sp>
      </p:grpSp>
      <p:sp>
        <p:nvSpPr>
          <p:cNvPr id="23" name="TextBox 4">
            <a:extLst>
              <a:ext uri="{FF2B5EF4-FFF2-40B4-BE49-F238E27FC236}">
                <a16:creationId xmlns:a16="http://schemas.microsoft.com/office/drawing/2014/main" id="{FA48C5C1-A6AB-4219-B8A3-8F3EECACF3E0}"/>
              </a:ext>
            </a:extLst>
          </p:cNvPr>
          <p:cNvSpPr txBox="1"/>
          <p:nvPr/>
        </p:nvSpPr>
        <p:spPr>
          <a:xfrm>
            <a:off x="12006505" y="9153680"/>
            <a:ext cx="5637899" cy="561820"/>
          </a:xfrm>
          <a:prstGeom prst="rect">
            <a:avLst/>
          </a:prstGeom>
        </p:spPr>
        <p:txBody>
          <a:bodyPr wrap="square" lIns="0" tIns="0" rIns="0" bIns="0" rtlCol="0" anchor="t">
            <a:spAutoFit/>
          </a:bodyPr>
          <a:lstStyle/>
          <a:p>
            <a:pPr algn="r">
              <a:lnSpc>
                <a:spcPts val="2240"/>
              </a:lnSpc>
            </a:pPr>
            <a:r>
              <a:rPr lang="pt-BR">
                <a:solidFill>
                  <a:schemeClr val="bg1"/>
                </a:solidFill>
                <a:latin typeface="Now"/>
              </a:rPr>
              <a:t>Mapa de jornada para a pesquisa pesqueira no estado de Mon, Mianmar. </a:t>
            </a:r>
            <a:r>
              <a:rPr lang="en-US">
                <a:solidFill>
                  <a:schemeClr val="bg1"/>
                </a:solidFill>
                <a:latin typeface="Now"/>
              </a:rPr>
              <a:t>© </a:t>
            </a:r>
            <a:r>
              <a:rPr lang="en-US" err="1">
                <a:solidFill>
                  <a:schemeClr val="bg1"/>
                </a:solidFill>
                <a:latin typeface="Now"/>
              </a:rPr>
              <a:t>TSWhitty</a:t>
            </a:r>
            <a:endParaRPr lang="en-US">
              <a:solidFill>
                <a:schemeClr val="bg1"/>
              </a:solidFill>
              <a:highlight>
                <a:srgbClr val="FFFF00"/>
              </a:highlight>
              <a:latin typeface="Now"/>
            </a:endParaRPr>
          </a:p>
        </p:txBody>
      </p:sp>
      <p:sp>
        <p:nvSpPr>
          <p:cNvPr id="13" name="AutoShape 2">
            <a:extLst>
              <a:ext uri="{FF2B5EF4-FFF2-40B4-BE49-F238E27FC236}">
                <a16:creationId xmlns:a16="http://schemas.microsoft.com/office/drawing/2014/main" id="{C8938FBC-CD3F-43F1-B3F5-6B7FBF2F4939}"/>
              </a:ext>
            </a:extLst>
          </p:cNvPr>
          <p:cNvSpPr/>
          <p:nvPr/>
        </p:nvSpPr>
        <p:spPr>
          <a:xfrm>
            <a:off x="303971" y="693048"/>
            <a:ext cx="4374988" cy="0"/>
          </a:xfrm>
          <a:prstGeom prst="line">
            <a:avLst/>
          </a:prstGeom>
          <a:ln w="28575" cap="rnd">
            <a:solidFill>
              <a:schemeClr val="bg1"/>
            </a:solidFill>
            <a:prstDash val="sysDot"/>
            <a:headEnd type="none" w="sm" len="sm"/>
            <a:tailEnd type="none" w="sm" len="sm"/>
          </a:ln>
        </p:spPr>
      </p:sp>
      <p:sp>
        <p:nvSpPr>
          <p:cNvPr id="14" name="TextBox 3">
            <a:extLst>
              <a:ext uri="{FF2B5EF4-FFF2-40B4-BE49-F238E27FC236}">
                <a16:creationId xmlns:a16="http://schemas.microsoft.com/office/drawing/2014/main" id="{2E2CC80E-1221-41AF-9FDD-B8F04A50AFA3}"/>
              </a:ext>
            </a:extLst>
          </p:cNvPr>
          <p:cNvSpPr txBox="1"/>
          <p:nvPr/>
        </p:nvSpPr>
        <p:spPr>
          <a:xfrm>
            <a:off x="303971" y="890393"/>
            <a:ext cx="5411029" cy="3033907"/>
          </a:xfrm>
          <a:prstGeom prst="rect">
            <a:avLst/>
          </a:prstGeom>
        </p:spPr>
        <p:txBody>
          <a:bodyPr lIns="0" tIns="0" rIns="0" bIns="0" rtlCol="0" anchor="t">
            <a:spAutoFit/>
          </a:bodyPr>
          <a:lstStyle/>
          <a:p>
            <a:pPr>
              <a:lnSpc>
                <a:spcPts val="3359"/>
              </a:lnSpc>
            </a:pPr>
            <a:r>
              <a:rPr lang="pt-BR" sz="2400">
                <a:solidFill>
                  <a:srgbClr val="1E1E1E"/>
                </a:solidFill>
                <a:latin typeface="Now"/>
              </a:rPr>
              <a:t>Documentar como as mulheres e os homens vivenciam seus dias ou certos processos (por exemplo, o processo desde a pesca até a venda de produtos pesqueiros), incluindo suas atividades e sentimentos</a:t>
            </a:r>
            <a:endParaRPr lang="en-US" sz="2400">
              <a:solidFill>
                <a:srgbClr val="1E1E1E"/>
              </a:solidFill>
              <a:latin typeface="Now"/>
            </a:endParaRPr>
          </a:p>
        </p:txBody>
      </p:sp>
      <p:sp>
        <p:nvSpPr>
          <p:cNvPr id="15" name="TextBox 4">
            <a:extLst>
              <a:ext uri="{FF2B5EF4-FFF2-40B4-BE49-F238E27FC236}">
                <a16:creationId xmlns:a16="http://schemas.microsoft.com/office/drawing/2014/main" id="{FA97C209-F038-4A7F-AEA3-7803944764A0}"/>
              </a:ext>
            </a:extLst>
          </p:cNvPr>
          <p:cNvSpPr txBox="1"/>
          <p:nvPr/>
        </p:nvSpPr>
        <p:spPr>
          <a:xfrm>
            <a:off x="303971" y="165640"/>
            <a:ext cx="4374988" cy="419346"/>
          </a:xfrm>
          <a:prstGeom prst="rect">
            <a:avLst/>
          </a:prstGeom>
        </p:spPr>
        <p:txBody>
          <a:bodyPr wrap="square" lIns="0" tIns="0" rIns="0" bIns="0" rtlCol="0" anchor="t">
            <a:spAutoFit/>
          </a:bodyPr>
          <a:lstStyle/>
          <a:p>
            <a:pPr>
              <a:lnSpc>
                <a:spcPts val="3359"/>
              </a:lnSpc>
            </a:pPr>
            <a:r>
              <a:rPr lang="en-US" sz="2400">
                <a:solidFill>
                  <a:srgbClr val="0A9396"/>
                </a:solidFill>
                <a:latin typeface="Now Bold"/>
              </a:rPr>
              <a:t>Mapeamento de jornada</a:t>
            </a:r>
          </a:p>
        </p:txBody>
      </p:sp>
    </p:spTree>
    <p:extLst>
      <p:ext uri="{BB962C8B-B14F-4D97-AF65-F5344CB8AC3E}">
        <p14:creationId xmlns:p14="http://schemas.microsoft.com/office/powerpoint/2010/main" val="132816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pic>
        <p:nvPicPr>
          <p:cNvPr id="3" name="Graphic 2" descr="Add with solid fill">
            <a:extLst>
              <a:ext uri="{FF2B5EF4-FFF2-40B4-BE49-F238E27FC236}">
                <a16:creationId xmlns:a16="http://schemas.microsoft.com/office/drawing/2014/main" id="{688CF589-42C5-468F-B0F5-CC06F6EC4A1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71439" y="384353"/>
            <a:ext cx="1005840" cy="1005840"/>
          </a:xfrm>
          <a:prstGeom prst="rect">
            <a:avLst/>
          </a:prstGeom>
        </p:spPr>
      </p:pic>
      <p:sp>
        <p:nvSpPr>
          <p:cNvPr id="26" name="TextBox 3">
            <a:extLst>
              <a:ext uri="{FF2B5EF4-FFF2-40B4-BE49-F238E27FC236}">
                <a16:creationId xmlns:a16="http://schemas.microsoft.com/office/drawing/2014/main" id="{F5A16925-5E90-42BC-A01B-AD92ED941527}"/>
              </a:ext>
            </a:extLst>
          </p:cNvPr>
          <p:cNvSpPr txBox="1"/>
          <p:nvPr/>
        </p:nvSpPr>
        <p:spPr>
          <a:xfrm>
            <a:off x="1676400" y="5676900"/>
            <a:ext cx="5552077" cy="4326826"/>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lang="en-US" sz="2000">
                <a:solidFill>
                  <a:schemeClr val="bg1"/>
                </a:solidFill>
                <a:latin typeface="Now"/>
              </a:rPr>
              <a:t>EXEMPLO:</a:t>
            </a:r>
            <a:endParaRPr kumimoji="0" lang="en-US" sz="2000" b="0" i="0" u="none" strike="noStrike" kern="1200" cap="none" spc="0" normalizeH="0" baseline="0" noProof="0">
              <a:ln>
                <a:noFill/>
              </a:ln>
              <a:solidFill>
                <a:schemeClr val="bg1"/>
              </a:solidFill>
              <a:effectLst/>
              <a:uLnTx/>
              <a:uFillTx/>
              <a:latin typeface="Now"/>
              <a:ea typeface="+mn-ea"/>
              <a:cs typeface="+mn-cs"/>
            </a:endParaRP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O Kit de Ferramentas de Análise de Gênero, Manguezais para o Futuro, para Profissionais de Gerenciamento Costeiro: </a:t>
            </a:r>
          </a:p>
          <a:p>
            <a:pPr marL="0" marR="0" lvl="0" indent="0" algn="r" defTabSz="914400" rtl="0" eaLnBrk="1" fontAlgn="auto" latinLnBrk="0" hangingPunct="1">
              <a:lnSpc>
                <a:spcPts val="3359"/>
              </a:lnSpc>
              <a:spcBef>
                <a:spcPts val="0"/>
              </a:spcBef>
              <a:spcAft>
                <a:spcPts val="0"/>
              </a:spcAft>
              <a:buClrTx/>
              <a:buSzTx/>
              <a:buFontTx/>
              <a:buNone/>
              <a:tabLst/>
              <a:defRPr/>
            </a:pPr>
            <a:endParaRPr lang="pt-BR"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pt-BR" sz="2000">
                <a:solidFill>
                  <a:schemeClr val="bg1"/>
                </a:solidFill>
                <a:latin typeface="Now"/>
              </a:rPr>
              <a:t>Este kit de ferramentas é um excelente guia através do processo de análise de gênero e inclui guias de entrevista e modelos a serem preenchidos</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pic>
        <p:nvPicPr>
          <p:cNvPr id="5" name="Picture 4">
            <a:extLst>
              <a:ext uri="{FF2B5EF4-FFF2-40B4-BE49-F238E27FC236}">
                <a16:creationId xmlns:a16="http://schemas.microsoft.com/office/drawing/2014/main" id="{BF19EFB7-6DED-479E-8EAF-B74B42C4B963}"/>
              </a:ext>
            </a:extLst>
          </p:cNvPr>
          <p:cNvPicPr>
            <a:picLocks noChangeAspect="1"/>
          </p:cNvPicPr>
          <p:nvPr/>
        </p:nvPicPr>
        <p:blipFill>
          <a:blip r:embed="rId5"/>
          <a:stretch>
            <a:fillRect/>
          </a:stretch>
        </p:blipFill>
        <p:spPr>
          <a:xfrm>
            <a:off x="7467600" y="3399127"/>
            <a:ext cx="4781550" cy="6800850"/>
          </a:xfrm>
          <a:prstGeom prst="rect">
            <a:avLst/>
          </a:prstGeom>
        </p:spPr>
      </p:pic>
      <p:pic>
        <p:nvPicPr>
          <p:cNvPr id="7" name="Picture 6">
            <a:extLst>
              <a:ext uri="{FF2B5EF4-FFF2-40B4-BE49-F238E27FC236}">
                <a16:creationId xmlns:a16="http://schemas.microsoft.com/office/drawing/2014/main" id="{086EE176-0796-42C5-863C-85A7B0588C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493189" y="3391507"/>
            <a:ext cx="5185211" cy="6800850"/>
          </a:xfrm>
          <a:prstGeom prst="rect">
            <a:avLst/>
          </a:prstGeom>
        </p:spPr>
      </p:pic>
      <p:sp>
        <p:nvSpPr>
          <p:cNvPr id="19" name="AutoShape 2">
            <a:extLst>
              <a:ext uri="{FF2B5EF4-FFF2-40B4-BE49-F238E27FC236}">
                <a16:creationId xmlns:a16="http://schemas.microsoft.com/office/drawing/2014/main" id="{0FE6646A-68AE-45F5-85B9-DCEFAA9A29CA}"/>
              </a:ext>
            </a:extLst>
          </p:cNvPr>
          <p:cNvSpPr/>
          <p:nvPr/>
        </p:nvSpPr>
        <p:spPr>
          <a:xfrm>
            <a:off x="285652" y="1039908"/>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AA596CE6-395F-4570-B1D2-67EF33D13ABB}"/>
              </a:ext>
            </a:extLst>
          </p:cNvPr>
          <p:cNvSpPr txBox="1"/>
          <p:nvPr/>
        </p:nvSpPr>
        <p:spPr>
          <a:xfrm>
            <a:off x="285652" y="1237253"/>
            <a:ext cx="5411029" cy="2161874"/>
          </a:xfrm>
          <a:prstGeom prst="rect">
            <a:avLst/>
          </a:prstGeom>
        </p:spPr>
        <p:txBody>
          <a:bodyPr lIns="0" tIns="0" rIns="0" bIns="0" rtlCol="0" anchor="t">
            <a:spAutoFit/>
          </a:bodyPr>
          <a:lstStyle/>
          <a:p>
            <a:pPr>
              <a:lnSpc>
                <a:spcPts val="3359"/>
              </a:lnSpc>
            </a:pPr>
            <a:r>
              <a:rPr lang="pt-BR" sz="2400">
                <a:solidFill>
                  <a:srgbClr val="1E1E1E"/>
                </a:solidFill>
                <a:latin typeface="Now"/>
              </a:rPr>
              <a:t>Um questionário estruturado perguntando sobre as expectativas e os papéis de mulheres, homens, meninas, meninos na comunidade + o uso e gestão de recursos naturais</a:t>
            </a:r>
            <a:endParaRPr lang="en-US" sz="2400">
              <a:solidFill>
                <a:srgbClr val="1E1E1E"/>
              </a:solidFill>
              <a:latin typeface="Now"/>
            </a:endParaRPr>
          </a:p>
        </p:txBody>
      </p:sp>
      <p:sp>
        <p:nvSpPr>
          <p:cNvPr id="21" name="TextBox 4">
            <a:extLst>
              <a:ext uri="{FF2B5EF4-FFF2-40B4-BE49-F238E27FC236}">
                <a16:creationId xmlns:a16="http://schemas.microsoft.com/office/drawing/2014/main" id="{27D68821-2830-45F6-BB8A-996147AB88FE}"/>
              </a:ext>
            </a:extLst>
          </p:cNvPr>
          <p:cNvSpPr txBox="1"/>
          <p:nvPr/>
        </p:nvSpPr>
        <p:spPr>
          <a:xfrm>
            <a:off x="285652" y="131500"/>
            <a:ext cx="5257800" cy="855362"/>
          </a:xfrm>
          <a:prstGeom prst="rect">
            <a:avLst/>
          </a:prstGeom>
        </p:spPr>
        <p:txBody>
          <a:bodyPr wrap="square" lIns="0" tIns="0" rIns="0" bIns="0" rtlCol="0" anchor="t">
            <a:spAutoFit/>
          </a:bodyPr>
          <a:lstStyle/>
          <a:p>
            <a:pPr>
              <a:lnSpc>
                <a:spcPts val="3359"/>
              </a:lnSpc>
            </a:pPr>
            <a:r>
              <a:rPr lang="pt-BR" sz="2400">
                <a:solidFill>
                  <a:srgbClr val="0A9396"/>
                </a:solidFill>
                <a:latin typeface="Now Bold"/>
              </a:rPr>
              <a:t>Questionário sobre as normas e os papéis de gênero</a:t>
            </a:r>
            <a:endParaRPr lang="en-US" sz="2400">
              <a:solidFill>
                <a:srgbClr val="0A9396"/>
              </a:solidFill>
              <a:latin typeface="Now Bold"/>
            </a:endParaRPr>
          </a:p>
        </p:txBody>
      </p:sp>
      <p:sp>
        <p:nvSpPr>
          <p:cNvPr id="25" name="AutoShape 2">
            <a:extLst>
              <a:ext uri="{FF2B5EF4-FFF2-40B4-BE49-F238E27FC236}">
                <a16:creationId xmlns:a16="http://schemas.microsoft.com/office/drawing/2014/main" id="{6BE37178-94D1-4910-AACD-E15193C47FD8}"/>
              </a:ext>
            </a:extLst>
          </p:cNvPr>
          <p:cNvSpPr/>
          <p:nvPr/>
        </p:nvSpPr>
        <p:spPr>
          <a:xfrm>
            <a:off x="6629401" y="803081"/>
            <a:ext cx="4374988" cy="0"/>
          </a:xfrm>
          <a:prstGeom prst="line">
            <a:avLst/>
          </a:prstGeom>
          <a:ln w="28575" cap="rnd">
            <a:solidFill>
              <a:schemeClr val="bg1"/>
            </a:solidFill>
            <a:prstDash val="sysDot"/>
            <a:headEnd type="none" w="sm" len="sm"/>
            <a:tailEnd type="none" w="sm" len="sm"/>
          </a:ln>
        </p:spPr>
      </p:sp>
      <p:sp>
        <p:nvSpPr>
          <p:cNvPr id="27" name="TextBox 3">
            <a:extLst>
              <a:ext uri="{FF2B5EF4-FFF2-40B4-BE49-F238E27FC236}">
                <a16:creationId xmlns:a16="http://schemas.microsoft.com/office/drawing/2014/main" id="{763E77EE-9DF0-4D70-90FF-2E7F7856C58A}"/>
              </a:ext>
            </a:extLst>
          </p:cNvPr>
          <p:cNvSpPr txBox="1"/>
          <p:nvPr/>
        </p:nvSpPr>
        <p:spPr>
          <a:xfrm>
            <a:off x="6629401" y="1000426"/>
            <a:ext cx="5411029" cy="2161874"/>
          </a:xfrm>
          <a:prstGeom prst="rect">
            <a:avLst/>
          </a:prstGeom>
        </p:spPr>
        <p:txBody>
          <a:bodyPr lIns="0" tIns="0" rIns="0" bIns="0" rtlCol="0" anchor="t">
            <a:spAutoFit/>
          </a:bodyPr>
          <a:lstStyle/>
          <a:p>
            <a:pPr>
              <a:lnSpc>
                <a:spcPts val="3359"/>
              </a:lnSpc>
            </a:pPr>
            <a:r>
              <a:rPr lang="pt-BR" sz="2400">
                <a:solidFill>
                  <a:srgbClr val="1E1E1E"/>
                </a:solidFill>
                <a:latin typeface="Now"/>
              </a:rPr>
              <a:t>Perguntas abertas e/ou uma lista de tópicos para guiar entrevistas mais detalhadas ou discussões em grupo sobre normas, questões, e experiências de gênero</a:t>
            </a:r>
            <a:endParaRPr lang="en-US" sz="2400">
              <a:solidFill>
                <a:srgbClr val="1E1E1E"/>
              </a:solidFill>
              <a:latin typeface="Now"/>
            </a:endParaRPr>
          </a:p>
        </p:txBody>
      </p:sp>
      <p:sp>
        <p:nvSpPr>
          <p:cNvPr id="28" name="TextBox 4">
            <a:extLst>
              <a:ext uri="{FF2B5EF4-FFF2-40B4-BE49-F238E27FC236}">
                <a16:creationId xmlns:a16="http://schemas.microsoft.com/office/drawing/2014/main" id="{AB05487C-7ECB-4F62-B164-ABB4F7E69F27}"/>
              </a:ext>
            </a:extLst>
          </p:cNvPr>
          <p:cNvSpPr txBox="1"/>
          <p:nvPr/>
        </p:nvSpPr>
        <p:spPr>
          <a:xfrm>
            <a:off x="6629400" y="275673"/>
            <a:ext cx="5986241" cy="419346"/>
          </a:xfrm>
          <a:prstGeom prst="rect">
            <a:avLst/>
          </a:prstGeom>
        </p:spPr>
        <p:txBody>
          <a:bodyPr wrap="square" lIns="0" tIns="0" rIns="0" bIns="0" rtlCol="0" anchor="t">
            <a:spAutoFit/>
          </a:bodyPr>
          <a:lstStyle/>
          <a:p>
            <a:pPr>
              <a:lnSpc>
                <a:spcPts val="3359"/>
              </a:lnSpc>
            </a:pPr>
            <a:r>
              <a:rPr lang="pt-BR" sz="2400">
                <a:solidFill>
                  <a:srgbClr val="0A9396"/>
                </a:solidFill>
                <a:latin typeface="Now Bold"/>
              </a:rPr>
              <a:t>Guias de entrevista e discussão</a:t>
            </a:r>
            <a:endParaRPr lang="en-US" sz="2400">
              <a:solidFill>
                <a:srgbClr val="0A9396"/>
              </a:solidFill>
              <a:latin typeface="Now Bold"/>
            </a:endParaRPr>
          </a:p>
        </p:txBody>
      </p:sp>
    </p:spTree>
    <p:extLst>
      <p:ext uri="{BB962C8B-B14F-4D97-AF65-F5344CB8AC3E}">
        <p14:creationId xmlns:p14="http://schemas.microsoft.com/office/powerpoint/2010/main" val="178357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9" name="TextBox 8">
            <a:extLst>
              <a:ext uri="{FF2B5EF4-FFF2-40B4-BE49-F238E27FC236}">
                <a16:creationId xmlns:a16="http://schemas.microsoft.com/office/drawing/2014/main" id="{1773481F-D4AD-438C-9F3F-5691CE13B023}"/>
              </a:ext>
            </a:extLst>
          </p:cNvPr>
          <p:cNvSpPr txBox="1"/>
          <p:nvPr/>
        </p:nvSpPr>
        <p:spPr>
          <a:xfrm>
            <a:off x="1143000" y="672581"/>
            <a:ext cx="12867198"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a:solidFill>
                  <a:prstClr val="white"/>
                </a:solidFill>
                <a:latin typeface="Now" panose="020B0604020202020204" charset="0"/>
              </a:rPr>
              <a:t>Existem muitos kits de ferramentas para a análise de gênero (por exemplo, o Kit de Ferramentas de Gênero, Manguezais para o Futuro).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3200">
                <a:solidFill>
                  <a:prstClr val="white"/>
                </a:solidFill>
                <a:latin typeface="Now" panose="020B0604020202020204" charset="0"/>
              </a:rPr>
              <a:t>Você pode adaptar esses kits de ferramentas conforme necessário para estar mais alinhados com o contexto e as metas do seu projeto. </a:t>
            </a:r>
            <a:endParaRPr kumimoji="0" lang="en-US" sz="40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32" name="AutoShape 11">
            <a:extLst>
              <a:ext uri="{FF2B5EF4-FFF2-40B4-BE49-F238E27FC236}">
                <a16:creationId xmlns:a16="http://schemas.microsoft.com/office/drawing/2014/main" id="{BC73CD5B-BE12-417F-984F-4BD2D087ECE3}"/>
              </a:ext>
            </a:extLst>
          </p:cNvPr>
          <p:cNvSpPr/>
          <p:nvPr/>
        </p:nvSpPr>
        <p:spPr>
          <a:xfrm>
            <a:off x="4191000" y="5667421"/>
            <a:ext cx="3461816" cy="678448"/>
          </a:xfrm>
          <a:prstGeom prst="rect">
            <a:avLst/>
          </a:prstGeom>
          <a:noFill/>
        </p:spPr>
        <p:txBody>
          <a:bodyPr anchor="ctr"/>
          <a:lstStyle/>
          <a:p>
            <a:r>
              <a:rPr lang="en-US" sz="2400">
                <a:latin typeface="Now" panose="020B0604020202020204" charset="0"/>
              </a:rPr>
              <a:t>(ver Módulo 3)</a:t>
            </a:r>
          </a:p>
        </p:txBody>
      </p:sp>
      <p:pic>
        <p:nvPicPr>
          <p:cNvPr id="3" name="Picture 2">
            <a:extLst>
              <a:ext uri="{FF2B5EF4-FFF2-40B4-BE49-F238E27FC236}">
                <a16:creationId xmlns:a16="http://schemas.microsoft.com/office/drawing/2014/main" id="{EA52E834-F932-4919-AEE0-45BFE6EC83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7199" y="4218254"/>
            <a:ext cx="8915401" cy="5508094"/>
          </a:xfrm>
          <a:prstGeom prst="rect">
            <a:avLst/>
          </a:prstGeom>
        </p:spPr>
      </p:pic>
      <p:sp>
        <p:nvSpPr>
          <p:cNvPr id="33" name="TextBox 32">
            <a:extLst>
              <a:ext uri="{FF2B5EF4-FFF2-40B4-BE49-F238E27FC236}">
                <a16:creationId xmlns:a16="http://schemas.microsoft.com/office/drawing/2014/main" id="{86938FF2-29FB-4C11-9272-F38A8D696AA4}"/>
              </a:ext>
            </a:extLst>
          </p:cNvPr>
          <p:cNvSpPr txBox="1"/>
          <p:nvPr/>
        </p:nvSpPr>
        <p:spPr>
          <a:xfrm>
            <a:off x="1295400" y="4512285"/>
            <a:ext cx="8915401" cy="1200329"/>
          </a:xfrm>
          <a:prstGeom prst="rect">
            <a:avLst/>
          </a:prstGeom>
          <a:solidFill>
            <a:srgbClr val="94D2B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a:ln>
                  <a:noFill/>
                </a:ln>
                <a:solidFill>
                  <a:prstClr val="white"/>
                </a:solidFill>
                <a:effectLst/>
                <a:uLnTx/>
                <a:uFillTx/>
                <a:latin typeface="Now" panose="020B0604020202020204" charset="0"/>
                <a:ea typeface="+mn-ea"/>
                <a:cs typeface="+mn-cs"/>
              </a:rPr>
              <a:t>A análise de gênero também pode ser feita como </a:t>
            </a:r>
            <a:r>
              <a:rPr kumimoji="0" lang="pt-BR" sz="3600" b="1" i="0" u="sng" strike="noStrike" kern="1200" cap="none" spc="0" normalizeH="0" baseline="0" noProof="0">
                <a:ln>
                  <a:noFill/>
                </a:ln>
                <a:solidFill>
                  <a:prstClr val="white"/>
                </a:solidFill>
                <a:effectLst/>
                <a:uLnTx/>
                <a:uFillTx/>
                <a:latin typeface="Now" panose="020B0604020202020204" charset="0"/>
                <a:ea typeface="+mn-ea"/>
                <a:cs typeface="+mn-cs"/>
              </a:rPr>
              <a:t>pesquisa participativa </a:t>
            </a:r>
            <a:endParaRPr kumimoji="0" lang="en-US" sz="3600" b="1" i="0" u="sng"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34" name="TextBox 4">
            <a:extLst>
              <a:ext uri="{FF2B5EF4-FFF2-40B4-BE49-F238E27FC236}">
                <a16:creationId xmlns:a16="http://schemas.microsoft.com/office/drawing/2014/main" id="{476AD5C4-1FD8-48F9-A91D-7EBB9F6CA99A}"/>
              </a:ext>
            </a:extLst>
          </p:cNvPr>
          <p:cNvSpPr txBox="1"/>
          <p:nvPr/>
        </p:nvSpPr>
        <p:spPr>
          <a:xfrm>
            <a:off x="13258800" y="8801100"/>
            <a:ext cx="3547404" cy="843949"/>
          </a:xfrm>
          <a:prstGeom prst="rect">
            <a:avLst/>
          </a:prstGeom>
        </p:spPr>
        <p:txBody>
          <a:bodyPr wrap="square" lIns="0" tIns="0" rIns="0" bIns="0" rtlCol="0" anchor="t">
            <a:spAutoFit/>
          </a:bodyPr>
          <a:lstStyle/>
          <a:p>
            <a:pPr algn="r">
              <a:lnSpc>
                <a:spcPts val="2240"/>
              </a:lnSpc>
            </a:pPr>
            <a:r>
              <a:rPr lang="pt-BR">
                <a:solidFill>
                  <a:schemeClr val="bg1"/>
                </a:solidFill>
                <a:latin typeface="Now"/>
              </a:rPr>
              <a:t>Pesquisadores da comunidade revisando dados.</a:t>
            </a:r>
            <a:r>
              <a:rPr lang="en-US">
                <a:solidFill>
                  <a:schemeClr val="bg1"/>
                </a:solidFill>
                <a:latin typeface="Now"/>
              </a:rPr>
              <a:t> </a:t>
            </a:r>
          </a:p>
          <a:p>
            <a:pPr algn="r">
              <a:lnSpc>
                <a:spcPts val="2240"/>
              </a:lnSpc>
            </a:pPr>
            <a:r>
              <a:rPr lang="en-US">
                <a:solidFill>
                  <a:schemeClr val="bg1"/>
                </a:solidFill>
                <a:latin typeface="Now"/>
              </a:rPr>
              <a:t>© Teerapong Pomun, MCI</a:t>
            </a:r>
          </a:p>
        </p:txBody>
      </p:sp>
    </p:spTree>
    <p:extLst>
      <p:ext uri="{BB962C8B-B14F-4D97-AF65-F5344CB8AC3E}">
        <p14:creationId xmlns:p14="http://schemas.microsoft.com/office/powerpoint/2010/main" val="382947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6F98CF-5BEF-48B2-9146-1243560ED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3" name="Picture 12">
            <a:extLst>
              <a:ext uri="{FF2B5EF4-FFF2-40B4-BE49-F238E27FC236}">
                <a16:creationId xmlns:a16="http://schemas.microsoft.com/office/drawing/2014/main" id="{2D04EAF5-B31D-4E24-8446-7F2B62F20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07"/>
            <a:ext cx="18288000" cy="10283193"/>
          </a:xfrm>
          <a:prstGeom prst="rect">
            <a:avLst/>
          </a:prstGeom>
        </p:spPr>
      </p:pic>
      <p:sp>
        <p:nvSpPr>
          <p:cNvPr id="14" name="Freeform 4">
            <a:extLst>
              <a:ext uri="{FF2B5EF4-FFF2-40B4-BE49-F238E27FC236}">
                <a16:creationId xmlns:a16="http://schemas.microsoft.com/office/drawing/2014/main" id="{7027607C-CC91-4186-95A6-F1496BDB2FC2}"/>
              </a:ext>
            </a:extLst>
          </p:cNvPr>
          <p:cNvSpPr/>
          <p:nvPr/>
        </p:nvSpPr>
        <p:spPr>
          <a:xfrm>
            <a:off x="0" y="-19138"/>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1323439"/>
          </a:xfrm>
          <a:prstGeom prst="rect">
            <a:avLst/>
          </a:prstGeom>
          <a:noFill/>
        </p:spPr>
        <p:txBody>
          <a:bodyPr wrap="square">
            <a:spAutoFit/>
          </a:bodyPr>
          <a:lstStyle/>
          <a:p>
            <a:r>
              <a:rPr lang="pt-BR" sz="4000" b="1">
                <a:solidFill>
                  <a:schemeClr val="bg1"/>
                </a:solidFill>
                <a:latin typeface="Now" panose="020B0604020202020204" charset="0"/>
              </a:rPr>
              <a:t>Fazendo mais acessível o envolvimento das mulheres </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463148" y="3543300"/>
            <a:ext cx="7212418" cy="4739759"/>
          </a:xfrm>
          <a:prstGeom prst="rect">
            <a:avLst/>
          </a:prstGeom>
          <a:noFill/>
        </p:spPr>
        <p:txBody>
          <a:bodyPr wrap="square">
            <a:spAutoFit/>
          </a:bodyPr>
          <a:lstStyle/>
          <a:p>
            <a:r>
              <a:rPr lang="pt-BR" sz="3000">
                <a:solidFill>
                  <a:schemeClr val="bg1"/>
                </a:solidFill>
                <a:latin typeface="Now" panose="020B0604020202020204" charset="0"/>
              </a:rPr>
              <a:t>Como você pode trabalhar para criar um ambiente favorável nas comunidades e instituições para as mulheres</a:t>
            </a:r>
            <a:r>
              <a:rPr lang="es-ES" sz="3000">
                <a:solidFill>
                  <a:schemeClr val="bg1"/>
                </a:solidFill>
                <a:latin typeface="Now" panose="020B0604020202020204" charset="0"/>
              </a:rPr>
              <a:t>? </a:t>
            </a:r>
          </a:p>
          <a:p>
            <a:endParaRPr lang="es-ES" sz="2600">
              <a:solidFill>
                <a:schemeClr val="bg1"/>
              </a:solidFill>
              <a:latin typeface="Now" panose="020B0604020202020204" charset="0"/>
            </a:endParaRPr>
          </a:p>
          <a:p>
            <a:pPr marL="457200" indent="-457200">
              <a:buFont typeface="Wingdings" panose="05000000000000000000" pitchFamily="2" charset="2"/>
              <a:buChar char="à"/>
            </a:pPr>
            <a:r>
              <a:rPr lang="pt-BR" sz="2600">
                <a:solidFill>
                  <a:schemeClr val="bg1"/>
                </a:solidFill>
                <a:latin typeface="Now" panose="020B0604020202020204" charset="0"/>
              </a:rPr>
              <a:t>Quais são as barreiras ao envolvimento das mulheres?</a:t>
            </a:r>
          </a:p>
          <a:p>
            <a:pPr marL="457200" indent="-457200">
              <a:buFont typeface="Wingdings" panose="05000000000000000000" pitchFamily="2" charset="2"/>
              <a:buChar char="à"/>
            </a:pPr>
            <a:endParaRPr lang="pt-BR" sz="2600">
              <a:solidFill>
                <a:schemeClr val="bg1"/>
              </a:solidFill>
              <a:latin typeface="Now" panose="020B0604020202020204" charset="0"/>
            </a:endParaRPr>
          </a:p>
          <a:p>
            <a:pPr marL="457200" indent="-457200">
              <a:buFont typeface="Wingdings" panose="05000000000000000000" pitchFamily="2" charset="2"/>
              <a:buChar char="à"/>
            </a:pPr>
            <a:r>
              <a:rPr lang="pt-BR" sz="2600">
                <a:solidFill>
                  <a:schemeClr val="bg1"/>
                </a:solidFill>
                <a:latin typeface="Now" panose="020B0604020202020204" charset="0"/>
              </a:rPr>
              <a:t>Como essas barreiras podem ser reduzidas ou adaptadas para facilitar o envolvimento das mulheres?</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6" name="Rectangle: Rounded Corners 15">
            <a:extLst>
              <a:ext uri="{FF2B5EF4-FFF2-40B4-BE49-F238E27FC236}">
                <a16:creationId xmlns:a16="http://schemas.microsoft.com/office/drawing/2014/main" id="{D13E19DC-6F5D-4BA7-A3FE-5E0F7C6660EA}"/>
              </a:ext>
            </a:extLst>
          </p:cNvPr>
          <p:cNvSpPr/>
          <p:nvPr/>
        </p:nvSpPr>
        <p:spPr>
          <a:xfrm>
            <a:off x="8266504" y="5218760"/>
            <a:ext cx="496495" cy="458140"/>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0" name="TextBox 9">
            <a:extLst>
              <a:ext uri="{FF2B5EF4-FFF2-40B4-BE49-F238E27FC236}">
                <a16:creationId xmlns:a16="http://schemas.microsoft.com/office/drawing/2014/main" id="{49A6B71A-554E-4048-ABD5-7B732FB3D534}"/>
              </a:ext>
            </a:extLst>
          </p:cNvPr>
          <p:cNvSpPr txBox="1"/>
          <p:nvPr/>
        </p:nvSpPr>
        <p:spPr>
          <a:xfrm>
            <a:off x="8988901" y="5067300"/>
            <a:ext cx="8502230" cy="1754326"/>
          </a:xfrm>
          <a:prstGeom prst="rect">
            <a:avLst/>
          </a:prstGeom>
          <a:noFill/>
        </p:spPr>
        <p:txBody>
          <a:bodyPr wrap="square">
            <a:spAutoFit/>
          </a:bodyPr>
          <a:lstStyle/>
          <a:p>
            <a:r>
              <a:rPr lang="pt-BR" sz="3600">
                <a:solidFill>
                  <a:schemeClr val="bg1"/>
                </a:solidFill>
                <a:latin typeface="Now" panose="020B0604020202020204" charset="0"/>
              </a:rPr>
              <a:t>Trabalhar para criar um ambiente propício nas comunidades e instituições</a:t>
            </a:r>
          </a:p>
        </p:txBody>
      </p:sp>
    </p:spTree>
    <p:extLst>
      <p:ext uri="{BB962C8B-B14F-4D97-AF65-F5344CB8AC3E}">
        <p14:creationId xmlns:p14="http://schemas.microsoft.com/office/powerpoint/2010/main" val="3666680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65E58B-48DE-477E-984D-8D9014F142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4E3EEB3F-F2A5-489B-AB44-0D7F1C675847}"/>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1" name="Freeform 4">
            <a:extLst>
              <a:ext uri="{FF2B5EF4-FFF2-40B4-BE49-F238E27FC236}">
                <a16:creationId xmlns:a16="http://schemas.microsoft.com/office/drawing/2014/main" id="{6B2E9937-BF08-4EFD-90DE-62098AEA5469}"/>
              </a:ext>
            </a:extLst>
          </p:cNvPr>
          <p:cNvSpPr/>
          <p:nvPr/>
        </p:nvSpPr>
        <p:spPr>
          <a:xfrm>
            <a:off x="10065774" y="2907045"/>
            <a:ext cx="7162800"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D641B83-F304-4F3B-9491-BE5CBF2CA1EA}"/>
              </a:ext>
            </a:extLst>
          </p:cNvPr>
          <p:cNvSpPr txBox="1"/>
          <p:nvPr/>
        </p:nvSpPr>
        <p:spPr>
          <a:xfrm>
            <a:off x="10065774" y="3005773"/>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strike="noStrike" kern="1200" cap="none" spc="0" normalizeH="0" baseline="0" noProof="0">
                <a:ln>
                  <a:noFill/>
                </a:ln>
                <a:solidFill>
                  <a:prstClr val="white"/>
                </a:solidFill>
                <a:effectLst/>
                <a:uLnTx/>
                <a:uFillTx/>
                <a:latin typeface="Now" panose="020B0604020202020204" charset="0"/>
                <a:ea typeface="+mn-ea"/>
                <a:cs typeface="+mn-cs"/>
              </a:rPr>
              <a:t>análise de gênero</a:t>
            </a:r>
            <a:endPar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4" name="TextBox 13">
            <a:extLst>
              <a:ext uri="{FF2B5EF4-FFF2-40B4-BE49-F238E27FC236}">
                <a16:creationId xmlns:a16="http://schemas.microsoft.com/office/drawing/2014/main" id="{A3ABF3D3-A134-4BCB-BBB5-CF826DE645D5}"/>
              </a:ext>
            </a:extLst>
          </p:cNvPr>
          <p:cNvSpPr txBox="1"/>
          <p:nvPr/>
        </p:nvSpPr>
        <p:spPr>
          <a:xfrm>
            <a:off x="10134600" y="3896261"/>
            <a:ext cx="731781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i="0" strike="noStrike" kern="1200" cap="none" spc="0" normalizeH="0" baseline="0" noProof="0">
                <a:ln>
                  <a:noFill/>
                </a:ln>
                <a:solidFill>
                  <a:prstClr val="white"/>
                </a:solidFill>
                <a:effectLst/>
                <a:uLnTx/>
                <a:uFillTx/>
                <a:latin typeface="Now" panose="020B0604020202020204" charset="0"/>
                <a:ea typeface="+mn-ea"/>
                <a:cs typeface="+mn-cs"/>
              </a:rPr>
              <a:t>o ajudarão a responder essas perguntas!</a:t>
            </a:r>
            <a:endPar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7" name="TextBox 16">
            <a:extLst>
              <a:ext uri="{FF2B5EF4-FFF2-40B4-BE49-F238E27FC236}">
                <a16:creationId xmlns:a16="http://schemas.microsoft.com/office/drawing/2014/main" id="{2F0C6CEB-5020-46FA-8180-525007B554B3}"/>
              </a:ext>
            </a:extLst>
          </p:cNvPr>
          <p:cNvSpPr txBox="1"/>
          <p:nvPr/>
        </p:nvSpPr>
        <p:spPr>
          <a:xfrm>
            <a:off x="9650361" y="2077562"/>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i="0" strike="noStrike" kern="1200" cap="none" spc="0" normalizeH="0" baseline="0" noProof="0">
                <a:ln>
                  <a:noFill/>
                </a:ln>
                <a:solidFill>
                  <a:prstClr val="white"/>
                </a:solidFill>
                <a:effectLst/>
                <a:uLnTx/>
                <a:uFillTx/>
                <a:latin typeface="Now" panose="020B0604020202020204" charset="0"/>
                <a:ea typeface="+mn-ea"/>
                <a:cs typeface="+mn-cs"/>
              </a:rPr>
              <a:t>As informações da</a:t>
            </a:r>
            <a:endParaRPr kumimoji="0" lang="en-US" sz="4000" i="0"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20" name="TextBox 19">
            <a:extLst>
              <a:ext uri="{FF2B5EF4-FFF2-40B4-BE49-F238E27FC236}">
                <a16:creationId xmlns:a16="http://schemas.microsoft.com/office/drawing/2014/main" id="{EFC9CB16-2FF8-4B8D-B15E-F86F404BF669}"/>
              </a:ext>
            </a:extLst>
          </p:cNvPr>
          <p:cNvSpPr txBox="1"/>
          <p:nvPr/>
        </p:nvSpPr>
        <p:spPr>
          <a:xfrm>
            <a:off x="388374" y="2067238"/>
            <a:ext cx="7993626" cy="1323439"/>
          </a:xfrm>
          <a:prstGeom prst="rect">
            <a:avLst/>
          </a:prstGeom>
          <a:noFill/>
        </p:spPr>
        <p:txBody>
          <a:bodyPr wrap="square">
            <a:spAutoFit/>
          </a:bodyPr>
          <a:lstStyle/>
          <a:p>
            <a:r>
              <a:rPr lang="pt-BR" sz="4000" b="1">
                <a:solidFill>
                  <a:schemeClr val="bg1"/>
                </a:solidFill>
                <a:latin typeface="Now" panose="020B0604020202020204" charset="0"/>
              </a:rPr>
              <a:t>Fazendo mais acessível o envolvimento das mulheres </a:t>
            </a:r>
            <a:endParaRPr lang="en-US" sz="4000" b="1">
              <a:solidFill>
                <a:schemeClr val="bg1"/>
              </a:solidFill>
              <a:latin typeface="Now" panose="020B0604020202020204" charset="0"/>
            </a:endParaRPr>
          </a:p>
        </p:txBody>
      </p:sp>
      <p:sp>
        <p:nvSpPr>
          <p:cNvPr id="21" name="TextBox 20">
            <a:extLst>
              <a:ext uri="{FF2B5EF4-FFF2-40B4-BE49-F238E27FC236}">
                <a16:creationId xmlns:a16="http://schemas.microsoft.com/office/drawing/2014/main" id="{5FBC8110-8A36-433F-9816-EA751253AE03}"/>
              </a:ext>
            </a:extLst>
          </p:cNvPr>
          <p:cNvSpPr txBox="1"/>
          <p:nvPr/>
        </p:nvSpPr>
        <p:spPr>
          <a:xfrm>
            <a:off x="463148" y="3604141"/>
            <a:ext cx="7212418" cy="4739759"/>
          </a:xfrm>
          <a:prstGeom prst="rect">
            <a:avLst/>
          </a:prstGeom>
          <a:noFill/>
        </p:spPr>
        <p:txBody>
          <a:bodyPr wrap="square">
            <a:spAutoFit/>
          </a:bodyPr>
          <a:lstStyle/>
          <a:p>
            <a:r>
              <a:rPr lang="pt-BR" sz="3000">
                <a:solidFill>
                  <a:schemeClr val="bg1"/>
                </a:solidFill>
                <a:latin typeface="Now" panose="020B0604020202020204" charset="0"/>
              </a:rPr>
              <a:t>Como você pode trabalhar para criar um ambiente favorável nas comunidades e instituições para as mulheres</a:t>
            </a:r>
            <a:r>
              <a:rPr lang="es-ES" sz="3000">
                <a:solidFill>
                  <a:schemeClr val="bg1"/>
                </a:solidFill>
                <a:latin typeface="Now" panose="020B0604020202020204" charset="0"/>
              </a:rPr>
              <a:t>? </a:t>
            </a:r>
          </a:p>
          <a:p>
            <a:endParaRPr lang="es-ES" sz="2600">
              <a:solidFill>
                <a:schemeClr val="bg1"/>
              </a:solidFill>
              <a:latin typeface="Now" panose="020B0604020202020204" charset="0"/>
            </a:endParaRPr>
          </a:p>
          <a:p>
            <a:pPr marL="457200" indent="-457200">
              <a:buFont typeface="Wingdings" panose="05000000000000000000" pitchFamily="2" charset="2"/>
              <a:buChar char="à"/>
            </a:pPr>
            <a:r>
              <a:rPr lang="pt-BR" sz="2600">
                <a:solidFill>
                  <a:schemeClr val="bg1"/>
                </a:solidFill>
                <a:latin typeface="Now" panose="020B0604020202020204" charset="0"/>
              </a:rPr>
              <a:t>Quais são as barreiras ao envolvimento das mulheres?</a:t>
            </a:r>
          </a:p>
          <a:p>
            <a:pPr marL="457200" indent="-457200">
              <a:buFont typeface="Wingdings" panose="05000000000000000000" pitchFamily="2" charset="2"/>
              <a:buChar char="à"/>
            </a:pPr>
            <a:endParaRPr lang="pt-BR" sz="2600">
              <a:solidFill>
                <a:schemeClr val="bg1"/>
              </a:solidFill>
              <a:latin typeface="Now" panose="020B0604020202020204" charset="0"/>
            </a:endParaRPr>
          </a:p>
          <a:p>
            <a:pPr marL="457200" indent="-457200">
              <a:buFont typeface="Wingdings" panose="05000000000000000000" pitchFamily="2" charset="2"/>
              <a:buChar char="à"/>
            </a:pPr>
            <a:r>
              <a:rPr lang="pt-BR" sz="2600">
                <a:solidFill>
                  <a:schemeClr val="bg1"/>
                </a:solidFill>
                <a:latin typeface="Now" panose="020B0604020202020204" charset="0"/>
              </a:rPr>
              <a:t>Como essas barreiras podem ser reduzidas ou adaptadas para facilitar o envolvimento das mulheres?</a:t>
            </a:r>
          </a:p>
        </p:txBody>
      </p:sp>
    </p:spTree>
    <p:extLst>
      <p:ext uri="{BB962C8B-B14F-4D97-AF65-F5344CB8AC3E}">
        <p14:creationId xmlns:p14="http://schemas.microsoft.com/office/powerpoint/2010/main" val="765233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1638300"/>
            <a:ext cx="7993626" cy="1938992"/>
          </a:xfrm>
          <a:prstGeom prst="rect">
            <a:avLst/>
          </a:prstGeom>
          <a:noFill/>
        </p:spPr>
        <p:txBody>
          <a:bodyPr wrap="square">
            <a:spAutoFit/>
          </a:bodyPr>
          <a:lstStyle/>
          <a:p>
            <a:r>
              <a:rPr lang="pt-BR" sz="4000" b="1">
                <a:solidFill>
                  <a:schemeClr val="bg1"/>
                </a:solidFill>
                <a:latin typeface="Now" panose="020B0604020202020204" charset="0"/>
              </a:rPr>
              <a:t>Os desafios comuns para a participação das mulheres incluem</a:t>
            </a:r>
            <a:r>
              <a:rPr lang="es-ES" sz="4000" b="1">
                <a:solidFill>
                  <a:schemeClr val="bg1"/>
                </a:solidFill>
                <a:latin typeface="Now" panose="020B0604020202020204" charset="0"/>
              </a:rPr>
              <a:t>:</a:t>
            </a:r>
            <a:endParaRPr lang="en-US" sz="4000" b="1">
              <a:solidFill>
                <a:schemeClr val="bg1"/>
              </a:solidFill>
              <a:latin typeface="Now" panose="020B0604020202020204" charset="0"/>
            </a:endParaRPr>
          </a:p>
        </p:txBody>
      </p:sp>
      <p:sp>
        <p:nvSpPr>
          <p:cNvPr id="15" name="AutoShape 2">
            <a:extLst>
              <a:ext uri="{FF2B5EF4-FFF2-40B4-BE49-F238E27FC236}">
                <a16:creationId xmlns:a16="http://schemas.microsoft.com/office/drawing/2014/main" id="{5B1DBF47-4771-4BCA-B94F-016D676C5994}"/>
              </a:ext>
            </a:extLst>
          </p:cNvPr>
          <p:cNvSpPr/>
          <p:nvPr/>
        </p:nvSpPr>
        <p:spPr>
          <a:xfrm>
            <a:off x="609600" y="5070281"/>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0C784FC7-CD5F-4EE5-9FD9-37F3CA82CBB4}"/>
              </a:ext>
            </a:extLst>
          </p:cNvPr>
          <p:cNvSpPr txBox="1"/>
          <p:nvPr/>
        </p:nvSpPr>
        <p:spPr>
          <a:xfrm>
            <a:off x="609600" y="5267626"/>
            <a:ext cx="5411029" cy="1725857"/>
          </a:xfrm>
          <a:prstGeom prst="rect">
            <a:avLst/>
          </a:prstGeom>
        </p:spPr>
        <p:txBody>
          <a:bodyPr lIns="0" tIns="0" rIns="0" bIns="0" rtlCol="0" anchor="t">
            <a:spAutoFit/>
          </a:bodyPr>
          <a:lstStyle/>
          <a:p>
            <a:pPr>
              <a:lnSpc>
                <a:spcPts val="3359"/>
              </a:lnSpc>
            </a:pPr>
            <a:r>
              <a:rPr lang="pt-BR" sz="2400">
                <a:solidFill>
                  <a:srgbClr val="1E1E1E"/>
                </a:solidFill>
                <a:latin typeface="Now"/>
              </a:rPr>
              <a:t>que desanimam a participação ativa das mulheres fora da casa e os papéis tradicionais de gênero na comunidade</a:t>
            </a:r>
            <a:endParaRPr lang="en-US" sz="2400">
              <a:solidFill>
                <a:srgbClr val="1E1E1E"/>
              </a:solidFill>
              <a:latin typeface="Now"/>
            </a:endParaRPr>
          </a:p>
        </p:txBody>
      </p:sp>
      <p:sp>
        <p:nvSpPr>
          <p:cNvPr id="18" name="TextBox 4">
            <a:extLst>
              <a:ext uri="{FF2B5EF4-FFF2-40B4-BE49-F238E27FC236}">
                <a16:creationId xmlns:a16="http://schemas.microsoft.com/office/drawing/2014/main" id="{80A9D241-308D-4F5A-B82F-4515C5315728}"/>
              </a:ext>
            </a:extLst>
          </p:cNvPr>
          <p:cNvSpPr txBox="1"/>
          <p:nvPr/>
        </p:nvSpPr>
        <p:spPr>
          <a:xfrm>
            <a:off x="609600" y="4542873"/>
            <a:ext cx="5257800"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Normas de gênero </a:t>
            </a:r>
          </a:p>
        </p:txBody>
      </p:sp>
      <p:sp>
        <p:nvSpPr>
          <p:cNvPr id="19" name="AutoShape 2">
            <a:extLst>
              <a:ext uri="{FF2B5EF4-FFF2-40B4-BE49-F238E27FC236}">
                <a16:creationId xmlns:a16="http://schemas.microsoft.com/office/drawing/2014/main" id="{AFF547B6-943E-48BE-87D8-F38C36BD8FE4}"/>
              </a:ext>
            </a:extLst>
          </p:cNvPr>
          <p:cNvSpPr/>
          <p:nvPr/>
        </p:nvSpPr>
        <p:spPr>
          <a:xfrm>
            <a:off x="6399971" y="5070281"/>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26202018-832B-46D6-A90F-352CF33653E7}"/>
              </a:ext>
            </a:extLst>
          </p:cNvPr>
          <p:cNvSpPr txBox="1"/>
          <p:nvPr/>
        </p:nvSpPr>
        <p:spPr>
          <a:xfrm>
            <a:off x="6399971" y="5267626"/>
            <a:ext cx="5411029" cy="2161874"/>
          </a:xfrm>
          <a:prstGeom prst="rect">
            <a:avLst/>
          </a:prstGeom>
        </p:spPr>
        <p:txBody>
          <a:bodyPr lIns="0" tIns="0" rIns="0" bIns="0" rtlCol="0" anchor="t">
            <a:spAutoFit/>
          </a:bodyPr>
          <a:lstStyle/>
          <a:p>
            <a:pPr>
              <a:lnSpc>
                <a:spcPts val="3359"/>
              </a:lnSpc>
            </a:pPr>
            <a:r>
              <a:rPr lang="pt-BR" sz="2400">
                <a:solidFill>
                  <a:srgbClr val="1E1E1E"/>
                </a:solidFill>
                <a:latin typeface="Now"/>
              </a:rPr>
              <a:t>As mulheres costumam estar muito ocupadas com as tarefas domésticas e outras funções tradicionais - é difícil para elas fazer tempo para novas atividades</a:t>
            </a:r>
            <a:endParaRPr lang="en-US" sz="2400">
              <a:solidFill>
                <a:srgbClr val="1E1E1E"/>
              </a:solidFill>
              <a:latin typeface="Now"/>
            </a:endParaRPr>
          </a:p>
        </p:txBody>
      </p:sp>
      <p:sp>
        <p:nvSpPr>
          <p:cNvPr id="21" name="TextBox 4">
            <a:extLst>
              <a:ext uri="{FF2B5EF4-FFF2-40B4-BE49-F238E27FC236}">
                <a16:creationId xmlns:a16="http://schemas.microsoft.com/office/drawing/2014/main" id="{AA58A51E-3CF1-47D0-A61A-02704A349CF3}"/>
              </a:ext>
            </a:extLst>
          </p:cNvPr>
          <p:cNvSpPr txBox="1"/>
          <p:nvPr/>
        </p:nvSpPr>
        <p:spPr>
          <a:xfrm>
            <a:off x="6399971" y="4542873"/>
            <a:ext cx="5257800" cy="419346"/>
          </a:xfrm>
          <a:prstGeom prst="rect">
            <a:avLst/>
          </a:prstGeom>
        </p:spPr>
        <p:txBody>
          <a:bodyPr wrap="square" lIns="0" tIns="0" rIns="0" bIns="0" rtlCol="0" anchor="t">
            <a:spAutoFit/>
          </a:bodyPr>
          <a:lstStyle/>
          <a:p>
            <a:pPr>
              <a:lnSpc>
                <a:spcPts val="3359"/>
              </a:lnSpc>
            </a:pPr>
            <a:r>
              <a:rPr lang="pt-BR" sz="2400">
                <a:solidFill>
                  <a:srgbClr val="DFFCFD"/>
                </a:solidFill>
                <a:latin typeface="Now Bold"/>
              </a:rPr>
              <a:t>Falta de tempo e energia</a:t>
            </a:r>
            <a:endParaRPr lang="en-US" sz="2400">
              <a:solidFill>
                <a:srgbClr val="DFFCFD"/>
              </a:solidFill>
              <a:latin typeface="Now Bold"/>
            </a:endParaRPr>
          </a:p>
        </p:txBody>
      </p:sp>
      <p:sp>
        <p:nvSpPr>
          <p:cNvPr id="22" name="AutoShape 2">
            <a:extLst>
              <a:ext uri="{FF2B5EF4-FFF2-40B4-BE49-F238E27FC236}">
                <a16:creationId xmlns:a16="http://schemas.microsoft.com/office/drawing/2014/main" id="{3DBCBFF9-E58C-4404-94AA-3C98E957997F}"/>
              </a:ext>
            </a:extLst>
          </p:cNvPr>
          <p:cNvSpPr/>
          <p:nvPr/>
        </p:nvSpPr>
        <p:spPr>
          <a:xfrm>
            <a:off x="12343571" y="5070281"/>
            <a:ext cx="4374988" cy="0"/>
          </a:xfrm>
          <a:prstGeom prst="line">
            <a:avLst/>
          </a:prstGeom>
          <a:ln w="28575" cap="rnd">
            <a:solidFill>
              <a:schemeClr val="bg1"/>
            </a:solidFill>
            <a:prstDash val="sysDot"/>
            <a:headEnd type="none" w="sm" len="sm"/>
            <a:tailEnd type="none" w="sm" len="sm"/>
          </a:ln>
        </p:spPr>
      </p:sp>
      <p:sp>
        <p:nvSpPr>
          <p:cNvPr id="23" name="TextBox 3">
            <a:extLst>
              <a:ext uri="{FF2B5EF4-FFF2-40B4-BE49-F238E27FC236}">
                <a16:creationId xmlns:a16="http://schemas.microsoft.com/office/drawing/2014/main" id="{033E2387-071F-40EF-940C-EDE60C63BAC9}"/>
              </a:ext>
            </a:extLst>
          </p:cNvPr>
          <p:cNvSpPr txBox="1"/>
          <p:nvPr/>
        </p:nvSpPr>
        <p:spPr>
          <a:xfrm>
            <a:off x="12343571" y="5267626"/>
            <a:ext cx="5411029" cy="2597891"/>
          </a:xfrm>
          <a:prstGeom prst="rect">
            <a:avLst/>
          </a:prstGeom>
        </p:spPr>
        <p:txBody>
          <a:bodyPr lIns="0" tIns="0" rIns="0" bIns="0" rtlCol="0" anchor="t">
            <a:spAutoFit/>
          </a:bodyPr>
          <a:lstStyle/>
          <a:p>
            <a:pPr>
              <a:lnSpc>
                <a:spcPts val="3359"/>
              </a:lnSpc>
            </a:pPr>
            <a:r>
              <a:rPr lang="pt-BR" sz="2400">
                <a:solidFill>
                  <a:srgbClr val="1E1E1E"/>
                </a:solidFill>
                <a:latin typeface="Now"/>
              </a:rPr>
              <a:t>Sem experiência em liderança, falar em público, etc., e com uma educação limitada, as mulheres muitas vezes hesitam/são tímidas em participar, e precisam de apoio para desenvolver habilidades</a:t>
            </a:r>
            <a:endParaRPr lang="en-US" sz="2400">
              <a:solidFill>
                <a:srgbClr val="1E1E1E"/>
              </a:solidFill>
              <a:latin typeface="Now"/>
            </a:endParaRPr>
          </a:p>
        </p:txBody>
      </p:sp>
      <p:sp>
        <p:nvSpPr>
          <p:cNvPr id="24" name="TextBox 4">
            <a:extLst>
              <a:ext uri="{FF2B5EF4-FFF2-40B4-BE49-F238E27FC236}">
                <a16:creationId xmlns:a16="http://schemas.microsoft.com/office/drawing/2014/main" id="{566C9C29-4307-4110-B2B2-A6634FA2550E}"/>
              </a:ext>
            </a:extLst>
          </p:cNvPr>
          <p:cNvSpPr txBox="1"/>
          <p:nvPr/>
        </p:nvSpPr>
        <p:spPr>
          <a:xfrm>
            <a:off x="12343571" y="4542873"/>
            <a:ext cx="5257800"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Experiência e confiança limitada</a:t>
            </a:r>
          </a:p>
        </p:txBody>
      </p:sp>
    </p:spTree>
    <p:extLst>
      <p:ext uri="{BB962C8B-B14F-4D97-AF65-F5344CB8AC3E}">
        <p14:creationId xmlns:p14="http://schemas.microsoft.com/office/powerpoint/2010/main" val="69147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88373" y="2006397"/>
            <a:ext cx="131752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prstClr val="white"/>
                </a:solidFill>
                <a:effectLst/>
                <a:uLnTx/>
                <a:uFillTx/>
                <a:latin typeface="Now" panose="020B0604020202020204" charset="0"/>
                <a:ea typeface="+mn-ea"/>
                <a:cs typeface="+mn-cs"/>
              </a:rPr>
              <a:t>As principais questões a serem consideradas</a:t>
            </a: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a:t>
            </a:r>
          </a:p>
        </p:txBody>
      </p:sp>
      <p:sp>
        <p:nvSpPr>
          <p:cNvPr id="14" name="TextBox 13">
            <a:extLst>
              <a:ext uri="{FF2B5EF4-FFF2-40B4-BE49-F238E27FC236}">
                <a16:creationId xmlns:a16="http://schemas.microsoft.com/office/drawing/2014/main" id="{CB5072CB-975D-421A-8EE5-74B3C6A80825}"/>
              </a:ext>
            </a:extLst>
          </p:cNvPr>
          <p:cNvSpPr txBox="1"/>
          <p:nvPr/>
        </p:nvSpPr>
        <p:spPr>
          <a:xfrm>
            <a:off x="9753600" y="3091485"/>
            <a:ext cx="7620000" cy="4770537"/>
          </a:xfrm>
          <a:prstGeom prst="rect">
            <a:avLst/>
          </a:prstGeom>
          <a:noFill/>
        </p:spPr>
        <p:txBody>
          <a:bodyPr wrap="square">
            <a:spAutoFit/>
          </a:bodyPr>
          <a:lstStyle/>
          <a:p>
            <a:pPr>
              <a:spcAft>
                <a:spcPts val="1200"/>
              </a:spcAft>
            </a:pPr>
            <a:r>
              <a:rPr lang="pt-BR" sz="2400" dirty="0">
                <a:solidFill>
                  <a:srgbClr val="DFFCFD"/>
                </a:solidFill>
                <a:latin typeface="Now" panose="020B0604020202020204" charset="0"/>
              </a:rPr>
              <a:t>Perguntas mais específicas incluem:</a:t>
            </a:r>
          </a:p>
          <a:p>
            <a:pPr marL="342900" indent="-342900">
              <a:spcAft>
                <a:spcPts val="1200"/>
              </a:spcAft>
              <a:buFont typeface="Arial" panose="020B0604020202020204" pitchFamily="34" charset="0"/>
              <a:buChar char="•"/>
            </a:pPr>
            <a:r>
              <a:rPr lang="pt-BR" sz="2400" dirty="0">
                <a:solidFill>
                  <a:srgbClr val="DFFCFD"/>
                </a:solidFill>
                <a:latin typeface="Now" panose="020B0604020202020204" charset="0"/>
              </a:rPr>
              <a:t>Onde as mulheres se sentam durante as reuniões de gêneros mistos? Muitas vezes é no fundo da sala de reuniões</a:t>
            </a:r>
          </a:p>
          <a:p>
            <a:pPr marL="342900" indent="-342900">
              <a:spcAft>
                <a:spcPts val="1200"/>
              </a:spcAft>
              <a:buFont typeface="Arial" panose="020B0604020202020204" pitchFamily="34" charset="0"/>
              <a:buChar char="•"/>
            </a:pPr>
            <a:r>
              <a:rPr lang="pt-BR" sz="2400" dirty="0">
                <a:solidFill>
                  <a:srgbClr val="DFFCFD"/>
                </a:solidFill>
                <a:latin typeface="Now" panose="020B0604020202020204" charset="0"/>
              </a:rPr>
              <a:t>Quem fala com mais frequência durante as reuniões e quem é ouvido?</a:t>
            </a:r>
          </a:p>
          <a:p>
            <a:pPr marL="342900" indent="-342900">
              <a:spcAft>
                <a:spcPts val="1200"/>
              </a:spcAft>
              <a:buFont typeface="Arial" panose="020B0604020202020204" pitchFamily="34" charset="0"/>
              <a:buChar char="•"/>
            </a:pPr>
            <a:r>
              <a:rPr lang="pt-BR" sz="2400" dirty="0">
                <a:solidFill>
                  <a:srgbClr val="DFFCFD"/>
                </a:solidFill>
                <a:latin typeface="Now" panose="020B0604020202020204" charset="0"/>
              </a:rPr>
              <a:t>Com quem as mulheres ficarão à vontade para conversar e colaborar?</a:t>
            </a:r>
          </a:p>
          <a:p>
            <a:pPr marL="342900" indent="-342900">
              <a:spcAft>
                <a:spcPts val="1200"/>
              </a:spcAft>
              <a:buFont typeface="Arial" panose="020B0604020202020204" pitchFamily="34" charset="0"/>
              <a:buChar char="•"/>
            </a:pPr>
            <a:r>
              <a:rPr lang="pt-BR" sz="2400" dirty="0">
                <a:solidFill>
                  <a:srgbClr val="DFFCFD"/>
                </a:solidFill>
                <a:latin typeface="Now" panose="020B0604020202020204" charset="0"/>
              </a:rPr>
              <a:t>Como podem se envolver os homens/membros da família no apoio ao envolvimento das mulheres?</a:t>
            </a:r>
          </a:p>
        </p:txBody>
      </p:sp>
      <p:sp>
        <p:nvSpPr>
          <p:cNvPr id="5" name="TextBox 4">
            <a:extLst>
              <a:ext uri="{FF2B5EF4-FFF2-40B4-BE49-F238E27FC236}">
                <a16:creationId xmlns:a16="http://schemas.microsoft.com/office/drawing/2014/main" id="{1F481E49-B2C0-42AB-90DF-9BEC62B8A5BB}"/>
              </a:ext>
            </a:extLst>
          </p:cNvPr>
          <p:cNvSpPr txBox="1"/>
          <p:nvPr/>
        </p:nvSpPr>
        <p:spPr>
          <a:xfrm>
            <a:off x="1219200" y="3088362"/>
            <a:ext cx="7620000" cy="4893647"/>
          </a:xfrm>
          <a:prstGeom prst="rect">
            <a:avLst/>
          </a:prstGeom>
          <a:noFill/>
        </p:spPr>
        <p:txBody>
          <a:bodyPr wrap="square">
            <a:spAutoFit/>
          </a:bodyPr>
          <a:lstStyle/>
          <a:p>
            <a:r>
              <a:rPr lang="pt-BR" sz="2600" dirty="0">
                <a:solidFill>
                  <a:srgbClr val="DFFCFD"/>
                </a:solidFill>
                <a:latin typeface="Now" panose="020B0604020202020204" charset="0"/>
              </a:rPr>
              <a:t>O quê nosso projeto e organização podem fazer para reduzir as barreiras à participação das mulheres - em nosso projeto, na comunidade, em nossa organização, em posições de influência?</a:t>
            </a:r>
          </a:p>
          <a:p>
            <a:endParaRPr lang="pt-BR" sz="2600" dirty="0">
              <a:solidFill>
                <a:srgbClr val="DFFCFD"/>
              </a:solidFill>
              <a:latin typeface="Now" panose="020B0604020202020204" charset="0"/>
            </a:endParaRPr>
          </a:p>
          <a:p>
            <a:r>
              <a:rPr lang="pt-BR" sz="2600" dirty="0">
                <a:solidFill>
                  <a:srgbClr val="DFFCFD"/>
                </a:solidFill>
                <a:latin typeface="Now" panose="020B0604020202020204" charset="0"/>
              </a:rPr>
              <a:t>Como podemos ajudar às mulheres a se sentirem mais seguras e confortáveis?</a:t>
            </a:r>
          </a:p>
          <a:p>
            <a:endParaRPr lang="pt-BR" sz="2600" dirty="0">
              <a:solidFill>
                <a:srgbClr val="DFFCFD"/>
              </a:solidFill>
              <a:latin typeface="Now" panose="020B0604020202020204" charset="0"/>
            </a:endParaRPr>
          </a:p>
          <a:p>
            <a:r>
              <a:rPr lang="pt-BR" sz="2600" dirty="0">
                <a:solidFill>
                  <a:srgbClr val="DFFCFD"/>
                </a:solidFill>
                <a:latin typeface="Now" panose="020B0604020202020204" charset="0"/>
              </a:rPr>
              <a:t>Como podemos ajudar aos maridos, pais, e outros membros da família a apoiar o envolvimento das mulheres nas suas famílias?</a:t>
            </a:r>
          </a:p>
        </p:txBody>
      </p:sp>
      <p:sp>
        <p:nvSpPr>
          <p:cNvPr id="6" name="AutoShape 2">
            <a:extLst>
              <a:ext uri="{FF2B5EF4-FFF2-40B4-BE49-F238E27FC236}">
                <a16:creationId xmlns:a16="http://schemas.microsoft.com/office/drawing/2014/main" id="{EF14BDDB-4524-4471-B1C0-64585435182A}"/>
              </a:ext>
            </a:extLst>
          </p:cNvPr>
          <p:cNvSpPr/>
          <p:nvPr/>
        </p:nvSpPr>
        <p:spPr>
          <a:xfrm>
            <a:off x="9296400" y="3316962"/>
            <a:ext cx="0" cy="396240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24758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2416667214"/>
              </p:ext>
            </p:extLst>
          </p:nvPr>
        </p:nvGraphicFramePr>
        <p:xfrm>
          <a:off x="609600" y="1678495"/>
          <a:ext cx="8763000" cy="7412165"/>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Desafio: </a:t>
                      </a:r>
                      <a:r>
                        <a:rPr lang="pt-BR" sz="2600" b="0">
                          <a:solidFill>
                            <a:schemeClr val="bg1"/>
                          </a:solidFill>
                          <a:latin typeface="Now" panose="020B0604020202020204" charset="0"/>
                        </a:rPr>
                        <a:t>As mulheres são tímidas/hesitantes em participar ativamente nas atividades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400" b="1" dirty="0">
                        <a:solidFill>
                          <a:schemeClr val="bg1"/>
                        </a:solidFill>
                        <a:latin typeface="Now" panose="020B0604020202020204" charset="0"/>
                      </a:endParaRPr>
                    </a:p>
                    <a:p>
                      <a:pPr>
                        <a:spcAft>
                          <a:spcPts val="1200"/>
                        </a:spcAft>
                      </a:pPr>
                      <a:r>
                        <a:rPr lang="en-US" sz="2400" b="1" dirty="0" err="1">
                          <a:solidFill>
                            <a:schemeClr val="bg1"/>
                          </a:solidFill>
                          <a:latin typeface="Now" panose="020B0604020202020204" charset="0"/>
                        </a:rPr>
                        <a:t>Possíveis</a:t>
                      </a:r>
                      <a:r>
                        <a:rPr lang="en-US" sz="2400" b="1" dirty="0">
                          <a:solidFill>
                            <a:schemeClr val="bg1"/>
                          </a:solidFill>
                          <a:latin typeface="Now" panose="020B0604020202020204" charset="0"/>
                        </a:rPr>
                        <a:t> </a:t>
                      </a:r>
                      <a:r>
                        <a:rPr lang="en-US" sz="2400" b="1" dirty="0" err="1">
                          <a:solidFill>
                            <a:schemeClr val="bg1"/>
                          </a:solidFill>
                          <a:latin typeface="Now" panose="020B0604020202020204" charset="0"/>
                        </a:rPr>
                        <a:t>abordagens</a:t>
                      </a:r>
                      <a:r>
                        <a:rPr lang="en-US" sz="2400" b="1" dirty="0">
                          <a:solidFill>
                            <a:schemeClr val="bg1"/>
                          </a:solidFill>
                          <a:latin typeface="Now" panose="020B0604020202020204" charset="0"/>
                        </a:rPr>
                        <a:t>:</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Contratar/nomear funcionárias e/ou pontos focais da comunidade para o projeto</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Construir confiança e habilidades por meio de treinamentos e experiência prática</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Amplificar as vozes das mulheres: moderar conversas/discussões para dar espaço para as mulheres falarem e garantir que suas perspectivas sejam consideradas</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Oferecer espaços exclusivos para mulheres para certas atividades</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Conhecer outras referências femininas com as quais pode se espelhar, inclusive através de redes de mulheres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pic>
        <p:nvPicPr>
          <p:cNvPr id="7" name="Picture 6" descr="A picture containing person, restaurant&#10;&#10;Description automatically generated">
            <a:extLst>
              <a:ext uri="{FF2B5EF4-FFF2-40B4-BE49-F238E27FC236}">
                <a16:creationId xmlns:a16="http://schemas.microsoft.com/office/drawing/2014/main" id="{6BE6F4E0-E248-489A-A689-CBDC0CF3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3600" y="2171700"/>
            <a:ext cx="7924801" cy="5943600"/>
          </a:xfrm>
          <a:prstGeom prst="rect">
            <a:avLst/>
          </a:prstGeom>
        </p:spPr>
      </p:pic>
      <p:sp>
        <p:nvSpPr>
          <p:cNvPr id="8" name="TextBox 4">
            <a:extLst>
              <a:ext uri="{FF2B5EF4-FFF2-40B4-BE49-F238E27FC236}">
                <a16:creationId xmlns:a16="http://schemas.microsoft.com/office/drawing/2014/main" id="{508AD273-1FD9-4670-AC5B-A346A25BEFE2}"/>
              </a:ext>
            </a:extLst>
          </p:cNvPr>
          <p:cNvSpPr txBox="1"/>
          <p:nvPr/>
        </p:nvSpPr>
        <p:spPr>
          <a:xfrm>
            <a:off x="9753600" y="8185751"/>
            <a:ext cx="7772400" cy="843949"/>
          </a:xfrm>
          <a:prstGeom prst="rect">
            <a:avLst/>
          </a:prstGeom>
        </p:spPr>
        <p:txBody>
          <a:bodyPr wrap="square" lIns="0" tIns="0" rIns="0" bIns="0" rtlCol="0" anchor="t">
            <a:spAutoFit/>
          </a:bodyPr>
          <a:lstStyle/>
          <a:p>
            <a:pPr>
              <a:lnSpc>
                <a:spcPts val="2240"/>
              </a:lnSpc>
            </a:pPr>
            <a:r>
              <a:rPr lang="pt-BR">
                <a:solidFill>
                  <a:schemeClr val="bg1"/>
                </a:solidFill>
                <a:latin typeface="Now"/>
              </a:rPr>
              <a:t>As mulheres locais, especialmente as mulheres Moken, se sentiram mais confortáveis sendo entrevistadas por uma pesquisadora/membro da equipe. Myeik, Mianmar</a:t>
            </a:r>
            <a:r>
              <a:rPr lang="en-US">
                <a:solidFill>
                  <a:schemeClr val="bg1"/>
                </a:solidFill>
                <a:latin typeface="Now"/>
              </a:rPr>
              <a:t>. © </a:t>
            </a:r>
            <a:r>
              <a:rPr lang="en-US" err="1">
                <a:solidFill>
                  <a:schemeClr val="bg1"/>
                </a:solidFill>
                <a:latin typeface="Now"/>
              </a:rPr>
              <a:t>TSWhitty</a:t>
            </a:r>
            <a:r>
              <a:rPr lang="en-US">
                <a:solidFill>
                  <a:schemeClr val="bg1"/>
                </a:solidFill>
                <a:latin typeface="Now"/>
              </a:rPr>
              <a:t> </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44711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12BC30-594A-4EB8-B55D-BD4DCA4EB4C5}"/>
              </a:ext>
            </a:extLst>
          </p:cNvPr>
          <p:cNvSpPr/>
          <p:nvPr/>
        </p:nvSpPr>
        <p:spPr>
          <a:xfrm>
            <a:off x="609599" y="2197942"/>
            <a:ext cx="17068801" cy="782235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2200">
              <a:solidFill>
                <a:schemeClr val="tx1"/>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1971151335"/>
              </p:ext>
            </p:extLst>
          </p:nvPr>
        </p:nvGraphicFramePr>
        <p:xfrm>
          <a:off x="609600" y="1653048"/>
          <a:ext cx="8763000" cy="6344310"/>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Desafio: </a:t>
                      </a:r>
                      <a:r>
                        <a:rPr lang="pt-BR" sz="2600" b="0">
                          <a:solidFill>
                            <a:schemeClr val="bg1"/>
                          </a:solidFill>
                          <a:latin typeface="Now" panose="020B0604020202020204" charset="0"/>
                        </a:rPr>
                        <a:t>As mulheres são tímidas/hesitantes em participar ativamente nas atividades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Desafío: </a:t>
                      </a:r>
                      <a:r>
                        <a:rPr kumimoji="0" lang="es-ES" sz="2600" b="0" i="0" u="none" strike="noStrike" kern="1200" cap="none" spc="0" normalizeH="0" baseline="0" noProof="0">
                          <a:ln>
                            <a:noFill/>
                          </a:ln>
                          <a:solidFill>
                            <a:prstClr val="white"/>
                          </a:solidFill>
                          <a:effectLst/>
                          <a:uLnTx/>
                          <a:uFillTx/>
                          <a:latin typeface="Now" panose="020B0604020202020204" charset="0"/>
                          <a:ea typeface="+mn-ea"/>
                          <a:cs typeface="+mn-cs"/>
                        </a:rPr>
                        <a:t>Las mujeres son tímidas/reacias a participar activamente en actividades.</a:t>
                      </a:r>
                      <a:endPar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AutoShape 2">
            <a:extLst>
              <a:ext uri="{FF2B5EF4-FFF2-40B4-BE49-F238E27FC236}">
                <a16:creationId xmlns:a16="http://schemas.microsoft.com/office/drawing/2014/main" id="{EF705BE4-BD59-4716-B4BF-1F3F22369852}"/>
              </a:ext>
            </a:extLst>
          </p:cNvPr>
          <p:cNvSpPr/>
          <p:nvPr/>
        </p:nvSpPr>
        <p:spPr>
          <a:xfrm>
            <a:off x="8557535" y="3543300"/>
            <a:ext cx="4374988" cy="0"/>
          </a:xfrm>
          <a:prstGeom prst="line">
            <a:avLst/>
          </a:prstGeom>
          <a:ln w="28575" cap="rnd">
            <a:solidFill>
              <a:schemeClr val="bg1"/>
            </a:solidFill>
            <a:prstDash val="sysDot"/>
            <a:headEnd type="none" w="sm" len="sm"/>
            <a:tailEnd type="none" w="sm" len="sm"/>
          </a:ln>
        </p:spPr>
      </p:sp>
      <p:sp>
        <p:nvSpPr>
          <p:cNvPr id="11" name="TextBox 3">
            <a:extLst>
              <a:ext uri="{FF2B5EF4-FFF2-40B4-BE49-F238E27FC236}">
                <a16:creationId xmlns:a16="http://schemas.microsoft.com/office/drawing/2014/main" id="{61413AF9-9170-449F-930C-7DC5A3BB7338}"/>
              </a:ext>
            </a:extLst>
          </p:cNvPr>
          <p:cNvSpPr txBox="1"/>
          <p:nvPr/>
        </p:nvSpPr>
        <p:spPr>
          <a:xfrm>
            <a:off x="8686800" y="3671887"/>
            <a:ext cx="8763000" cy="2769989"/>
          </a:xfrm>
          <a:prstGeom prst="rect">
            <a:avLst/>
          </a:prstGeom>
        </p:spPr>
        <p:txBody>
          <a:bodyPr wrap="square" lIns="0" tIns="0" rIns="0" bIns="0" rtlCol="0" anchor="t">
            <a:spAutoFit/>
          </a:bodyPr>
          <a:lstStyle/>
          <a:p>
            <a:pPr marL="342900" indent="-342900">
              <a:spcAft>
                <a:spcPts val="1200"/>
              </a:spcAft>
              <a:buFont typeface="Arial" panose="020B0604020202020204" pitchFamily="34" charset="0"/>
              <a:buChar char="•"/>
            </a:pPr>
            <a:r>
              <a:rPr lang="pt-BR" sz="2000" dirty="0">
                <a:solidFill>
                  <a:srgbClr val="1E1E1E"/>
                </a:solidFill>
                <a:latin typeface="Now"/>
              </a:rPr>
              <a:t>Designar funcionárias para trabalhar e atuar como referências femininas com as quais as mulheres nas comunidades podem se espelhar| HA, Camboja</a:t>
            </a:r>
          </a:p>
          <a:p>
            <a:pPr marL="342900" indent="-342900">
              <a:spcAft>
                <a:spcPts val="1200"/>
              </a:spcAft>
              <a:buFont typeface="Arial" panose="020B0604020202020204" pitchFamily="34" charset="0"/>
              <a:buChar char="•"/>
            </a:pPr>
            <a:r>
              <a:rPr lang="pt-BR" sz="2000" dirty="0">
                <a:solidFill>
                  <a:srgbClr val="1E1E1E"/>
                </a:solidFill>
                <a:latin typeface="Now"/>
              </a:rPr>
              <a:t>Funcionárias investindo muito tempo e esforço para visitar mulheres individualmente nas comunidades para construir conexões | HA, Camboja</a:t>
            </a:r>
          </a:p>
          <a:p>
            <a:pPr marL="342900" indent="-342900">
              <a:spcAft>
                <a:spcPts val="1200"/>
              </a:spcAft>
              <a:buFont typeface="Arial" panose="020B0604020202020204" pitchFamily="34" charset="0"/>
              <a:buChar char="•"/>
            </a:pPr>
            <a:r>
              <a:rPr lang="pt-BR" sz="2000" dirty="0">
                <a:solidFill>
                  <a:srgbClr val="1E1E1E"/>
                </a:solidFill>
                <a:latin typeface="Now"/>
              </a:rPr>
              <a:t>Fazer com que as funcionárias realizem os treinamentos para mulheres da comunidade | CIYA, Camboja</a:t>
            </a:r>
          </a:p>
        </p:txBody>
      </p:sp>
      <p:sp>
        <p:nvSpPr>
          <p:cNvPr id="13" name="TextBox 4">
            <a:extLst>
              <a:ext uri="{FF2B5EF4-FFF2-40B4-BE49-F238E27FC236}">
                <a16:creationId xmlns:a16="http://schemas.microsoft.com/office/drawing/2014/main" id="{30FE11A9-8D6A-4567-AC99-83DAE12C2ECA}"/>
              </a:ext>
            </a:extLst>
          </p:cNvPr>
          <p:cNvSpPr txBox="1"/>
          <p:nvPr/>
        </p:nvSpPr>
        <p:spPr>
          <a:xfrm>
            <a:off x="8557534" y="2611738"/>
            <a:ext cx="8282666" cy="855362"/>
          </a:xfrm>
          <a:prstGeom prst="rect">
            <a:avLst/>
          </a:prstGeom>
        </p:spPr>
        <p:txBody>
          <a:bodyPr wrap="square" lIns="0" tIns="0" rIns="0" bIns="0" rtlCol="0" anchor="t">
            <a:spAutoFit/>
          </a:bodyPr>
          <a:lstStyle/>
          <a:p>
            <a:pPr>
              <a:lnSpc>
                <a:spcPts val="3359"/>
              </a:lnSpc>
            </a:pPr>
            <a:r>
              <a:rPr lang="pt-BR" sz="2400">
                <a:solidFill>
                  <a:srgbClr val="DFFCFD"/>
                </a:solidFill>
                <a:latin typeface="Now Bold"/>
              </a:rPr>
              <a:t>Fazer com que as funcionárias se envolvam com outras mulheres</a:t>
            </a:r>
            <a:endParaRPr lang="en-US" sz="2400">
              <a:solidFill>
                <a:srgbClr val="DFFCFD"/>
              </a:solidFill>
              <a:latin typeface="Now Bold"/>
            </a:endParaRPr>
          </a:p>
        </p:txBody>
      </p:sp>
      <p:sp>
        <p:nvSpPr>
          <p:cNvPr id="14" name="AutoShape 2">
            <a:extLst>
              <a:ext uri="{FF2B5EF4-FFF2-40B4-BE49-F238E27FC236}">
                <a16:creationId xmlns:a16="http://schemas.microsoft.com/office/drawing/2014/main" id="{739E63C6-B383-40BF-8B6C-B63DA14EE3CF}"/>
              </a:ext>
            </a:extLst>
          </p:cNvPr>
          <p:cNvSpPr/>
          <p:nvPr/>
        </p:nvSpPr>
        <p:spPr>
          <a:xfrm>
            <a:off x="8557535" y="7118708"/>
            <a:ext cx="4374988" cy="0"/>
          </a:xfrm>
          <a:prstGeom prst="line">
            <a:avLst/>
          </a:prstGeom>
          <a:ln w="28575" cap="rnd">
            <a:solidFill>
              <a:schemeClr val="bg1"/>
            </a:solidFill>
            <a:prstDash val="sysDot"/>
            <a:headEnd type="none" w="sm" len="sm"/>
            <a:tailEnd type="none" w="sm" len="sm"/>
          </a:ln>
        </p:spPr>
      </p:sp>
      <p:sp>
        <p:nvSpPr>
          <p:cNvPr id="15" name="TextBox 3">
            <a:extLst>
              <a:ext uri="{FF2B5EF4-FFF2-40B4-BE49-F238E27FC236}">
                <a16:creationId xmlns:a16="http://schemas.microsoft.com/office/drawing/2014/main" id="{9EFF6741-8D38-4679-963D-865C0C05481A}"/>
              </a:ext>
            </a:extLst>
          </p:cNvPr>
          <p:cNvSpPr txBox="1"/>
          <p:nvPr/>
        </p:nvSpPr>
        <p:spPr>
          <a:xfrm>
            <a:off x="8481334" y="7257530"/>
            <a:ext cx="8793556" cy="2462213"/>
          </a:xfrm>
          <a:prstGeom prst="rect">
            <a:avLst/>
          </a:prstGeom>
        </p:spPr>
        <p:txBody>
          <a:bodyPr wrap="square" lIns="0" tIns="0" rIns="0" bIns="0" rtlCol="0" anchor="t">
            <a:spAutoFit/>
          </a:bodyPr>
          <a:lstStyle/>
          <a:p>
            <a:pPr marL="342900" indent="-342900">
              <a:spcAft>
                <a:spcPts val="1200"/>
              </a:spcAft>
              <a:buFont typeface="Arial" panose="020B0604020202020204" pitchFamily="34" charset="0"/>
              <a:buChar char="•"/>
            </a:pPr>
            <a:r>
              <a:rPr lang="pt-BR" sz="2000" dirty="0">
                <a:solidFill>
                  <a:srgbClr val="1E1E1E"/>
                </a:solidFill>
                <a:latin typeface="Now"/>
              </a:rPr>
              <a:t>Oferecer espaços só para mulheres; quando as mulheres estão confortáveis, elas têm muitas coisas para compartilhar | MCI, Tailândia</a:t>
            </a:r>
          </a:p>
          <a:p>
            <a:pPr marL="342900" indent="-342900">
              <a:spcAft>
                <a:spcPts val="1200"/>
              </a:spcAft>
              <a:buFont typeface="Arial" panose="020B0604020202020204" pitchFamily="34" charset="0"/>
              <a:buChar char="•"/>
            </a:pPr>
            <a:r>
              <a:rPr lang="pt-BR" sz="2000" dirty="0">
                <a:solidFill>
                  <a:srgbClr val="1E1E1E"/>
                </a:solidFill>
                <a:latin typeface="Now"/>
              </a:rPr>
              <a:t>Moderar as reuniões de uma forma que incentive as mulheres a falarem, incluindo as recém-chegadas | FACT, Camboja</a:t>
            </a:r>
          </a:p>
          <a:p>
            <a:pPr marL="342900" indent="-342900">
              <a:spcAft>
                <a:spcPts val="1200"/>
              </a:spcAft>
              <a:buFont typeface="Arial" panose="020B0604020202020204" pitchFamily="34" charset="0"/>
              <a:buChar char="•"/>
            </a:pPr>
            <a:r>
              <a:rPr lang="pt-BR" sz="2000" dirty="0">
                <a:solidFill>
                  <a:srgbClr val="1E1E1E"/>
                </a:solidFill>
                <a:latin typeface="Now"/>
              </a:rPr>
              <a:t>Permita que as funcionárias realizem os treinamentos para mulheres da comunidade | CIYA, Camboja</a:t>
            </a:r>
          </a:p>
        </p:txBody>
      </p:sp>
      <p:sp>
        <p:nvSpPr>
          <p:cNvPr id="16" name="TextBox 4">
            <a:extLst>
              <a:ext uri="{FF2B5EF4-FFF2-40B4-BE49-F238E27FC236}">
                <a16:creationId xmlns:a16="http://schemas.microsoft.com/office/drawing/2014/main" id="{DBF1E8A2-ED73-47F0-94B9-5E869FDB96A0}"/>
              </a:ext>
            </a:extLst>
          </p:cNvPr>
          <p:cNvSpPr txBox="1"/>
          <p:nvPr/>
        </p:nvSpPr>
        <p:spPr>
          <a:xfrm>
            <a:off x="8557534" y="6591300"/>
            <a:ext cx="5906743"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Espaços para mulheres</a:t>
            </a:r>
          </a:p>
        </p:txBody>
      </p:sp>
      <p:pic>
        <p:nvPicPr>
          <p:cNvPr id="4" name="Picture 3">
            <a:extLst>
              <a:ext uri="{FF2B5EF4-FFF2-40B4-BE49-F238E27FC236}">
                <a16:creationId xmlns:a16="http://schemas.microsoft.com/office/drawing/2014/main" id="{F7DA2DDA-B595-4C8C-8756-597BFB3D0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891" y="3878029"/>
            <a:ext cx="7198442" cy="4798961"/>
          </a:xfrm>
          <a:prstGeom prst="rect">
            <a:avLst/>
          </a:prstGeom>
        </p:spPr>
      </p:pic>
      <p:sp>
        <p:nvSpPr>
          <p:cNvPr id="8" name="TextBox 4">
            <a:extLst>
              <a:ext uri="{FF2B5EF4-FFF2-40B4-BE49-F238E27FC236}">
                <a16:creationId xmlns:a16="http://schemas.microsoft.com/office/drawing/2014/main" id="{508AD273-1FD9-4670-AC5B-A346A25BEFE2}"/>
              </a:ext>
            </a:extLst>
          </p:cNvPr>
          <p:cNvSpPr txBox="1"/>
          <p:nvPr/>
        </p:nvSpPr>
        <p:spPr>
          <a:xfrm>
            <a:off x="1013110" y="8896447"/>
            <a:ext cx="6715852" cy="561820"/>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lang="pt-BR">
                <a:solidFill>
                  <a:prstClr val="white"/>
                </a:solidFill>
                <a:latin typeface="Now"/>
              </a:rPr>
              <a:t>Mulheres em um treinamento sobre as mudanças climáticas e gestão dos recursos naturais. </a:t>
            </a:r>
            <a:r>
              <a:rPr kumimoji="0" lang="en-US" sz="1800" b="0" i="0" u="none" strike="noStrike" kern="1200" cap="none" spc="0" normalizeH="0" baseline="0" noProof="0">
                <a:ln>
                  <a:noFill/>
                </a:ln>
                <a:solidFill>
                  <a:prstClr val="white"/>
                </a:solidFill>
                <a:effectLst/>
                <a:uLnTx/>
                <a:uFillTx/>
                <a:latin typeface="Now"/>
                <a:ea typeface="+mn-ea"/>
                <a:cs typeface="+mn-cs"/>
              </a:rPr>
              <a:t>© FACT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379752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10134614" y="2171700"/>
            <a:ext cx="7924786" cy="79248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2200">
              <a:solidFill>
                <a:schemeClr val="tx1"/>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1038604349"/>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Desafio</a:t>
                      </a:r>
                      <a:r>
                        <a:rPr lang="en-US" sz="2600">
                          <a:latin typeface="Now" panose="020B0604020202020204" charset="0"/>
                        </a:rPr>
                        <a:t>: </a:t>
                      </a:r>
                      <a:r>
                        <a:rPr lang="pt-BR" sz="2600" b="0">
                          <a:latin typeface="Now" panose="020B0604020202020204" charset="0"/>
                        </a:rPr>
                        <a:t>Famílias, maridos preocupados com o envolvimento das mulheres em atividades</a:t>
                      </a:r>
                      <a:endParaRPr lang="en-US" sz="2600">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600" b="1" dirty="0">
                        <a:latin typeface="Now" panose="020B0604020202020204" charset="0"/>
                      </a:endParaRPr>
                    </a:p>
                    <a:p>
                      <a:pPr>
                        <a:spcAft>
                          <a:spcPts val="1200"/>
                        </a:spcAft>
                      </a:pPr>
                      <a:r>
                        <a:rPr lang="en-US" sz="2800" b="1" dirty="0" err="1">
                          <a:solidFill>
                            <a:schemeClr val="bg1"/>
                          </a:solidFill>
                          <a:latin typeface="Now" panose="020B0604020202020204" charset="0"/>
                        </a:rPr>
                        <a:t>Possíveis</a:t>
                      </a:r>
                      <a:r>
                        <a:rPr lang="en-US" sz="2800" b="1" dirty="0">
                          <a:solidFill>
                            <a:schemeClr val="bg1"/>
                          </a:solidFill>
                          <a:latin typeface="Now" panose="020B0604020202020204" charset="0"/>
                        </a:rPr>
                        <a:t> </a:t>
                      </a:r>
                      <a:r>
                        <a:rPr lang="en-US" sz="2800" b="1" dirty="0" err="1">
                          <a:solidFill>
                            <a:schemeClr val="bg1"/>
                          </a:solidFill>
                          <a:latin typeface="Now" panose="020B0604020202020204" charset="0"/>
                        </a:rPr>
                        <a:t>abordagens</a:t>
                      </a:r>
                      <a:r>
                        <a:rPr lang="en-US" sz="2800" b="1" dirty="0">
                          <a:solidFill>
                            <a:schemeClr val="bg1"/>
                          </a:solidFill>
                          <a:latin typeface="Now" panose="020B0604020202020204" charset="0"/>
                        </a:rPr>
                        <a:t>:</a:t>
                      </a:r>
                    </a:p>
                    <a:p>
                      <a:pPr>
                        <a:spcAft>
                          <a:spcPts val="1200"/>
                        </a:spcAft>
                      </a:pPr>
                      <a:r>
                        <a:rPr lang="pt-BR" sz="2600" dirty="0">
                          <a:solidFill>
                            <a:schemeClr val="bg1"/>
                          </a:solidFill>
                          <a:latin typeface="Now" panose="020B0604020202020204" charset="0"/>
                        </a:rPr>
                        <a:t>Atividades de conscientização de gênero destinadas a todos os membros da comunidade, incluindo maridos e famílias</a:t>
                      </a:r>
                    </a:p>
                    <a:p>
                      <a:pPr marL="457200" indent="-457200">
                        <a:spcAft>
                          <a:spcPts val="1200"/>
                        </a:spcAft>
                        <a:buFont typeface="Arial" panose="020B0604020202020204" pitchFamily="34" charset="0"/>
                        <a:buChar char="•"/>
                      </a:pPr>
                      <a:r>
                        <a:rPr lang="pt-BR" sz="2600" dirty="0">
                          <a:solidFill>
                            <a:schemeClr val="bg1"/>
                          </a:solidFill>
                          <a:latin typeface="Now" panose="020B0604020202020204" charset="0"/>
                        </a:rPr>
                        <a:t>Discussões com famílias, maridos e mulheres sobre as preocupações e possíveis soluções</a:t>
                      </a:r>
                    </a:p>
                    <a:p>
                      <a:pPr marL="457200" indent="-457200">
                        <a:spcAft>
                          <a:spcPts val="1200"/>
                        </a:spcAft>
                        <a:buFont typeface="Arial" panose="020B0604020202020204" pitchFamily="34" charset="0"/>
                        <a:buChar char="•"/>
                      </a:pPr>
                      <a:r>
                        <a:rPr lang="pt-BR" sz="2600" dirty="0">
                          <a:solidFill>
                            <a:schemeClr val="bg1"/>
                          </a:solidFill>
                          <a:latin typeface="Now" panose="020B0604020202020204" charset="0"/>
                        </a:rPr>
                        <a:t>Demonstrar a capacidade das mulheres, incluindo sua capacidade de produzir mais renda por meio do </a:t>
                      </a:r>
                      <a:r>
                        <a:rPr lang="pt-BR" sz="2600" dirty="0" err="1">
                          <a:solidFill>
                            <a:schemeClr val="bg1"/>
                          </a:solidFill>
                          <a:latin typeface="Now" panose="020B0604020202020204" charset="0"/>
                        </a:rPr>
                        <a:t>empoderamento</a:t>
                      </a:r>
                      <a:r>
                        <a:rPr lang="pt-BR" sz="2600" dirty="0">
                          <a:solidFill>
                            <a:schemeClr val="bg1"/>
                          </a:solidFill>
                          <a:latin typeface="Now" panose="020B0604020202020204" charset="0"/>
                        </a:rPr>
                        <a:t> econômico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1" name="AutoShape 2">
            <a:extLst>
              <a:ext uri="{FF2B5EF4-FFF2-40B4-BE49-F238E27FC236}">
                <a16:creationId xmlns:a16="http://schemas.microsoft.com/office/drawing/2014/main" id="{1ED75D0B-FC79-4D56-8611-CAA2F8B58BF8}"/>
              </a:ext>
            </a:extLst>
          </p:cNvPr>
          <p:cNvSpPr/>
          <p:nvPr/>
        </p:nvSpPr>
        <p:spPr>
          <a:xfrm>
            <a:off x="9906000" y="2086268"/>
            <a:ext cx="0" cy="7019632"/>
          </a:xfrm>
          <a:prstGeom prst="line">
            <a:avLst/>
          </a:prstGeom>
          <a:ln w="28575" cap="rnd">
            <a:solidFill>
              <a:schemeClr val="bg1"/>
            </a:solidFill>
            <a:prstDash val="sysDot"/>
            <a:headEnd type="none" w="sm" len="sm"/>
            <a:tailEnd type="none" w="sm" len="sm"/>
          </a:ln>
        </p:spPr>
      </p:sp>
      <p:sp>
        <p:nvSpPr>
          <p:cNvPr id="15" name="AutoShape 2">
            <a:extLst>
              <a:ext uri="{FF2B5EF4-FFF2-40B4-BE49-F238E27FC236}">
                <a16:creationId xmlns:a16="http://schemas.microsoft.com/office/drawing/2014/main" id="{42B1E145-94E5-4630-95D6-D0F31F4CEDD2}"/>
              </a:ext>
            </a:extLst>
          </p:cNvPr>
          <p:cNvSpPr/>
          <p:nvPr/>
        </p:nvSpPr>
        <p:spPr>
          <a:xfrm>
            <a:off x="10509638" y="2864231"/>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10552452" y="3013889"/>
            <a:ext cx="7175104" cy="2769989"/>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pt-BR" sz="2000" b="0" i="0" u="none" strike="noStrike" kern="1200" cap="none" spc="0" normalizeH="0" baseline="0" noProof="0" dirty="0">
                <a:ln>
                  <a:noFill/>
                </a:ln>
                <a:effectLst/>
                <a:uLnTx/>
                <a:uFillTx/>
                <a:latin typeface="Now" panose="020B0604020202020204" charset="0"/>
              </a:rPr>
              <a:t>Incentiva as beneficiárias a trabalharem com a inclusão feminina, por exemplo, participando em grupos de finanças, apoio a pequenas empresas, discussões voltadas para mulheres | SADP, Camboja</a:t>
            </a:r>
          </a:p>
          <a:p>
            <a:pPr marR="0" lvl="0" algn="l" defTabSz="914400" rtl="0" eaLnBrk="1" fontAlgn="auto" latinLnBrk="0" hangingPunct="1">
              <a:lnSpc>
                <a:spcPct val="100000"/>
              </a:lnSpc>
              <a:spcBef>
                <a:spcPts val="0"/>
              </a:spcBef>
              <a:spcAft>
                <a:spcPts val="0"/>
              </a:spcAft>
              <a:buClrTx/>
              <a:buSzTx/>
              <a:tabLst/>
              <a:defRPr/>
            </a:pPr>
            <a:endParaRPr lang="pt-BR" sz="2000" dirty="0">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pt-BR" sz="2000" b="0" i="0" u="none" strike="noStrike" kern="1200" cap="none" spc="0" normalizeH="0" baseline="0" noProof="0" dirty="0">
                <a:ln>
                  <a:noFill/>
                </a:ln>
                <a:effectLst/>
                <a:uLnTx/>
                <a:uFillTx/>
                <a:latin typeface="Now" panose="020B0604020202020204" charset="0"/>
              </a:rPr>
              <a:t>Tentar melhorar os meios de subsistência das mulheres; quando elas tiverem mais renda e conexões, as condições mudarão e elas terão mais influência e oportunidades | CI, Camboja</a:t>
            </a:r>
          </a:p>
        </p:txBody>
      </p:sp>
      <p:sp>
        <p:nvSpPr>
          <p:cNvPr id="17" name="TextBox 4">
            <a:extLst>
              <a:ext uri="{FF2B5EF4-FFF2-40B4-BE49-F238E27FC236}">
                <a16:creationId xmlns:a16="http://schemas.microsoft.com/office/drawing/2014/main" id="{1E282AF1-149E-41ED-BA56-FC209E1A60EA}"/>
              </a:ext>
            </a:extLst>
          </p:cNvPr>
          <p:cNvSpPr txBox="1"/>
          <p:nvPr/>
        </p:nvSpPr>
        <p:spPr>
          <a:xfrm>
            <a:off x="10509637" y="2336823"/>
            <a:ext cx="6684518"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2400">
                <a:solidFill>
                  <a:srgbClr val="DFFCFD"/>
                </a:solidFill>
                <a:latin typeface="Now Bold"/>
              </a:rPr>
              <a:t>Empoderamento econômico</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pic>
        <p:nvPicPr>
          <p:cNvPr id="3" name="Picture 2">
            <a:extLst>
              <a:ext uri="{FF2B5EF4-FFF2-40B4-BE49-F238E27FC236}">
                <a16:creationId xmlns:a16="http://schemas.microsoft.com/office/drawing/2014/main" id="{C851FBB0-C975-4CD9-A62A-A3AAFBBB4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9088" y="6057900"/>
            <a:ext cx="5288112" cy="3966084"/>
          </a:xfrm>
          <a:prstGeom prst="rect">
            <a:avLst/>
          </a:prstGeom>
        </p:spPr>
      </p:pic>
      <p:sp>
        <p:nvSpPr>
          <p:cNvPr id="19" name="TextBox 4">
            <a:extLst>
              <a:ext uri="{FF2B5EF4-FFF2-40B4-BE49-F238E27FC236}">
                <a16:creationId xmlns:a16="http://schemas.microsoft.com/office/drawing/2014/main" id="{1E731028-3A6D-4274-B38C-434A267809E8}"/>
              </a:ext>
            </a:extLst>
          </p:cNvPr>
          <p:cNvSpPr txBox="1"/>
          <p:nvPr/>
        </p:nvSpPr>
        <p:spPr>
          <a:xfrm>
            <a:off x="15773406" y="8039100"/>
            <a:ext cx="2285994" cy="1972463"/>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pt-BR" dirty="0">
                <a:solidFill>
                  <a:prstClr val="white"/>
                </a:solidFill>
                <a:latin typeface="Now"/>
              </a:rPr>
              <a:t>Grupo de Poupança de Mulheres trabalhando com o Comitê Pesqueiro Comunitário, Camboja.</a:t>
            </a:r>
          </a:p>
          <a:p>
            <a:pPr marL="0" marR="0" lvl="0" indent="0"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a:ea typeface="+mn-ea"/>
                <a:cs typeface="+mn-cs"/>
              </a:rPr>
              <a:t>© </a:t>
            </a:r>
            <a:r>
              <a:rPr kumimoji="0" lang="en-US" sz="1800" b="0" i="0" u="none" strike="noStrike" kern="1200" cap="none" spc="0" normalizeH="0" baseline="0" noProof="0" dirty="0" err="1">
                <a:ln>
                  <a:noFill/>
                </a:ln>
                <a:solidFill>
                  <a:prstClr val="white"/>
                </a:solidFill>
                <a:effectLst/>
                <a:uLnTx/>
                <a:uFillTx/>
                <a:latin typeface="Now"/>
                <a:ea typeface="+mn-ea"/>
                <a:cs typeface="+mn-cs"/>
              </a:rPr>
              <a:t>Layhim</a:t>
            </a:r>
            <a:r>
              <a:rPr kumimoji="0" lang="en-US" sz="1800" b="0" i="0" u="none" strike="noStrike" kern="1200" cap="none" spc="0" normalizeH="0" baseline="0" noProof="0" dirty="0">
                <a:ln>
                  <a:noFill/>
                </a:ln>
                <a:solidFill>
                  <a:prstClr val="white"/>
                </a:solidFill>
                <a:effectLst/>
                <a:uLnTx/>
                <a:uFillTx/>
                <a:latin typeface="Now"/>
                <a:ea typeface="+mn-ea"/>
                <a:cs typeface="+mn-cs"/>
              </a:rPr>
              <a:t> Vann, CI </a:t>
            </a:r>
            <a:endParaRPr kumimoji="0" lang="en-US" sz="1800" b="0" i="0" u="none" strike="noStrike" kern="1200" cap="none" spc="0" normalizeH="0" baseline="0" noProof="0" dirty="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284367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a:solidFill>
            <a:schemeClr val="bg1">
              <a:lumMod val="75000"/>
            </a:schemeClr>
          </a:solidFill>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7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7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1</a:t>
            </a:r>
          </a:p>
        </p:txBody>
      </p:sp>
      <p:sp>
        <p:nvSpPr>
          <p:cNvPr id="18" name="TextBox 18"/>
          <p:cNvSpPr txBox="1"/>
          <p:nvPr/>
        </p:nvSpPr>
        <p:spPr>
          <a:xfrm>
            <a:off x="591227" y="5715288"/>
            <a:ext cx="3812131" cy="2640659"/>
          </a:xfrm>
          <a:prstGeom prst="rect">
            <a:avLst/>
          </a:prstGeom>
        </p:spPr>
        <p:txBody>
          <a:bodyPr lIns="0" tIns="0" rIns="0" bIns="0" rtlCol="0" anchor="t">
            <a:spAutoFit/>
          </a:bodyPr>
          <a:lstStyle/>
          <a:p>
            <a:pPr algn="ctr">
              <a:lnSpc>
                <a:spcPts val="5179"/>
              </a:lnSpc>
            </a:pPr>
            <a:r>
              <a:rPr lang="pt-BR" sz="3699" dirty="0">
                <a:solidFill>
                  <a:srgbClr val="03989E"/>
                </a:solidFill>
                <a:latin typeface="Now"/>
              </a:rPr>
              <a:t>O porquê da importância do gênero na conservação</a:t>
            </a:r>
            <a:endParaRPr lang="en-US" sz="2400" dirty="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Módulos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2</a:t>
            </a:r>
          </a:p>
        </p:txBody>
      </p:sp>
      <p:sp>
        <p:nvSpPr>
          <p:cNvPr id="23" name="TextBox 23"/>
          <p:cNvSpPr txBox="1"/>
          <p:nvPr/>
        </p:nvSpPr>
        <p:spPr>
          <a:xfrm>
            <a:off x="4864660" y="5715288"/>
            <a:ext cx="4223726" cy="2759345"/>
          </a:xfrm>
          <a:prstGeom prst="rect">
            <a:avLst/>
          </a:prstGeom>
        </p:spPr>
        <p:txBody>
          <a:bodyPr wrap="square" lIns="0" tIns="0" rIns="0" bIns="0" rtlCol="0" anchor="t">
            <a:spAutoFit/>
          </a:bodyPr>
          <a:lstStyle/>
          <a:p>
            <a:pPr algn="ctr">
              <a:lnSpc>
                <a:spcPts val="4339"/>
              </a:lnSpc>
            </a:pPr>
            <a:r>
              <a:rPr lang="pt-BR" sz="3700" dirty="0">
                <a:solidFill>
                  <a:srgbClr val="03989E"/>
                </a:solidFill>
                <a:latin typeface="Now"/>
              </a:rPr>
              <a:t>Estrutura para o trabalho de empoderamento das mulheres na conservação</a:t>
            </a:r>
            <a:endParaRPr lang="en-US" sz="3700" dirty="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3</a:t>
            </a:r>
          </a:p>
        </p:txBody>
      </p:sp>
      <p:sp>
        <p:nvSpPr>
          <p:cNvPr id="25" name="TextBox 25"/>
          <p:cNvSpPr txBox="1"/>
          <p:nvPr/>
        </p:nvSpPr>
        <p:spPr>
          <a:xfrm>
            <a:off x="9549688" y="5715288"/>
            <a:ext cx="3812131" cy="1973810"/>
          </a:xfrm>
          <a:prstGeom prst="rect">
            <a:avLst/>
          </a:prstGeom>
        </p:spPr>
        <p:txBody>
          <a:bodyPr lIns="0" tIns="0" rIns="0" bIns="0" rtlCol="0" anchor="t">
            <a:spAutoFit/>
          </a:bodyPr>
          <a:lstStyle/>
          <a:p>
            <a:pPr algn="ctr">
              <a:lnSpc>
                <a:spcPts val="5179"/>
              </a:lnSpc>
            </a:pPr>
            <a:r>
              <a:rPr lang="pt-BR" sz="3699">
                <a:solidFill>
                  <a:srgbClr val="03989E"/>
                </a:solidFill>
                <a:latin typeface="Now"/>
              </a:rPr>
              <a:t> Formas de pensar e trabalhar</a:t>
            </a:r>
            <a:endParaRPr lang="en-US" sz="3699">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Anexo</a:t>
            </a:r>
          </a:p>
        </p:txBody>
      </p:sp>
      <p:sp>
        <p:nvSpPr>
          <p:cNvPr id="27" name="TextBox 27"/>
          <p:cNvSpPr txBox="1"/>
          <p:nvPr/>
        </p:nvSpPr>
        <p:spPr>
          <a:xfrm>
            <a:off x="13993340" y="5715288"/>
            <a:ext cx="3812131" cy="1954959"/>
          </a:xfrm>
          <a:prstGeom prst="rect">
            <a:avLst/>
          </a:prstGeom>
        </p:spPr>
        <p:txBody>
          <a:bodyPr lIns="0" tIns="0" rIns="0" bIns="0" rtlCol="0" anchor="t">
            <a:spAutoFit/>
          </a:bodyPr>
          <a:lstStyle/>
          <a:p>
            <a:pPr algn="ctr">
              <a:lnSpc>
                <a:spcPts val="5179"/>
              </a:lnSpc>
            </a:pPr>
            <a:r>
              <a:rPr lang="en-US" sz="3699">
                <a:solidFill>
                  <a:srgbClr val="03989E"/>
                </a:solidFill>
                <a:latin typeface="Now" panose="020B0604020202020204" charset="0"/>
              </a:rPr>
              <a:t>Aprendizagem Adicional:</a:t>
            </a:r>
          </a:p>
          <a:p>
            <a:pPr algn="ctr">
              <a:lnSpc>
                <a:spcPts val="5179"/>
              </a:lnSpc>
            </a:pPr>
            <a:r>
              <a:rPr lang="en-US" sz="3200">
                <a:solidFill>
                  <a:srgbClr val="03989E"/>
                </a:solidFill>
                <a:latin typeface="Now" panose="020B0604020202020204" charset="0"/>
              </a:rPr>
              <a:t>Recursos úteis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40706"/>
            <a:ext cx="9731065"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panose="00000500000000000000" pitchFamily="50" charset="0"/>
              </a:rPr>
              <a:t>EMPODERANDO MULHERES NA CONSERVAÇÃO</a:t>
            </a: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609601" y="2171701"/>
            <a:ext cx="17068800" cy="7803736"/>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sp>
        <p:nvSpPr>
          <p:cNvPr id="10" name="TextBox 3">
            <a:extLst>
              <a:ext uri="{FF2B5EF4-FFF2-40B4-BE49-F238E27FC236}">
                <a16:creationId xmlns:a16="http://schemas.microsoft.com/office/drawing/2014/main" id="{7B38A831-2667-4131-BE6E-EEF69740F0EA}"/>
              </a:ext>
            </a:extLst>
          </p:cNvPr>
          <p:cNvSpPr txBox="1"/>
          <p:nvPr/>
        </p:nvSpPr>
        <p:spPr>
          <a:xfrm>
            <a:off x="9533639" y="6439912"/>
            <a:ext cx="7896514" cy="323165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Durante os treinamentos, use histórias e dramatizações mostrando a importância das mulheres; inclusive a divulgação de informação aos homens, incluindo membros do Comitê Pesqueiro Comunitário e as autoridades locais, para ajudá-los a compreender a importância da igualdade de gênero | </a:t>
            </a:r>
            <a:r>
              <a:rPr kumimoji="0" lang="pt-BR"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CI, Camboja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100"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Não procurem apenas mulheres para participarem, mas também homens que vão trabalhar para apoiar as mulheres | </a:t>
            </a:r>
            <a:r>
              <a:rPr kumimoji="0" lang="pt-BR"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CIYA, Camboja</a:t>
            </a:r>
          </a:p>
        </p:txBody>
      </p:sp>
      <p:pic>
        <p:nvPicPr>
          <p:cNvPr id="3" name="Picture 2">
            <a:extLst>
              <a:ext uri="{FF2B5EF4-FFF2-40B4-BE49-F238E27FC236}">
                <a16:creationId xmlns:a16="http://schemas.microsoft.com/office/drawing/2014/main" id="{BC7AC35E-3F69-4DB3-BADA-36017B9C6E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61661" y="2409201"/>
            <a:ext cx="5288112" cy="3400661"/>
          </a:xfrm>
          <a:prstGeom prst="rect">
            <a:avLst/>
          </a:prstGeom>
        </p:spPr>
      </p:pic>
      <p:sp>
        <p:nvSpPr>
          <p:cNvPr id="13" name="TextBox 4">
            <a:extLst>
              <a:ext uri="{FF2B5EF4-FFF2-40B4-BE49-F238E27FC236}">
                <a16:creationId xmlns:a16="http://schemas.microsoft.com/office/drawing/2014/main" id="{D5B31204-933D-4E43-8A55-E08906E5258C}"/>
              </a:ext>
            </a:extLst>
          </p:cNvPr>
          <p:cNvSpPr txBox="1"/>
          <p:nvPr/>
        </p:nvSpPr>
        <p:spPr>
          <a:xfrm>
            <a:off x="15438718" y="2417223"/>
            <a:ext cx="2239682" cy="1690335"/>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lang="pt-BR" dirty="0">
                <a:solidFill>
                  <a:prstClr val="white"/>
                </a:solidFill>
                <a:latin typeface="Now"/>
              </a:rPr>
              <a:t>Treinamento de gênero com homens e mulheres, Camboja. </a:t>
            </a:r>
          </a:p>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ow"/>
                <a:ea typeface="+mn-ea"/>
                <a:cs typeface="+mn-cs"/>
              </a:rPr>
              <a:t>© Conservation International</a:t>
            </a:r>
            <a:endParaRPr kumimoji="0" lang="en-US" sz="1800" b="0" i="0" u="none" strike="noStrike" kern="1200" cap="none" spc="0" normalizeH="0" baseline="0" noProof="0" dirty="0">
              <a:ln>
                <a:noFill/>
              </a:ln>
              <a:solidFill>
                <a:prstClr val="white"/>
              </a:solidFill>
              <a:effectLst/>
              <a:highlight>
                <a:srgbClr val="FFFF00"/>
              </a:highlight>
              <a:uLnTx/>
              <a:uFillTx/>
              <a:latin typeface="Now"/>
              <a:ea typeface="+mn-ea"/>
              <a:cs typeface="+mn-cs"/>
            </a:endParaRPr>
          </a:p>
        </p:txBody>
      </p:sp>
      <p:graphicFrame>
        <p:nvGraphicFramePr>
          <p:cNvPr id="14" name="Table 13">
            <a:extLst>
              <a:ext uri="{FF2B5EF4-FFF2-40B4-BE49-F238E27FC236}">
                <a16:creationId xmlns:a16="http://schemas.microsoft.com/office/drawing/2014/main" id="{491F0B32-CBDE-417C-9590-6F9C1DC9CBFF}"/>
              </a:ext>
            </a:extLst>
          </p:cNvPr>
          <p:cNvGraphicFramePr>
            <a:graphicFrameLocks noGrp="1"/>
          </p:cNvGraphicFramePr>
          <p:nvPr>
            <p:extLst>
              <p:ext uri="{D42A27DB-BD31-4B8C-83A1-F6EECF244321}">
                <p14:modId xmlns:p14="http://schemas.microsoft.com/office/powerpoint/2010/main" val="3471459239"/>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Desafio</a:t>
                      </a:r>
                      <a:r>
                        <a:rPr lang="en-US" sz="2600">
                          <a:latin typeface="Now" panose="020B0604020202020204" charset="0"/>
                        </a:rPr>
                        <a:t>: </a:t>
                      </a:r>
                      <a:r>
                        <a:rPr lang="pt-BR" sz="2600" b="0">
                          <a:latin typeface="Now" panose="020B0604020202020204" charset="0"/>
                        </a:rPr>
                        <a:t>Famílias, maridos preocupados com o envolvimento das mulheres em atividades</a:t>
                      </a:r>
                      <a:endParaRPr lang="en-US" sz="2600">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s-ES" sz="2600">
                        <a:solidFill>
                          <a:schemeClr val="bg1"/>
                        </a:solidFill>
                        <a:latin typeface="Now" panose="020B060402020202020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5" name="AutoShape 2">
            <a:extLst>
              <a:ext uri="{FF2B5EF4-FFF2-40B4-BE49-F238E27FC236}">
                <a16:creationId xmlns:a16="http://schemas.microsoft.com/office/drawing/2014/main" id="{42B1E145-94E5-4630-95D6-D0F31F4CEDD2}"/>
              </a:ext>
            </a:extLst>
          </p:cNvPr>
          <p:cNvSpPr/>
          <p:nvPr/>
        </p:nvSpPr>
        <p:spPr>
          <a:xfrm>
            <a:off x="762000" y="3771900"/>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875057" y="4000500"/>
            <a:ext cx="7896513" cy="5493812"/>
          </a:xfrm>
          <a:prstGeom prst="rect">
            <a:avLst/>
          </a:prstGeom>
        </p:spPr>
        <p:txBody>
          <a:bodyPr wrap="square" lIns="0" tIns="0" rIns="0" bIns="0" rtlCol="0" anchor="t">
            <a:spAutoFit/>
          </a:bodyPr>
          <a:lstStyle/>
          <a:p>
            <a:pPr>
              <a:defRPr/>
            </a:pPr>
            <a:r>
              <a:rPr kumimoji="0" lang="pt-BR" sz="2100" b="0" i="0" u="none" strike="noStrike" kern="1200" cap="none" spc="0" normalizeH="0" baseline="0" noProof="0" dirty="0">
                <a:ln>
                  <a:noFill/>
                </a:ln>
                <a:solidFill>
                  <a:srgbClr val="1E1E1E"/>
                </a:solidFill>
                <a:effectLst/>
                <a:uLnTx/>
                <a:uFillTx/>
                <a:latin typeface="Now" panose="020B0604020202020204" charset="0"/>
              </a:rPr>
              <a:t>Inclui os homens nos treinamentos sobre questões de gênero | </a:t>
            </a:r>
            <a:r>
              <a:rPr kumimoji="0" lang="pt-BR" b="0" i="0" u="none" strike="noStrike" kern="1200" cap="none" spc="0" normalizeH="0" baseline="0" noProof="0" dirty="0">
                <a:ln>
                  <a:noFill/>
                </a:ln>
                <a:solidFill>
                  <a:srgbClr val="1E1E1E"/>
                </a:solidFill>
                <a:effectLst/>
                <a:uLnTx/>
                <a:uFillTx/>
                <a:latin typeface="Now" panose="020B0604020202020204" charset="0"/>
              </a:rPr>
              <a:t>FACT, Camboja</a:t>
            </a:r>
          </a:p>
          <a:p>
            <a:pPr>
              <a:defRPr/>
            </a:pPr>
            <a:endParaRPr lang="pt-BR" sz="2100" dirty="0">
              <a:solidFill>
                <a:srgbClr val="1E1E1E"/>
              </a:solidFill>
              <a:latin typeface="Now" panose="020B0604020202020204" charset="0"/>
            </a:endParaRPr>
          </a:p>
          <a:p>
            <a:pPr>
              <a:defRPr/>
            </a:pPr>
            <a:r>
              <a:rPr kumimoji="0" lang="pt-BR" sz="2100" b="0" i="0" u="none" strike="noStrike" kern="1200" cap="none" spc="0" normalizeH="0" baseline="0" noProof="0" dirty="0">
                <a:ln>
                  <a:noFill/>
                </a:ln>
                <a:solidFill>
                  <a:srgbClr val="1E1E1E"/>
                </a:solidFill>
                <a:effectLst/>
                <a:uLnTx/>
                <a:uFillTx/>
                <a:latin typeface="Now" panose="020B0604020202020204" charset="0"/>
              </a:rPr>
              <a:t>Fórum da família: reuniu membros da família para analisar normas e papéis de gênero, e para discutir como ampliar as oportunidades para as meninas e mulheres | </a:t>
            </a:r>
            <a:r>
              <a:rPr kumimoji="0" lang="pt-BR" b="0" i="0" u="none" strike="noStrike" kern="1200" cap="none" spc="0" normalizeH="0" baseline="0" noProof="0" dirty="0">
                <a:ln>
                  <a:noFill/>
                </a:ln>
                <a:solidFill>
                  <a:srgbClr val="1E1E1E"/>
                </a:solidFill>
                <a:effectLst/>
                <a:uLnTx/>
                <a:uFillTx/>
                <a:latin typeface="Now" panose="020B0604020202020204" charset="0"/>
              </a:rPr>
              <a:t>HA, Camboja</a:t>
            </a:r>
          </a:p>
          <a:p>
            <a:pPr>
              <a:defRPr/>
            </a:pPr>
            <a:endParaRPr kumimoji="0" lang="pt-BR" sz="2100" b="0" i="0" u="none" strike="noStrike" kern="1200" cap="none" spc="0" normalizeH="0" baseline="0" noProof="0" dirty="0">
              <a:ln>
                <a:noFill/>
              </a:ln>
              <a:solidFill>
                <a:srgbClr val="1E1E1E"/>
              </a:solidFill>
              <a:effectLst/>
              <a:uLnTx/>
              <a:uFillTx/>
              <a:latin typeface="Now" panose="020B0604020202020204" charset="0"/>
            </a:endParaRPr>
          </a:p>
          <a:p>
            <a:pPr>
              <a:defRPr/>
            </a:pPr>
            <a:r>
              <a:rPr kumimoji="0" lang="pt-BR" sz="2100" b="0" i="0" u="none" strike="noStrike" kern="1200" cap="none" spc="0" normalizeH="0" baseline="0" noProof="0" dirty="0">
                <a:ln>
                  <a:noFill/>
                </a:ln>
                <a:solidFill>
                  <a:srgbClr val="1E1E1E"/>
                </a:solidFill>
                <a:effectLst/>
                <a:uLnTx/>
                <a:uFillTx/>
                <a:latin typeface="Now" panose="020B0604020202020204" charset="0"/>
              </a:rPr>
              <a:t>Trabalhar para prevenir/evitar conflitos; envolver homens e mulheres na explicação do propósito de incluir mulheres na pesquisa e na defesa de direitos | </a:t>
            </a:r>
            <a:r>
              <a:rPr kumimoji="0" lang="pt-BR" b="0" i="0" u="none" strike="noStrike" kern="1200" cap="none" spc="0" normalizeH="0" baseline="0" noProof="0" dirty="0">
                <a:ln>
                  <a:noFill/>
                </a:ln>
                <a:solidFill>
                  <a:srgbClr val="1E1E1E"/>
                </a:solidFill>
                <a:effectLst/>
                <a:uLnTx/>
                <a:uFillTx/>
                <a:latin typeface="Now" panose="020B0604020202020204" charset="0"/>
              </a:rPr>
              <a:t>MCI, Tailândia</a:t>
            </a:r>
          </a:p>
          <a:p>
            <a:pPr>
              <a:defRPr/>
            </a:pPr>
            <a:endParaRPr lang="pt-BR" sz="2100" dirty="0">
              <a:solidFill>
                <a:srgbClr val="1E1E1E"/>
              </a:solidFill>
              <a:latin typeface="Now" panose="020B0604020202020204" charset="0"/>
            </a:endParaRPr>
          </a:p>
          <a:p>
            <a:pPr>
              <a:defRPr/>
            </a:pPr>
            <a:r>
              <a:rPr kumimoji="0" lang="pt-BR" sz="2100" b="0" i="0" u="none" strike="noStrike" kern="1200" cap="none" spc="0" normalizeH="0" baseline="0" noProof="0" dirty="0">
                <a:ln>
                  <a:noFill/>
                </a:ln>
                <a:solidFill>
                  <a:srgbClr val="1E1E1E"/>
                </a:solidFill>
                <a:effectLst/>
                <a:uLnTx/>
                <a:uFillTx/>
                <a:latin typeface="Now" panose="020B0604020202020204" charset="0"/>
              </a:rPr>
              <a:t>Pessoas focais femininas trabalham com famílias para explicar como as mulheres estarão envolvidas, e para construir confiança - observamos famílias que tem mudado e permitido que as filhas e esposas participem mais de atividades | </a:t>
            </a:r>
            <a:r>
              <a:rPr kumimoji="0" lang="pt-BR" b="0" i="0" u="none" strike="noStrike" kern="1200" cap="none" spc="0" normalizeH="0" baseline="0" noProof="0" dirty="0">
                <a:ln>
                  <a:noFill/>
                </a:ln>
                <a:solidFill>
                  <a:srgbClr val="1E1E1E"/>
                </a:solidFill>
                <a:effectLst/>
                <a:uLnTx/>
                <a:uFillTx/>
                <a:latin typeface="Now" panose="020B0604020202020204" charset="0"/>
              </a:rPr>
              <a:t>My Village, Camboja</a:t>
            </a:r>
          </a:p>
          <a:p>
            <a:pPr>
              <a:defRPr/>
            </a:pPr>
            <a:endParaRPr kumimoji="0" lang="pt-BR" sz="2100" b="0" i="0" u="none" strike="noStrike" kern="1200" cap="none" spc="0" normalizeH="0" baseline="0" noProof="0" dirty="0">
              <a:ln>
                <a:noFill/>
              </a:ln>
              <a:solidFill>
                <a:srgbClr val="1E1E1E"/>
              </a:solidFill>
              <a:effectLst/>
              <a:uLnTx/>
              <a:uFillTx/>
              <a:latin typeface="Now" panose="020B0604020202020204" charset="0"/>
            </a:endParaRPr>
          </a:p>
        </p:txBody>
      </p:sp>
      <p:sp>
        <p:nvSpPr>
          <p:cNvPr id="17" name="TextBox 4">
            <a:extLst>
              <a:ext uri="{FF2B5EF4-FFF2-40B4-BE49-F238E27FC236}">
                <a16:creationId xmlns:a16="http://schemas.microsoft.com/office/drawing/2014/main" id="{1E282AF1-149E-41ED-BA56-FC209E1A60EA}"/>
              </a:ext>
            </a:extLst>
          </p:cNvPr>
          <p:cNvSpPr txBox="1"/>
          <p:nvPr/>
        </p:nvSpPr>
        <p:spPr>
          <a:xfrm>
            <a:off x="762000" y="3276354"/>
            <a:ext cx="6684518"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DFFCFD"/>
                </a:solidFill>
                <a:effectLst/>
                <a:uLnTx/>
                <a:uFillTx/>
                <a:latin typeface="Now Bold"/>
                <a:ea typeface="+mn-ea"/>
                <a:cs typeface="+mn-cs"/>
              </a:rPr>
              <a:t>Incluindo os homens e as famílias</a:t>
            </a:r>
          </a:p>
        </p:txBody>
      </p:sp>
    </p:spTree>
    <p:extLst>
      <p:ext uri="{BB962C8B-B14F-4D97-AF65-F5344CB8AC3E}">
        <p14:creationId xmlns:p14="http://schemas.microsoft.com/office/powerpoint/2010/main" val="198713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2681560254"/>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Desafio: </a:t>
                      </a:r>
                      <a:r>
                        <a:rPr lang="pt-BR" sz="2600" b="0">
                          <a:solidFill>
                            <a:schemeClr val="bg1"/>
                          </a:solidFill>
                          <a:latin typeface="Now" panose="020B0604020202020204" charset="0"/>
                        </a:rPr>
                        <a:t>As agendas das mulheres são ocupadas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r>
                        <a:rPr lang="en-US" sz="2400" b="1">
                          <a:solidFill>
                            <a:schemeClr val="bg1"/>
                          </a:solidFill>
                          <a:latin typeface="Now" panose="020B0604020202020204" charset="0"/>
                        </a:rPr>
                        <a:t>Possíveis abordagens:</a:t>
                      </a:r>
                    </a:p>
                    <a:p>
                      <a:pPr marL="342900" indent="-342900">
                        <a:spcAft>
                          <a:spcPts val="1200"/>
                        </a:spcAft>
                        <a:buFont typeface="Arial" panose="020B0604020202020204" pitchFamily="34" charset="0"/>
                        <a:buChar char="•"/>
                      </a:pPr>
                      <a:r>
                        <a:rPr lang="pt-BR" sz="2200">
                          <a:solidFill>
                            <a:schemeClr val="bg1"/>
                          </a:solidFill>
                          <a:latin typeface="Now" panose="020B0604020202020204" charset="0"/>
                        </a:rPr>
                        <a:t>Agende atividades em horários convenientes para as mulheres</a:t>
                      </a:r>
                    </a:p>
                    <a:p>
                      <a:pPr marL="342900" indent="-342900">
                        <a:spcAft>
                          <a:spcPts val="1200"/>
                        </a:spcAft>
                        <a:buFont typeface="Arial" panose="020B0604020202020204" pitchFamily="34" charset="0"/>
                        <a:buChar char="•"/>
                      </a:pPr>
                      <a:r>
                        <a:rPr lang="pt-BR" sz="2200">
                          <a:solidFill>
                            <a:schemeClr val="bg1"/>
                          </a:solidFill>
                          <a:latin typeface="Now" panose="020B0604020202020204" charset="0"/>
                        </a:rPr>
                        <a:t>Forneça opções de creche nos locais das atividades</a:t>
                      </a:r>
                    </a:p>
                    <a:p>
                      <a:pPr marL="342900" indent="-342900">
                        <a:spcAft>
                          <a:spcPts val="1200"/>
                        </a:spcAft>
                        <a:buFont typeface="Arial" panose="020B0604020202020204" pitchFamily="34" charset="0"/>
                        <a:buChar char="•"/>
                      </a:pPr>
                      <a:r>
                        <a:rPr lang="pt-BR" sz="2200">
                          <a:solidFill>
                            <a:schemeClr val="bg1"/>
                          </a:solidFill>
                          <a:latin typeface="Now" panose="020B0604020202020204" charset="0"/>
                        </a:rPr>
                        <a:t>Considere uma compensação pelo tempo delas (mas isso pode ser uma questão delicada - tenha cuidado!)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10204836" y="2171700"/>
            <a:ext cx="7473557" cy="7772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10484012" y="3299952"/>
            <a:ext cx="4374988"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10515600" y="3435370"/>
            <a:ext cx="6907156" cy="6093976"/>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pt-BR" sz="2200" b="0" i="0" u="none" strike="noStrike" kern="1200" cap="none" spc="0" normalizeH="0" baseline="0" noProof="0" dirty="0">
                <a:ln>
                  <a:noFill/>
                </a:ln>
                <a:solidFill>
                  <a:prstClr val="black"/>
                </a:solidFill>
                <a:effectLst/>
                <a:uLnTx/>
                <a:uFillTx/>
                <a:latin typeface="Now" panose="020B0604020202020204" charset="0"/>
              </a:rPr>
              <a:t>Projeto de bem-estar da equipe: aulas de apoio à atenção plena, meditação; opção para licença de meditação de 14 dias | SADP, Camboja</a:t>
            </a:r>
          </a:p>
          <a:p>
            <a:pPr marR="0" lvl="0" algn="l" defTabSz="914400" rtl="0" eaLnBrk="1" fontAlgn="auto" latinLnBrk="0" hangingPunct="1">
              <a:lnSpc>
                <a:spcPct val="100000"/>
              </a:lnSpc>
              <a:spcBef>
                <a:spcPts val="0"/>
              </a:spcBef>
              <a:spcAft>
                <a:spcPts val="0"/>
              </a:spcAft>
              <a:buClrTx/>
              <a:buSzTx/>
              <a:tabLst/>
              <a:defRPr/>
            </a:pPr>
            <a:endParaRPr lang="pt-B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pt-BR" sz="2200" b="0" i="0" u="none" strike="noStrike" kern="1200" cap="none" spc="0" normalizeH="0" baseline="0" noProof="0" dirty="0">
                <a:ln>
                  <a:noFill/>
                </a:ln>
                <a:solidFill>
                  <a:prstClr val="black"/>
                </a:solidFill>
                <a:effectLst/>
                <a:uLnTx/>
                <a:uFillTx/>
                <a:latin typeface="Now" panose="020B0604020202020204" charset="0"/>
              </a:rPr>
              <a:t>Espaço no escritório para crianças; homens e mulheres podem trazer seus filhos | SADP, Camboja</a:t>
            </a:r>
          </a:p>
          <a:p>
            <a:pPr marR="0" lvl="0" algn="l" defTabSz="914400" rtl="0" eaLnBrk="1" fontAlgn="auto" latinLnBrk="0" hangingPunct="1">
              <a:lnSpc>
                <a:spcPct val="100000"/>
              </a:lnSpc>
              <a:spcBef>
                <a:spcPts val="0"/>
              </a:spcBef>
              <a:spcAft>
                <a:spcPts val="0"/>
              </a:spcAft>
              <a:buClrTx/>
              <a:buSzTx/>
              <a:tabLst/>
              <a:defRPr/>
            </a:pPr>
            <a:endParaRPr lang="pt-B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pt-BR" sz="2200" b="0" i="0" u="none" strike="noStrike" kern="1200" cap="none" spc="0" normalizeH="0" baseline="0" noProof="0" dirty="0">
                <a:ln>
                  <a:noFill/>
                </a:ln>
                <a:solidFill>
                  <a:prstClr val="black"/>
                </a:solidFill>
                <a:effectLst/>
                <a:uLnTx/>
                <a:uFillTx/>
                <a:latin typeface="Now" panose="020B0604020202020204" charset="0"/>
              </a:rPr>
              <a:t>Discussões no trabalho sobre a gestão do trabalho e a família, entre homens e mulheres | SADP, Camboja</a:t>
            </a:r>
          </a:p>
          <a:p>
            <a:pPr marR="0" lvl="0" algn="l" defTabSz="914400" rtl="0" eaLnBrk="1" fontAlgn="auto" latinLnBrk="0" hangingPunct="1">
              <a:lnSpc>
                <a:spcPct val="100000"/>
              </a:lnSpc>
              <a:spcBef>
                <a:spcPts val="0"/>
              </a:spcBef>
              <a:spcAft>
                <a:spcPts val="0"/>
              </a:spcAft>
              <a:buClrTx/>
              <a:buSzTx/>
              <a:tabLst/>
              <a:defRPr/>
            </a:pPr>
            <a:endParaRPr lang="pt-B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pt-BR" sz="2200" b="0" i="0" u="none" strike="noStrike" kern="1200" cap="none" spc="0" normalizeH="0" baseline="0" noProof="0" dirty="0">
                <a:ln>
                  <a:noFill/>
                </a:ln>
                <a:solidFill>
                  <a:prstClr val="black"/>
                </a:solidFill>
                <a:effectLst/>
                <a:uLnTx/>
                <a:uFillTx/>
                <a:latin typeface="Now" panose="020B0604020202020204" charset="0"/>
              </a:rPr>
              <a:t>Flexibilidade nos horários delas para o cuidado de crianças, licença de maternidade | 3SPN, Camboja</a:t>
            </a:r>
          </a:p>
          <a:p>
            <a:pPr marR="0" lvl="0" algn="l" defTabSz="914400" rtl="0" eaLnBrk="1" fontAlgn="auto" latinLnBrk="0" hangingPunct="1">
              <a:lnSpc>
                <a:spcPct val="100000"/>
              </a:lnSpc>
              <a:spcBef>
                <a:spcPts val="0"/>
              </a:spcBef>
              <a:spcAft>
                <a:spcPts val="0"/>
              </a:spcAft>
              <a:buClrTx/>
              <a:buSzTx/>
              <a:tabLst/>
              <a:defRPr/>
            </a:pPr>
            <a:endParaRPr lang="pt-BR" sz="2200" dirty="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pt-BR" sz="2200" b="0" i="0" u="none" strike="noStrike" kern="1200" cap="none" spc="0" normalizeH="0" baseline="0" noProof="0" dirty="0">
                <a:ln>
                  <a:noFill/>
                </a:ln>
                <a:solidFill>
                  <a:prstClr val="black"/>
                </a:solidFill>
                <a:effectLst/>
                <a:uLnTx/>
                <a:uFillTx/>
                <a:latin typeface="Now" panose="020B0604020202020204" charset="0"/>
              </a:rPr>
              <a:t>Considere o gênero, a idade, e a dinâmica de poder nas organizações e entre instituições</a:t>
            </a:r>
          </a:p>
        </p:txBody>
      </p:sp>
      <p:sp>
        <p:nvSpPr>
          <p:cNvPr id="14" name="TextBox 4">
            <a:extLst>
              <a:ext uri="{FF2B5EF4-FFF2-40B4-BE49-F238E27FC236}">
                <a16:creationId xmlns:a16="http://schemas.microsoft.com/office/drawing/2014/main" id="{0A1065B7-B672-4A5B-82DF-A52F9B4C1246}"/>
              </a:ext>
            </a:extLst>
          </p:cNvPr>
          <p:cNvSpPr txBox="1"/>
          <p:nvPr/>
        </p:nvSpPr>
        <p:spPr>
          <a:xfrm>
            <a:off x="10515599" y="2336823"/>
            <a:ext cx="6373755" cy="855362"/>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pt-BR" sz="2400">
                <a:solidFill>
                  <a:srgbClr val="DFFCFD"/>
                </a:solidFill>
                <a:latin typeface="Now Bold"/>
              </a:rPr>
              <a:t>Criar um ambiente mais favorável dentro das próprias organizações</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graphicFrame>
        <p:nvGraphicFramePr>
          <p:cNvPr id="16" name="Table 15">
            <a:extLst>
              <a:ext uri="{FF2B5EF4-FFF2-40B4-BE49-F238E27FC236}">
                <a16:creationId xmlns:a16="http://schemas.microsoft.com/office/drawing/2014/main" id="{51941853-B9BF-4551-BFE5-50E13604AAAC}"/>
              </a:ext>
            </a:extLst>
          </p:cNvPr>
          <p:cNvGraphicFramePr>
            <a:graphicFrameLocks noGrp="1"/>
          </p:cNvGraphicFramePr>
          <p:nvPr>
            <p:extLst>
              <p:ext uri="{D42A27DB-BD31-4B8C-83A1-F6EECF244321}">
                <p14:modId xmlns:p14="http://schemas.microsoft.com/office/powerpoint/2010/main" val="3881175624"/>
              </p:ext>
            </p:extLst>
          </p:nvPr>
        </p:nvGraphicFramePr>
        <p:xfrm>
          <a:off x="685800" y="634299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Desafio: </a:t>
                      </a:r>
                      <a:r>
                        <a:rPr lang="pt-BR" sz="2600" b="0">
                          <a:solidFill>
                            <a:schemeClr val="bg1"/>
                          </a:solidFill>
                          <a:latin typeface="Now" panose="020B0604020202020204" charset="0"/>
                        </a:rPr>
                        <a:t>Preocupações de segurança para mulheres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r>
                        <a:rPr lang="en-US" sz="2400" b="1" dirty="0" err="1">
                          <a:solidFill>
                            <a:schemeClr val="bg1"/>
                          </a:solidFill>
                          <a:latin typeface="Now" panose="020B0604020202020204" charset="0"/>
                        </a:rPr>
                        <a:t>Possíveis</a:t>
                      </a:r>
                      <a:r>
                        <a:rPr lang="en-US" sz="2400" b="1" dirty="0">
                          <a:solidFill>
                            <a:schemeClr val="bg1"/>
                          </a:solidFill>
                          <a:latin typeface="Now" panose="020B0604020202020204" charset="0"/>
                        </a:rPr>
                        <a:t> </a:t>
                      </a:r>
                      <a:r>
                        <a:rPr lang="en-US" sz="2400" b="1" dirty="0" err="1">
                          <a:solidFill>
                            <a:schemeClr val="bg1"/>
                          </a:solidFill>
                          <a:latin typeface="Now" panose="020B0604020202020204" charset="0"/>
                        </a:rPr>
                        <a:t>abordagens</a:t>
                      </a:r>
                      <a:r>
                        <a:rPr lang="en-US" sz="2400" b="1" dirty="0">
                          <a:solidFill>
                            <a:schemeClr val="bg1"/>
                          </a:solidFill>
                          <a:latin typeface="Now" panose="020B0604020202020204" charset="0"/>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t-BR" sz="2200" dirty="0">
                          <a:solidFill>
                            <a:schemeClr val="bg1"/>
                          </a:solidFill>
                          <a:latin typeface="Now" panose="020B0604020202020204" charset="0"/>
                        </a:rPr>
                        <a:t>Forneça a opção de ter acompanhantes de viagem se a segurança for uma preocupação</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t-BR" sz="2200" dirty="0">
                          <a:solidFill>
                            <a:schemeClr val="bg1"/>
                          </a:solidFill>
                          <a:latin typeface="Now" panose="020B0604020202020204" charset="0"/>
                        </a:rPr>
                        <a:t>Tenha certeza de que as preocupações das mulheres sejam levadas a sério e que os homens desempenhem um papel em ajudar a resolver essas preocupações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Tree>
    <p:extLst>
      <p:ext uri="{BB962C8B-B14F-4D97-AF65-F5344CB8AC3E}">
        <p14:creationId xmlns:p14="http://schemas.microsoft.com/office/powerpoint/2010/main" val="130796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4051097675"/>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Desafio: </a:t>
                      </a:r>
                      <a:r>
                        <a:rPr lang="pt-BR" sz="2600" b="0">
                          <a:solidFill>
                            <a:schemeClr val="bg1"/>
                          </a:solidFill>
                          <a:latin typeface="Now" panose="020B0604020202020204" charset="0"/>
                        </a:rPr>
                        <a:t>As agendas e a segurança das mulheres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400" b="1">
                        <a:solidFill>
                          <a:schemeClr val="bg1"/>
                        </a:solidFill>
                        <a:latin typeface="Now" panose="020B060402020202020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592392" y="3073400"/>
            <a:ext cx="9067800" cy="66421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783082" y="4167648"/>
            <a:ext cx="4374988"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825896" y="4320719"/>
            <a:ext cx="7175104" cy="5170646"/>
          </a:xfrm>
          <a:prstGeom prst="rect">
            <a:avLst/>
          </a:prstGeom>
        </p:spPr>
        <p:txBody>
          <a:bodyPr wrap="square" lIns="0" tIns="0" rIns="0" bIns="0" rtlCol="0" anchor="t">
            <a:spAutoFit/>
          </a:bodyPr>
          <a:lstStyle/>
          <a:p>
            <a:pPr>
              <a:spcAft>
                <a:spcPts val="1200"/>
              </a:spcAft>
            </a:pPr>
            <a:r>
              <a:rPr lang="pt-BR" sz="2200">
                <a:solidFill>
                  <a:srgbClr val="1E1E1E"/>
                </a:solidFill>
                <a:latin typeface="Now"/>
              </a:rPr>
              <a:t>Consulte às mulheres individualmente para avaliar suas necessidades e como apoiá-las </a:t>
            </a:r>
            <a:r>
              <a:rPr lang="es-ES" sz="2200">
                <a:solidFill>
                  <a:srgbClr val="1E1E1E"/>
                </a:solidFill>
                <a:latin typeface="Now"/>
              </a:rPr>
              <a:t>|</a:t>
            </a:r>
            <a:r>
              <a:rPr lang="es-ES">
                <a:solidFill>
                  <a:srgbClr val="1E1E1E"/>
                </a:solidFill>
                <a:latin typeface="Now"/>
              </a:rPr>
              <a:t> SADP, Camboja</a:t>
            </a:r>
          </a:p>
          <a:p>
            <a:pPr>
              <a:spcAft>
                <a:spcPts val="1200"/>
              </a:spcAft>
            </a:pPr>
            <a:endParaRPr lang="es-ES">
              <a:solidFill>
                <a:srgbClr val="1E1E1E"/>
              </a:solidFill>
              <a:latin typeface="Now"/>
            </a:endParaRPr>
          </a:p>
          <a:p>
            <a:pPr>
              <a:spcAft>
                <a:spcPts val="1200"/>
              </a:spcAft>
            </a:pPr>
            <a:r>
              <a:rPr lang="pt-BR" sz="2200">
                <a:solidFill>
                  <a:srgbClr val="1E1E1E"/>
                </a:solidFill>
                <a:latin typeface="Now"/>
              </a:rPr>
              <a:t>Durante o COVID19, a mudança para as reuniões remotas facilitou a participação das mulheres - menos despesas, mais acesso, sem necessidade de viagens arriscadas </a:t>
            </a:r>
            <a:r>
              <a:rPr lang="es-ES" sz="2200">
                <a:solidFill>
                  <a:srgbClr val="1E1E1E"/>
                </a:solidFill>
                <a:latin typeface="Now"/>
              </a:rPr>
              <a:t>| </a:t>
            </a:r>
            <a:r>
              <a:rPr lang="es-ES">
                <a:solidFill>
                  <a:srgbClr val="1E1E1E"/>
                </a:solidFill>
                <a:latin typeface="Now"/>
              </a:rPr>
              <a:t>CIYA, Camboja</a:t>
            </a:r>
          </a:p>
          <a:p>
            <a:pPr>
              <a:spcAft>
                <a:spcPts val="1200"/>
              </a:spcAft>
            </a:pPr>
            <a:endParaRPr lang="es-ES">
              <a:solidFill>
                <a:srgbClr val="1E1E1E"/>
              </a:solidFill>
              <a:latin typeface="Now"/>
            </a:endParaRPr>
          </a:p>
          <a:p>
            <a:pPr>
              <a:spcAft>
                <a:spcPts val="1200"/>
              </a:spcAft>
            </a:pPr>
            <a:r>
              <a:rPr lang="pt-BR" sz="2200">
                <a:solidFill>
                  <a:srgbClr val="1E1E1E"/>
                </a:solidFill>
                <a:latin typeface="Now"/>
              </a:rPr>
              <a:t>Às vezes, as mulheres precisam viajar com os filhos para as reuniões provinciais; às vezes, os maridos ou outros familiares se juntam. Por isso, revisamos a nossa política para que apoie a logística e as despesas com viagens dos familiares </a:t>
            </a:r>
            <a:r>
              <a:rPr lang="es-ES" sz="2200">
                <a:solidFill>
                  <a:srgbClr val="1E1E1E"/>
                </a:solidFill>
                <a:latin typeface="Now"/>
              </a:rPr>
              <a:t>| </a:t>
            </a:r>
            <a:r>
              <a:rPr lang="es-ES">
                <a:solidFill>
                  <a:srgbClr val="1E1E1E"/>
                </a:solidFill>
                <a:latin typeface="Now"/>
              </a:rPr>
              <a:t>My Village, Camboja</a:t>
            </a:r>
          </a:p>
        </p:txBody>
      </p:sp>
      <p:sp>
        <p:nvSpPr>
          <p:cNvPr id="14" name="TextBox 4">
            <a:extLst>
              <a:ext uri="{FF2B5EF4-FFF2-40B4-BE49-F238E27FC236}">
                <a16:creationId xmlns:a16="http://schemas.microsoft.com/office/drawing/2014/main" id="{0A1065B7-B672-4A5B-82DF-A52F9B4C1246}"/>
              </a:ext>
            </a:extLst>
          </p:cNvPr>
          <p:cNvSpPr txBox="1"/>
          <p:nvPr/>
        </p:nvSpPr>
        <p:spPr>
          <a:xfrm>
            <a:off x="783080" y="3258188"/>
            <a:ext cx="9067799" cy="855362"/>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pt-BR" sz="2400" b="0" i="0" u="none" strike="noStrike" kern="1200" cap="none" spc="0" normalizeH="0" baseline="0" noProof="0">
                <a:ln>
                  <a:noFill/>
                </a:ln>
                <a:solidFill>
                  <a:srgbClr val="DFFCFD"/>
                </a:solidFill>
                <a:effectLst/>
                <a:uLnTx/>
                <a:uFillTx/>
                <a:latin typeface="Now Bold"/>
                <a:ea typeface="+mn-ea"/>
                <a:cs typeface="+mn-cs"/>
              </a:rPr>
              <a:t>Considere as necessidades das mulheres </a:t>
            </a:r>
          </a:p>
          <a:p>
            <a:pPr marL="0" marR="0" lvl="0" indent="0" algn="l" defTabSz="914400" rtl="0" eaLnBrk="1" fontAlgn="auto" latinLnBrk="0" hangingPunct="1">
              <a:lnSpc>
                <a:spcPts val="3359"/>
              </a:lnSpc>
              <a:spcBef>
                <a:spcPts val="0"/>
              </a:spcBef>
              <a:spcAft>
                <a:spcPts val="0"/>
              </a:spcAft>
              <a:buClrTx/>
              <a:buSzTx/>
              <a:buFontTx/>
              <a:buNone/>
              <a:tabLst/>
              <a:defRPr/>
            </a:pPr>
            <a:r>
              <a:rPr kumimoji="0" lang="pt-BR" sz="2400" b="0" i="0" u="none" strike="noStrike" kern="1200" cap="none" spc="0" normalizeH="0" baseline="0" noProof="0">
                <a:ln>
                  <a:noFill/>
                </a:ln>
                <a:solidFill>
                  <a:srgbClr val="DFFCFD"/>
                </a:solidFill>
                <a:effectLst/>
                <a:uLnTx/>
                <a:uFillTx/>
                <a:latin typeface="Now Bold"/>
                <a:ea typeface="+mn-ea"/>
                <a:cs typeface="+mn-cs"/>
              </a:rPr>
              <a:t>ao planejar as atividades</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pic>
        <p:nvPicPr>
          <p:cNvPr id="1028" name="Picture 4" descr="Puede ser una imagen de 4 personas, personas sentadas, ropa de abrigo, al aire libre y texto que dice &quot;REDMI NOTE 9 PRO AI QUAD CAMERA&quot;">
            <a:extLst>
              <a:ext uri="{FF2B5EF4-FFF2-40B4-BE49-F238E27FC236}">
                <a16:creationId xmlns:a16="http://schemas.microsoft.com/office/drawing/2014/main" id="{1CAC158C-E0C6-4EB1-9612-9E7A4D48FD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9200" y="3238500"/>
            <a:ext cx="7759370" cy="5780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uede ser una imagen de 1 persona">
            <a:extLst>
              <a:ext uri="{FF2B5EF4-FFF2-40B4-BE49-F238E27FC236}">
                <a16:creationId xmlns:a16="http://schemas.microsoft.com/office/drawing/2014/main" id="{7B6D362B-219C-4028-B898-81EB3710E5E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446317" y="3223663"/>
            <a:ext cx="3161773" cy="57954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4">
            <a:extLst>
              <a:ext uri="{FF2B5EF4-FFF2-40B4-BE49-F238E27FC236}">
                <a16:creationId xmlns:a16="http://schemas.microsoft.com/office/drawing/2014/main" id="{514648BC-714F-4147-B032-D29215D629ED}"/>
              </a:ext>
            </a:extLst>
          </p:cNvPr>
          <p:cNvSpPr txBox="1"/>
          <p:nvPr/>
        </p:nvSpPr>
        <p:spPr>
          <a:xfrm>
            <a:off x="9810652" y="9077480"/>
            <a:ext cx="8020148" cy="843949"/>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pt-BR">
                <a:solidFill>
                  <a:prstClr val="white"/>
                </a:solidFill>
                <a:latin typeface="Now"/>
              </a:rPr>
              <a:t>Jovens pesquisadores conduzindo entrevistas comunitárias com mulheres e homens por videochamada</a:t>
            </a:r>
            <a:r>
              <a:rPr lang="es-ES">
                <a:solidFill>
                  <a:prstClr val="white"/>
                </a:solidFill>
                <a:latin typeface="Now"/>
              </a:rPr>
              <a:t>. </a:t>
            </a:r>
            <a:r>
              <a:rPr kumimoji="0" lang="en-US" sz="1800" b="0" i="0" u="none" strike="noStrike" kern="1200" cap="none" spc="0" normalizeH="0" baseline="0" noProof="0">
                <a:ln>
                  <a:noFill/>
                </a:ln>
                <a:solidFill>
                  <a:prstClr val="white"/>
                </a:solidFill>
                <a:effectLst/>
                <a:uLnTx/>
                <a:uFillTx/>
                <a:latin typeface="Now"/>
                <a:ea typeface="+mn-ea"/>
                <a:cs typeface="+mn-cs"/>
              </a:rPr>
              <a:t>© Yin </a:t>
            </a:r>
            <a:r>
              <a:rPr kumimoji="0" lang="en-US" sz="1800" b="0" i="0" u="none" strike="noStrike" kern="1200" cap="none" spc="0" normalizeH="0" baseline="0" noProof="0" err="1">
                <a:ln>
                  <a:noFill/>
                </a:ln>
                <a:solidFill>
                  <a:prstClr val="white"/>
                </a:solidFill>
                <a:effectLst/>
                <a:uLnTx/>
                <a:uFillTx/>
                <a:latin typeface="Now"/>
                <a:ea typeface="+mn-ea"/>
                <a:cs typeface="+mn-cs"/>
              </a:rPr>
              <a:t>Yin</a:t>
            </a:r>
            <a:r>
              <a:rPr kumimoji="0" lang="en-US" sz="1800" b="0" i="0" u="none" strike="noStrike" kern="1200" cap="none" spc="0" normalizeH="0" baseline="0" noProof="0">
                <a:ln>
                  <a:noFill/>
                </a:ln>
                <a:solidFill>
                  <a:prstClr val="white"/>
                </a:solidFill>
                <a:effectLst/>
                <a:uLnTx/>
                <a:uFillTx/>
                <a:latin typeface="Now"/>
                <a:ea typeface="+mn-ea"/>
                <a:cs typeface="+mn-cs"/>
              </a:rPr>
              <a:t> Htay, </a:t>
            </a:r>
            <a:r>
              <a:rPr lang="en-US">
                <a:solidFill>
                  <a:prstClr val="white"/>
                </a:solidFill>
                <a:latin typeface="Now"/>
              </a:rPr>
              <a:t>Myanmar Coastal Conservation Lab</a:t>
            </a:r>
            <a:r>
              <a:rPr kumimoji="0" lang="en-US" sz="1800" b="0" i="0" u="none" strike="noStrike" kern="1200" cap="none" spc="0" normalizeH="0" baseline="0" noProof="0">
                <a:ln>
                  <a:noFill/>
                </a:ln>
                <a:solidFill>
                  <a:prstClr val="white"/>
                </a:solidFill>
                <a:effectLst/>
                <a:uLnTx/>
                <a:uFillTx/>
                <a:latin typeface="Now"/>
                <a:ea typeface="+mn-ea"/>
                <a:cs typeface="+mn-cs"/>
              </a:rPr>
              <a:t>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393441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6" name="Rectangle 5">
            <a:extLst>
              <a:ext uri="{FF2B5EF4-FFF2-40B4-BE49-F238E27FC236}">
                <a16:creationId xmlns:a16="http://schemas.microsoft.com/office/drawing/2014/main" id="{B4EE1D81-804F-4EFC-BCC1-C5A0492A1F67}"/>
              </a:ext>
            </a:extLst>
          </p:cNvPr>
          <p:cNvSpPr/>
          <p:nvPr/>
        </p:nvSpPr>
        <p:spPr>
          <a:xfrm>
            <a:off x="654364" y="2400300"/>
            <a:ext cx="9404035" cy="672619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pt-BR" sz="2400">
                <a:solidFill>
                  <a:schemeClr val="tx1"/>
                </a:solidFill>
                <a:latin typeface="Now" panose="020B0604020202020204" charset="0"/>
              </a:rPr>
              <a:t>Consultou mulheres sobre como criar um ambiente mais favorável, o qual incluiu:</a:t>
            </a:r>
          </a:p>
          <a:p>
            <a:pPr marL="342900" indent="-342900">
              <a:spcAft>
                <a:spcPts val="1200"/>
              </a:spcAft>
              <a:buFont typeface="Arial" panose="020B0604020202020204" pitchFamily="34" charset="0"/>
              <a:buChar char="•"/>
            </a:pPr>
            <a:r>
              <a:rPr lang="pt-BR" sz="2400">
                <a:solidFill>
                  <a:schemeClr val="tx1"/>
                </a:solidFill>
                <a:latin typeface="Now" panose="020B0604020202020204" charset="0"/>
              </a:rPr>
              <a:t>Reuniões apenas com mulheres - as mulheres pareciam se sentir mais confortáveis conversando com outras mulheres, mas sem os homens</a:t>
            </a:r>
          </a:p>
          <a:p>
            <a:pPr marL="342900" indent="-342900">
              <a:spcAft>
                <a:spcPts val="1200"/>
              </a:spcAft>
              <a:buFont typeface="Arial" panose="020B0604020202020204" pitchFamily="34" charset="0"/>
              <a:buChar char="•"/>
            </a:pPr>
            <a:r>
              <a:rPr lang="pt-BR" sz="2400">
                <a:solidFill>
                  <a:schemeClr val="tx1"/>
                </a:solidFill>
                <a:latin typeface="Now" panose="020B0604020202020204" charset="0"/>
              </a:rPr>
              <a:t>Fazer com que as mulheres compartilhem a mensagem do </a:t>
            </a:r>
            <a:r>
              <a:rPr lang="pt-BR" sz="2400" b="1">
                <a:solidFill>
                  <a:schemeClr val="tx1"/>
                </a:solidFill>
                <a:latin typeface="Now" panose="020B0604020202020204" charset="0"/>
              </a:rPr>
              <a:t>porquê que é importante </a:t>
            </a:r>
            <a:r>
              <a:rPr lang="pt-BR" sz="2400">
                <a:solidFill>
                  <a:schemeClr val="tx1"/>
                </a:solidFill>
                <a:latin typeface="Now" panose="020B0604020202020204" charset="0"/>
              </a:rPr>
              <a:t>se envolver - uma maneira poderosa de envolver mais mulheres</a:t>
            </a:r>
          </a:p>
          <a:p>
            <a:pPr marL="342900" indent="-342900">
              <a:spcAft>
                <a:spcPts val="1200"/>
              </a:spcAft>
              <a:buFont typeface="Arial" panose="020B0604020202020204" pitchFamily="34" charset="0"/>
              <a:buChar char="•"/>
            </a:pPr>
            <a:r>
              <a:rPr lang="pt-BR" sz="2400">
                <a:solidFill>
                  <a:schemeClr val="tx1"/>
                </a:solidFill>
                <a:latin typeface="Now" panose="020B0604020202020204" charset="0"/>
              </a:rPr>
              <a:t>Pedir aos pontos focais da comunidade para sugerir horários/dias para atividades que sejam mais convenientes para diferentes membros da comunidade, incluindo mulheres</a:t>
            </a:r>
          </a:p>
          <a:p>
            <a:pPr marL="342900" indent="-342900">
              <a:spcAft>
                <a:spcPts val="1200"/>
              </a:spcAft>
              <a:buFont typeface="Arial" panose="020B0604020202020204" pitchFamily="34" charset="0"/>
              <a:buChar char="•"/>
            </a:pPr>
            <a:r>
              <a:rPr lang="pt-BR" sz="2400">
                <a:solidFill>
                  <a:schemeClr val="tx1"/>
                </a:solidFill>
                <a:latin typeface="Now" panose="020B0604020202020204" charset="0"/>
              </a:rPr>
              <a:t>Eventos comunitários organizados com programação flexível - </a:t>
            </a:r>
            <a:r>
              <a:rPr lang="pt-BR" sz="2400" b="1">
                <a:solidFill>
                  <a:schemeClr val="tx1"/>
                </a:solidFill>
                <a:latin typeface="Now" panose="020B0604020202020204" charset="0"/>
              </a:rPr>
              <a:t>embora possa ser um desafio planejar</a:t>
            </a:r>
          </a:p>
          <a:p>
            <a:pPr algn="r">
              <a:spcAft>
                <a:spcPts val="1200"/>
              </a:spcAft>
            </a:pPr>
            <a:r>
              <a:rPr lang="en-US" sz="2000">
                <a:solidFill>
                  <a:schemeClr val="tx1"/>
                </a:solidFill>
                <a:latin typeface="Now" panose="020B0604020202020204" charset="0"/>
              </a:rPr>
              <a:t>WorldFish, Camboja</a:t>
            </a:r>
          </a:p>
        </p:txBody>
      </p:sp>
      <p:sp>
        <p:nvSpPr>
          <p:cNvPr id="5" name="TextBox 4">
            <a:extLst>
              <a:ext uri="{FF2B5EF4-FFF2-40B4-BE49-F238E27FC236}">
                <a16:creationId xmlns:a16="http://schemas.microsoft.com/office/drawing/2014/main" id="{4CE4166D-736E-4394-8356-20FB2D75D3E9}"/>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sp>
        <p:nvSpPr>
          <p:cNvPr id="7" name="TextBox 6">
            <a:extLst>
              <a:ext uri="{FF2B5EF4-FFF2-40B4-BE49-F238E27FC236}">
                <a16:creationId xmlns:a16="http://schemas.microsoft.com/office/drawing/2014/main" id="{7DBD5012-DAC1-49EA-9B5F-F44A3228443D}"/>
              </a:ext>
            </a:extLst>
          </p:cNvPr>
          <p:cNvSpPr txBox="1"/>
          <p:nvPr/>
        </p:nvSpPr>
        <p:spPr>
          <a:xfrm>
            <a:off x="394331" y="1617702"/>
            <a:ext cx="177412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solidFill>
                  <a:prstClr val="white"/>
                </a:solidFill>
                <a:latin typeface="Now" panose="020B0604020202020204" charset="0"/>
              </a:rPr>
              <a:t>Outros passos dos projetos do Hotspot Indo-Burma para criarem ambientes favoráveis incluem:</a:t>
            </a:r>
            <a:endParaRPr kumimoji="0" lang="en-US" sz="280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8" name="AutoShape 2">
            <a:extLst>
              <a:ext uri="{FF2B5EF4-FFF2-40B4-BE49-F238E27FC236}">
                <a16:creationId xmlns:a16="http://schemas.microsoft.com/office/drawing/2014/main" id="{01B1564D-AEB9-4DD6-A166-7F2D9F4E0119}"/>
              </a:ext>
            </a:extLst>
          </p:cNvPr>
          <p:cNvSpPr/>
          <p:nvPr/>
        </p:nvSpPr>
        <p:spPr>
          <a:xfrm>
            <a:off x="457201" y="1541192"/>
            <a:ext cx="3286994" cy="0"/>
          </a:xfrm>
          <a:prstGeom prst="line">
            <a:avLst/>
          </a:prstGeom>
          <a:ln w="28575" cap="rnd">
            <a:solidFill>
              <a:schemeClr val="bg1"/>
            </a:solidFill>
            <a:prstDash val="sysDot"/>
            <a:headEnd type="none" w="sm" len="sm"/>
            <a:tailEnd type="none" w="sm" len="sm"/>
          </a:ln>
        </p:spPr>
      </p:sp>
      <p:sp>
        <p:nvSpPr>
          <p:cNvPr id="11" name="Rectangle 10">
            <a:extLst>
              <a:ext uri="{FF2B5EF4-FFF2-40B4-BE49-F238E27FC236}">
                <a16:creationId xmlns:a16="http://schemas.microsoft.com/office/drawing/2014/main" id="{B9CAC842-82B9-4F21-945E-AF6FC0489281}"/>
              </a:ext>
            </a:extLst>
          </p:cNvPr>
          <p:cNvSpPr/>
          <p:nvPr/>
        </p:nvSpPr>
        <p:spPr>
          <a:xfrm>
            <a:off x="10342644" y="4686300"/>
            <a:ext cx="6802357" cy="444019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a:solidFill>
                  <a:schemeClr val="tx1"/>
                </a:solidFill>
                <a:latin typeface="Now" panose="020B0604020202020204" charset="0"/>
              </a:rPr>
              <a:t>O consultor que lidera os componentes da Pesquisa de Ação Comunitária permitirá mais tempo para fazer visitas domiciliares, priorizando falar com as mulheres. Este é um espaço mais informal para conversar com mulheres mais jovens e mães solteiras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rPr>
              <a:t>International Rivers, Camboja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Now" panose="020B0604020202020204" charset="0"/>
            </a:endParaRPr>
          </a:p>
        </p:txBody>
      </p:sp>
      <p:sp>
        <p:nvSpPr>
          <p:cNvPr id="13" name="Rectangle 12">
            <a:extLst>
              <a:ext uri="{FF2B5EF4-FFF2-40B4-BE49-F238E27FC236}">
                <a16:creationId xmlns:a16="http://schemas.microsoft.com/office/drawing/2014/main" id="{20CBF11F-D2C5-4C66-8C0A-BD456D94D933}"/>
              </a:ext>
            </a:extLst>
          </p:cNvPr>
          <p:cNvSpPr/>
          <p:nvPr/>
        </p:nvSpPr>
        <p:spPr>
          <a:xfrm>
            <a:off x="10342644" y="2400300"/>
            <a:ext cx="6802356" cy="2057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chemeClr val="tx1"/>
                </a:solidFill>
                <a:effectLst/>
                <a:uLnTx/>
                <a:uFillTx/>
                <a:latin typeface="Now" panose="020B0604020202020204" charset="0"/>
              </a:rPr>
              <a:t>Ao recrutar funcionários, faça um esforço especial para recrutar mulheres e povos indígenas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Now" panose="020B0604020202020204" charset="0"/>
              </a:rPr>
              <a:t>CIYA, Camboja</a:t>
            </a:r>
          </a:p>
        </p:txBody>
      </p:sp>
    </p:spTree>
    <p:extLst>
      <p:ext uri="{BB962C8B-B14F-4D97-AF65-F5344CB8AC3E}">
        <p14:creationId xmlns:p14="http://schemas.microsoft.com/office/powerpoint/2010/main" val="3328872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5" name="Rectangle 4">
            <a:extLst>
              <a:ext uri="{FF2B5EF4-FFF2-40B4-BE49-F238E27FC236}">
                <a16:creationId xmlns:a16="http://schemas.microsoft.com/office/drawing/2014/main" id="{E3B7FA1D-BEE8-4258-BFEB-09442857E3A8}"/>
              </a:ext>
            </a:extLst>
          </p:cNvPr>
          <p:cNvSpPr/>
          <p:nvPr/>
        </p:nvSpPr>
        <p:spPr>
          <a:xfrm>
            <a:off x="487681" y="2295142"/>
            <a:ext cx="10027919" cy="757275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Contratou uma jovem como ponto focal da equipe nas comunidades</a:t>
            </a:r>
          </a:p>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Tenha certeza de que as reuniões são agendadas em horários mais convenientes para as mulheres</a:t>
            </a:r>
          </a:p>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Incentivou as mulheres a trazerem seus filhos/bebês para as atividades</a:t>
            </a:r>
          </a:p>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Dependeu mais dos materiais visuais e na fala, e menos na escrita/alfabetização (baixas taxas de alfabetização entre as comunidades indígenas, especialmente mulheres, nesta área)</a:t>
            </a:r>
          </a:p>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Animavam mulheres mais experientes a se levantar, apresentar, e moderar como referências femininas para outras mulheres</a:t>
            </a:r>
          </a:p>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Representou as mulheres, de forma igual no mínimo, nos resultados do projeto, como vídeos e relatórios escritos</a:t>
            </a:r>
          </a:p>
          <a:p>
            <a:pPr marL="285750" indent="-285750">
              <a:spcAft>
                <a:spcPts val="1200"/>
              </a:spcAft>
              <a:buFont typeface="Arial" panose="020B0604020202020204" pitchFamily="34" charset="0"/>
              <a:buChar char="•"/>
            </a:pPr>
            <a:r>
              <a:rPr lang="pt-BR" sz="2300" dirty="0">
                <a:solidFill>
                  <a:schemeClr val="tx1"/>
                </a:solidFill>
                <a:latin typeface="Now" panose="020B0604020202020204" charset="0"/>
              </a:rPr>
              <a:t>Compartilhou as experiências de outras comunidades, convidando comunidades locais da Tailândia e do Camboja, onde líderes femininas atuam como referências femininas e fontes de inspiração</a:t>
            </a:r>
          </a:p>
          <a:p>
            <a:pPr algn="r">
              <a:spcAft>
                <a:spcPts val="1200"/>
              </a:spcAft>
            </a:pPr>
            <a:r>
              <a:rPr lang="en-US" dirty="0">
                <a:solidFill>
                  <a:schemeClr val="tx1"/>
                </a:solidFill>
                <a:latin typeface="Now" panose="020B0604020202020204" charset="0"/>
              </a:rPr>
              <a:t>Mekong Watch, </a:t>
            </a:r>
            <a:r>
              <a:rPr lang="en-US" dirty="0" err="1">
                <a:solidFill>
                  <a:schemeClr val="tx1"/>
                </a:solidFill>
                <a:latin typeface="Now" panose="020B0604020202020204" charset="0"/>
              </a:rPr>
              <a:t>Camboja</a:t>
            </a:r>
            <a:r>
              <a:rPr lang="en-US" dirty="0">
                <a:solidFill>
                  <a:schemeClr val="tx1"/>
                </a:solidFill>
                <a:latin typeface="Now" panose="020B0604020202020204" charset="0"/>
              </a:rPr>
              <a:t> – Laos - </a:t>
            </a:r>
            <a:r>
              <a:rPr lang="en-US" dirty="0" err="1">
                <a:solidFill>
                  <a:schemeClr val="tx1"/>
                </a:solidFill>
                <a:latin typeface="Now" panose="020B0604020202020204" charset="0"/>
              </a:rPr>
              <a:t>Tailândia</a:t>
            </a:r>
            <a:endParaRPr lang="en-US" dirty="0">
              <a:solidFill>
                <a:schemeClr val="tx1"/>
              </a:solidFill>
              <a:latin typeface="Now" panose="020B0604020202020204" charset="0"/>
            </a:endParaRPr>
          </a:p>
        </p:txBody>
      </p:sp>
      <p:sp>
        <p:nvSpPr>
          <p:cNvPr id="6" name="TextBox 5">
            <a:extLst>
              <a:ext uri="{FF2B5EF4-FFF2-40B4-BE49-F238E27FC236}">
                <a16:creationId xmlns:a16="http://schemas.microsoft.com/office/drawing/2014/main" id="{020DE351-0DFE-4523-A5F1-FE412323233E}"/>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Exemplos</a:t>
            </a:r>
          </a:p>
        </p:txBody>
      </p:sp>
      <p:sp>
        <p:nvSpPr>
          <p:cNvPr id="8" name="AutoShape 2">
            <a:extLst>
              <a:ext uri="{FF2B5EF4-FFF2-40B4-BE49-F238E27FC236}">
                <a16:creationId xmlns:a16="http://schemas.microsoft.com/office/drawing/2014/main" id="{905E916F-7CCC-47B3-8BEB-74AB980B780C}"/>
              </a:ext>
            </a:extLst>
          </p:cNvPr>
          <p:cNvSpPr/>
          <p:nvPr/>
        </p:nvSpPr>
        <p:spPr>
          <a:xfrm>
            <a:off x="457201" y="1541192"/>
            <a:ext cx="3286994" cy="0"/>
          </a:xfrm>
          <a:prstGeom prst="line">
            <a:avLst/>
          </a:prstGeom>
          <a:ln w="28575" cap="rnd">
            <a:solidFill>
              <a:schemeClr val="bg1"/>
            </a:solidFill>
            <a:prstDash val="sysDot"/>
            <a:headEnd type="none" w="sm" len="sm"/>
            <a:tailEnd type="none" w="sm" len="sm"/>
          </a:ln>
        </p:spPr>
      </p:sp>
      <p:pic>
        <p:nvPicPr>
          <p:cNvPr id="9" name="Picture 8">
            <a:extLst>
              <a:ext uri="{FF2B5EF4-FFF2-40B4-BE49-F238E27FC236}">
                <a16:creationId xmlns:a16="http://schemas.microsoft.com/office/drawing/2014/main" id="{D2B45E40-B36A-417A-A39E-9801886E7B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14456" y="2318002"/>
            <a:ext cx="7216343" cy="5409184"/>
          </a:xfrm>
          <a:prstGeom prst="rect">
            <a:avLst/>
          </a:prstGeom>
        </p:spPr>
      </p:pic>
      <p:sp>
        <p:nvSpPr>
          <p:cNvPr id="10" name="TextBox 4">
            <a:extLst>
              <a:ext uri="{FF2B5EF4-FFF2-40B4-BE49-F238E27FC236}">
                <a16:creationId xmlns:a16="http://schemas.microsoft.com/office/drawing/2014/main" id="{CCFEE067-BF47-45A6-837E-55AFAF216B65}"/>
              </a:ext>
            </a:extLst>
          </p:cNvPr>
          <p:cNvSpPr txBox="1"/>
          <p:nvPr/>
        </p:nvSpPr>
        <p:spPr>
          <a:xfrm>
            <a:off x="10896600" y="7804751"/>
            <a:ext cx="6934200" cy="843949"/>
          </a:xfrm>
          <a:prstGeom prst="rect">
            <a:avLst/>
          </a:prstGeom>
        </p:spPr>
        <p:txBody>
          <a:bodyPr wrap="square"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lang="pt-BR">
                <a:solidFill>
                  <a:prstClr val="white"/>
                </a:solidFill>
                <a:latin typeface="Now"/>
              </a:rPr>
              <a:t>Grupo Feminino de Processamento de Peixe recebendo materiais para melhorar a higiene</a:t>
            </a:r>
            <a:r>
              <a:rPr lang="es-ES">
                <a:solidFill>
                  <a:prstClr val="white"/>
                </a:solidFill>
                <a:latin typeface="Now"/>
              </a:rPr>
              <a:t>. </a:t>
            </a:r>
            <a:r>
              <a:rPr lang="en-US">
                <a:solidFill>
                  <a:prstClr val="white"/>
                </a:solidFill>
                <a:latin typeface="Now"/>
              </a:rPr>
              <a:t>Srey Chek, Camboja.</a:t>
            </a:r>
          </a:p>
          <a:p>
            <a:pPr marL="0" marR="0" lvl="0" indent="0" algn="r" defTabSz="914400" rtl="0" eaLnBrk="1" fontAlgn="auto" latinLnBrk="0" hangingPunct="1">
              <a:lnSpc>
                <a:spcPts val="2240"/>
              </a:lnSpc>
              <a:spcBef>
                <a:spcPts val="0"/>
              </a:spcBef>
              <a:spcAft>
                <a:spcPts val="0"/>
              </a:spcAft>
              <a:buClrTx/>
              <a:buSzTx/>
              <a:buFontTx/>
              <a:buNone/>
              <a:tabLst/>
              <a:defRPr/>
            </a:pPr>
            <a:r>
              <a:rPr lang="en-US">
                <a:solidFill>
                  <a:prstClr val="white"/>
                </a:solidFill>
                <a:latin typeface="Now"/>
              </a:rPr>
              <a:t> </a:t>
            </a:r>
            <a:r>
              <a:rPr kumimoji="0" lang="en-US" sz="1800" b="0" i="0" u="none" strike="noStrike" kern="1200" cap="none" spc="0" normalizeH="0" baseline="0" noProof="0">
                <a:ln>
                  <a:noFill/>
                </a:ln>
                <a:solidFill>
                  <a:prstClr val="white"/>
                </a:solidFill>
                <a:effectLst/>
                <a:uLnTx/>
                <a:uFillTx/>
                <a:latin typeface="Now"/>
                <a:ea typeface="+mn-ea"/>
                <a:cs typeface="+mn-cs"/>
              </a:rPr>
              <a:t>© </a:t>
            </a:r>
            <a:r>
              <a:rPr kumimoji="0" lang="en-US" sz="1800" b="0" i="0" u="none" strike="noStrike" kern="1200" cap="none" spc="0" normalizeH="0" baseline="0" noProof="0" err="1">
                <a:ln>
                  <a:noFill/>
                </a:ln>
                <a:solidFill>
                  <a:prstClr val="white"/>
                </a:solidFill>
                <a:effectLst/>
                <a:uLnTx/>
                <a:uFillTx/>
                <a:latin typeface="Now"/>
                <a:ea typeface="+mn-ea"/>
                <a:cs typeface="+mn-cs"/>
              </a:rPr>
              <a:t>Chantho</a:t>
            </a:r>
            <a:r>
              <a:rPr lang="en-US" err="1">
                <a:solidFill>
                  <a:prstClr val="white"/>
                </a:solidFill>
                <a:latin typeface="Now"/>
              </a:rPr>
              <a:t>rn</a:t>
            </a:r>
            <a:r>
              <a:rPr lang="en-US">
                <a:solidFill>
                  <a:prstClr val="white"/>
                </a:solidFill>
                <a:latin typeface="Now"/>
              </a:rPr>
              <a:t> </a:t>
            </a:r>
            <a:r>
              <a:rPr lang="en-US" err="1">
                <a:solidFill>
                  <a:prstClr val="white"/>
                </a:solidFill>
                <a:latin typeface="Now"/>
              </a:rPr>
              <a:t>Srorn</a:t>
            </a:r>
            <a:r>
              <a:rPr lang="en-US">
                <a:solidFill>
                  <a:prstClr val="white"/>
                </a:solidFill>
                <a:latin typeface="Now"/>
              </a:rPr>
              <a:t>, CI</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13" name="TextBox 12">
            <a:extLst>
              <a:ext uri="{FF2B5EF4-FFF2-40B4-BE49-F238E27FC236}">
                <a16:creationId xmlns:a16="http://schemas.microsoft.com/office/drawing/2014/main" id="{3D253FB1-77EB-463B-8738-8A01ADB16D72}"/>
              </a:ext>
            </a:extLst>
          </p:cNvPr>
          <p:cNvSpPr txBox="1"/>
          <p:nvPr/>
        </p:nvSpPr>
        <p:spPr>
          <a:xfrm>
            <a:off x="394331" y="1617702"/>
            <a:ext cx="177412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solidFill>
                  <a:prstClr val="white"/>
                </a:solidFill>
                <a:latin typeface="Now" panose="020B0604020202020204" charset="0"/>
              </a:rPr>
              <a:t>Outros passos dos projetos do Hotspot Indo-Burma para criarem ambientes favoráveis incluem:</a:t>
            </a:r>
            <a:endParaRPr kumimoji="0" lang="en-US" sz="280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217730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3EFE46-E764-47B2-8535-0093B2D274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8" name="Rectangle: Rounded Corners 17">
            <a:extLst>
              <a:ext uri="{FF2B5EF4-FFF2-40B4-BE49-F238E27FC236}">
                <a16:creationId xmlns:a16="http://schemas.microsoft.com/office/drawing/2014/main" id="{D030C117-AE7E-46E5-8576-EE6F4C372C93}"/>
              </a:ext>
            </a:extLst>
          </p:cNvPr>
          <p:cNvSpPr/>
          <p:nvPr/>
        </p:nvSpPr>
        <p:spPr>
          <a:xfrm>
            <a:off x="8276077" y="7504760"/>
            <a:ext cx="496495" cy="458140"/>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1" name="Freeform 4">
            <a:extLst>
              <a:ext uri="{FF2B5EF4-FFF2-40B4-BE49-F238E27FC236}">
                <a16:creationId xmlns:a16="http://schemas.microsoft.com/office/drawing/2014/main" id="{5CEC0FE6-24B8-48DC-9A7E-D6A197DDB2C4}"/>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14" name="TextBox 13">
            <a:extLst>
              <a:ext uri="{FF2B5EF4-FFF2-40B4-BE49-F238E27FC236}">
                <a16:creationId xmlns:a16="http://schemas.microsoft.com/office/drawing/2014/main" id="{02DDCA55-D21E-47DC-83AF-E88E879F9DB5}"/>
              </a:ext>
            </a:extLst>
          </p:cNvPr>
          <p:cNvSpPr txBox="1"/>
          <p:nvPr/>
        </p:nvSpPr>
        <p:spPr>
          <a:xfrm>
            <a:off x="947803" y="3162300"/>
            <a:ext cx="7053197" cy="5632311"/>
          </a:xfrm>
          <a:prstGeom prst="rect">
            <a:avLst/>
          </a:prstGeom>
          <a:noFill/>
        </p:spPr>
        <p:txBody>
          <a:bodyPr wrap="square">
            <a:spAutoFit/>
          </a:bodyPr>
          <a:lstStyle/>
          <a:p>
            <a:r>
              <a:rPr lang="pt-BR" sz="3000">
                <a:solidFill>
                  <a:schemeClr val="bg1"/>
                </a:solidFill>
                <a:latin typeface="Now" panose="020B0604020202020204" charset="0"/>
              </a:rPr>
              <a:t>Muitas vezes mulheres em áreas rurais podem ter habilidades limitadas de comunicação, falar em público, liderança, e alfabetização, devido ao acesso limitado à educação e à falta de oportunidades para adquirir experiência</a:t>
            </a:r>
          </a:p>
          <a:p>
            <a:endParaRPr lang="pt-BR" sz="3000">
              <a:solidFill>
                <a:schemeClr val="bg1"/>
              </a:solidFill>
              <a:latin typeface="Now" panose="020B0604020202020204" charset="0"/>
            </a:endParaRPr>
          </a:p>
          <a:p>
            <a:r>
              <a:rPr lang="pt-BR" sz="3000">
                <a:solidFill>
                  <a:schemeClr val="bg1"/>
                </a:solidFill>
                <a:latin typeface="Now" panose="020B0604020202020204" charset="0"/>
                <a:sym typeface="Wingdings" panose="05000000000000000000" pitchFamily="2" charset="2"/>
              </a:rPr>
              <a:t> </a:t>
            </a:r>
            <a:r>
              <a:rPr lang="pt-BR" sz="3000">
                <a:solidFill>
                  <a:schemeClr val="bg1"/>
                </a:solidFill>
                <a:latin typeface="Now" panose="020B0604020202020204" charset="0"/>
              </a:rPr>
              <a:t>Portanto, muitas vezes é necessário desenvolver habilidades e confiança!</a:t>
            </a:r>
            <a:endParaRPr lang="en-US" sz="3000">
              <a:solidFill>
                <a:schemeClr val="bg1"/>
              </a:solidFill>
              <a:latin typeface="Now" panose="020B0604020202020204" charset="0"/>
            </a:endParaRPr>
          </a:p>
        </p:txBody>
      </p:sp>
      <p:sp>
        <p:nvSpPr>
          <p:cNvPr id="15" name="TextBox 14">
            <a:extLst>
              <a:ext uri="{FF2B5EF4-FFF2-40B4-BE49-F238E27FC236}">
                <a16:creationId xmlns:a16="http://schemas.microsoft.com/office/drawing/2014/main" id="{00E26A50-C79C-4B1C-A6C3-C0B3610EC9BD}"/>
              </a:ext>
            </a:extLst>
          </p:cNvPr>
          <p:cNvSpPr txBox="1"/>
          <p:nvPr/>
        </p:nvSpPr>
        <p:spPr>
          <a:xfrm>
            <a:off x="540774" y="1790700"/>
            <a:ext cx="7993626" cy="1200329"/>
          </a:xfrm>
          <a:prstGeom prst="rect">
            <a:avLst/>
          </a:prstGeom>
          <a:noFill/>
        </p:spPr>
        <p:txBody>
          <a:bodyPr wrap="square">
            <a:spAutoFit/>
          </a:bodyPr>
          <a:lstStyle/>
          <a:p>
            <a:r>
              <a:rPr lang="pt-BR" sz="3600" b="1">
                <a:solidFill>
                  <a:schemeClr val="bg1"/>
                </a:solidFill>
                <a:latin typeface="Now" panose="020B0604020202020204" charset="0"/>
              </a:rPr>
              <a:t>APOIAR E DESENVOLVER AS HABILIDADES DAS MULHERES</a:t>
            </a:r>
            <a:endParaRPr lang="en-US" sz="3600" b="1">
              <a:solidFill>
                <a:schemeClr val="bg1"/>
              </a:solidFill>
              <a:latin typeface="Now" panose="020B0604020202020204" charset="0"/>
            </a:endParaRPr>
          </a:p>
        </p:txBody>
      </p:sp>
      <p:sp>
        <p:nvSpPr>
          <p:cNvPr id="13" name="TextBox 12">
            <a:extLst>
              <a:ext uri="{FF2B5EF4-FFF2-40B4-BE49-F238E27FC236}">
                <a16:creationId xmlns:a16="http://schemas.microsoft.com/office/drawing/2014/main" id="{FC97320B-AE3C-479B-802C-E3313D8DF04F}"/>
              </a:ext>
            </a:extLst>
          </p:cNvPr>
          <p:cNvSpPr txBox="1"/>
          <p:nvPr/>
        </p:nvSpPr>
        <p:spPr>
          <a:xfrm>
            <a:off x="8988901" y="7427774"/>
            <a:ext cx="8502230" cy="1754326"/>
          </a:xfrm>
          <a:prstGeom prst="rect">
            <a:avLst/>
          </a:prstGeom>
          <a:noFill/>
        </p:spPr>
        <p:txBody>
          <a:bodyPr wrap="square">
            <a:spAutoFit/>
          </a:bodyPr>
          <a:lstStyle/>
          <a:p>
            <a:r>
              <a:rPr lang="pt-BR" sz="3600">
                <a:solidFill>
                  <a:schemeClr val="bg1"/>
                </a:solidFill>
                <a:latin typeface="Now" panose="020B0604020202020204" charset="0"/>
              </a:rPr>
              <a:t>Desenvolvimento de habilidades e capacidade para o envolvimento das mulheres na conservação</a:t>
            </a:r>
          </a:p>
        </p:txBody>
      </p:sp>
    </p:spTree>
    <p:extLst>
      <p:ext uri="{BB962C8B-B14F-4D97-AF65-F5344CB8AC3E}">
        <p14:creationId xmlns:p14="http://schemas.microsoft.com/office/powerpoint/2010/main" val="125697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3636CD7-3636-4A84-8063-C1CD909A61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grpSp>
        <p:nvGrpSpPr>
          <p:cNvPr id="15" name="Group 3">
            <a:extLst>
              <a:ext uri="{FF2B5EF4-FFF2-40B4-BE49-F238E27FC236}">
                <a16:creationId xmlns:a16="http://schemas.microsoft.com/office/drawing/2014/main" id="{8CF6A16A-9D38-4060-B65F-1A5DA05ABDAD}"/>
              </a:ext>
            </a:extLst>
          </p:cNvPr>
          <p:cNvGrpSpPr/>
          <p:nvPr/>
        </p:nvGrpSpPr>
        <p:grpSpPr>
          <a:xfrm>
            <a:off x="9009926" y="1028700"/>
            <a:ext cx="978789" cy="978789"/>
            <a:chOff x="0" y="0"/>
            <a:chExt cx="6350000" cy="6350000"/>
          </a:xfrm>
          <a:solidFill>
            <a:srgbClr val="F4A261"/>
          </a:solidFill>
        </p:grpSpPr>
        <p:sp>
          <p:nvSpPr>
            <p:cNvPr id="16" name="Freeform 4">
              <a:extLst>
                <a:ext uri="{FF2B5EF4-FFF2-40B4-BE49-F238E27FC236}">
                  <a16:creationId xmlns:a16="http://schemas.microsoft.com/office/drawing/2014/main" id="{A8A445B4-50BD-469C-BE0F-81978FF45F8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1">
            <a:extLst>
              <a:ext uri="{FF2B5EF4-FFF2-40B4-BE49-F238E27FC236}">
                <a16:creationId xmlns:a16="http://schemas.microsoft.com/office/drawing/2014/main" id="{4D17A09A-7583-4FCC-B6F8-D777A8041CA0}"/>
              </a:ext>
            </a:extLst>
          </p:cNvPr>
          <p:cNvSpPr txBox="1"/>
          <p:nvPr/>
        </p:nvSpPr>
        <p:spPr>
          <a:xfrm>
            <a:off x="10241819" y="1257300"/>
            <a:ext cx="7893781" cy="8950720"/>
          </a:xfrm>
          <a:prstGeom prst="rect">
            <a:avLst/>
          </a:prstGeom>
        </p:spPr>
        <p:txBody>
          <a:bodyPr wrap="square" lIns="0" tIns="0" rIns="0" bIns="0" rtlCol="0" anchor="t">
            <a:spAutoFit/>
          </a:bodyPr>
          <a:lstStyle/>
          <a:p>
            <a:pPr>
              <a:lnSpc>
                <a:spcPts val="4059"/>
              </a:lnSpc>
            </a:pPr>
            <a:r>
              <a:rPr lang="pt-BR" sz="3800" dirty="0">
                <a:solidFill>
                  <a:srgbClr val="FFFFFF"/>
                </a:solidFill>
                <a:latin typeface="Now"/>
              </a:rPr>
              <a:t>A COMUNICAÇÃO</a:t>
            </a:r>
          </a:p>
          <a:p>
            <a:pPr>
              <a:lnSpc>
                <a:spcPts val="4059"/>
              </a:lnSpc>
            </a:pPr>
            <a:endParaRPr lang="pt-BR" sz="3800" dirty="0">
              <a:solidFill>
                <a:srgbClr val="FFFFFF"/>
              </a:solidFill>
              <a:latin typeface="Now"/>
            </a:endParaRPr>
          </a:p>
          <a:p>
            <a:pPr>
              <a:lnSpc>
                <a:spcPts val="4059"/>
              </a:lnSpc>
            </a:pPr>
            <a:r>
              <a:rPr lang="pt-BR" sz="3800" dirty="0">
                <a:solidFill>
                  <a:srgbClr val="FFFFFF"/>
                </a:solidFill>
                <a:latin typeface="Now"/>
              </a:rPr>
              <a:t>A PARTICIPAÇÃO EM REUNIÕES PÚBLICAS</a:t>
            </a:r>
          </a:p>
          <a:p>
            <a:pPr>
              <a:lnSpc>
                <a:spcPts val="4059"/>
              </a:lnSpc>
            </a:pPr>
            <a:endParaRPr lang="pt-BR" sz="3800" dirty="0">
              <a:solidFill>
                <a:srgbClr val="FFFFFF"/>
              </a:solidFill>
              <a:latin typeface="Now"/>
            </a:endParaRPr>
          </a:p>
          <a:p>
            <a:pPr>
              <a:lnSpc>
                <a:spcPts val="4059"/>
              </a:lnSpc>
            </a:pPr>
            <a:endParaRPr lang="pt-BR" sz="3800" dirty="0">
              <a:solidFill>
                <a:srgbClr val="FFFFFF"/>
              </a:solidFill>
              <a:latin typeface="Now"/>
            </a:endParaRPr>
          </a:p>
          <a:p>
            <a:pPr>
              <a:lnSpc>
                <a:spcPts val="4059"/>
              </a:lnSpc>
            </a:pPr>
            <a:r>
              <a:rPr lang="pt-BR" sz="3800" dirty="0">
                <a:solidFill>
                  <a:srgbClr val="FFFFFF"/>
                </a:solidFill>
                <a:latin typeface="Now"/>
              </a:rPr>
              <a:t>A PESQUISA</a:t>
            </a:r>
          </a:p>
          <a:p>
            <a:pPr>
              <a:lnSpc>
                <a:spcPts val="4059"/>
              </a:lnSpc>
            </a:pPr>
            <a:endParaRPr lang="pt-BR" sz="3800" dirty="0">
              <a:solidFill>
                <a:srgbClr val="FFFFFF"/>
              </a:solidFill>
              <a:latin typeface="Now"/>
            </a:endParaRPr>
          </a:p>
          <a:p>
            <a:pPr>
              <a:lnSpc>
                <a:spcPts val="4059"/>
              </a:lnSpc>
            </a:pPr>
            <a:endParaRPr lang="pt-BR" sz="3800" dirty="0">
              <a:solidFill>
                <a:srgbClr val="FFFFFF"/>
              </a:solidFill>
              <a:latin typeface="Now"/>
            </a:endParaRPr>
          </a:p>
          <a:p>
            <a:pPr>
              <a:lnSpc>
                <a:spcPts val="4059"/>
              </a:lnSpc>
            </a:pPr>
            <a:r>
              <a:rPr lang="pt-BR" sz="3800" dirty="0">
                <a:solidFill>
                  <a:srgbClr val="FFFFFF"/>
                </a:solidFill>
                <a:latin typeface="Now"/>
              </a:rPr>
              <a:t>O GERENCIAMENTO DE PROJETOS</a:t>
            </a:r>
          </a:p>
          <a:p>
            <a:pPr>
              <a:lnSpc>
                <a:spcPts val="4059"/>
              </a:lnSpc>
            </a:pPr>
            <a:endParaRPr lang="pt-BR" sz="3800" dirty="0">
              <a:solidFill>
                <a:srgbClr val="FFFFFF"/>
              </a:solidFill>
              <a:latin typeface="Now"/>
            </a:endParaRPr>
          </a:p>
          <a:p>
            <a:pPr>
              <a:lnSpc>
                <a:spcPts val="4059"/>
              </a:lnSpc>
            </a:pPr>
            <a:r>
              <a:rPr lang="pt-BR" sz="3800" dirty="0">
                <a:solidFill>
                  <a:srgbClr val="FFFFFF"/>
                </a:solidFill>
                <a:latin typeface="Now"/>
              </a:rPr>
              <a:t>A ORGANIZAÇÃO E LIDERANÇA DA COMUNIDADE</a:t>
            </a:r>
          </a:p>
          <a:p>
            <a:pPr>
              <a:lnSpc>
                <a:spcPts val="4059"/>
              </a:lnSpc>
            </a:pPr>
            <a:endParaRPr lang="pt-BR" sz="3800" dirty="0">
              <a:solidFill>
                <a:srgbClr val="FFFFFF"/>
              </a:solidFill>
              <a:latin typeface="Now"/>
            </a:endParaRPr>
          </a:p>
          <a:p>
            <a:pPr>
              <a:lnSpc>
                <a:spcPts val="4059"/>
              </a:lnSpc>
            </a:pPr>
            <a:r>
              <a:rPr lang="pt-BR" sz="3800" dirty="0">
                <a:solidFill>
                  <a:srgbClr val="FFFFFF"/>
                </a:solidFill>
                <a:latin typeface="Now"/>
              </a:rPr>
              <a:t>OS DIREITOS DA COMUNIDADE E ESTRUTURAS LEGAIS</a:t>
            </a:r>
          </a:p>
        </p:txBody>
      </p:sp>
      <p:grpSp>
        <p:nvGrpSpPr>
          <p:cNvPr id="20" name="Group 3">
            <a:extLst>
              <a:ext uri="{FF2B5EF4-FFF2-40B4-BE49-F238E27FC236}">
                <a16:creationId xmlns:a16="http://schemas.microsoft.com/office/drawing/2014/main" id="{6CF5F702-F3B1-424F-AF88-15495144DFA3}"/>
              </a:ext>
            </a:extLst>
          </p:cNvPr>
          <p:cNvGrpSpPr/>
          <p:nvPr/>
        </p:nvGrpSpPr>
        <p:grpSpPr>
          <a:xfrm>
            <a:off x="9033871" y="2400300"/>
            <a:ext cx="978789" cy="978789"/>
            <a:chOff x="0" y="0"/>
            <a:chExt cx="6350000" cy="6350000"/>
          </a:xfrm>
          <a:solidFill>
            <a:srgbClr val="F4A261"/>
          </a:solidFill>
        </p:grpSpPr>
        <p:sp>
          <p:nvSpPr>
            <p:cNvPr id="21" name="Freeform 4">
              <a:extLst>
                <a:ext uri="{FF2B5EF4-FFF2-40B4-BE49-F238E27FC236}">
                  <a16:creationId xmlns:a16="http://schemas.microsoft.com/office/drawing/2014/main" id="{118D8F2E-A1F0-41A0-B4B7-44D60441C38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3" name="Group 3">
            <a:extLst>
              <a:ext uri="{FF2B5EF4-FFF2-40B4-BE49-F238E27FC236}">
                <a16:creationId xmlns:a16="http://schemas.microsoft.com/office/drawing/2014/main" id="{06DA4F5C-057B-42EC-A88E-39B4C182CE10}"/>
              </a:ext>
            </a:extLst>
          </p:cNvPr>
          <p:cNvGrpSpPr/>
          <p:nvPr/>
        </p:nvGrpSpPr>
        <p:grpSpPr>
          <a:xfrm>
            <a:off x="9009529" y="4152900"/>
            <a:ext cx="978789" cy="978789"/>
            <a:chOff x="0" y="0"/>
            <a:chExt cx="6350000" cy="6350000"/>
          </a:xfrm>
          <a:solidFill>
            <a:srgbClr val="F4A261"/>
          </a:solidFill>
        </p:grpSpPr>
        <p:sp>
          <p:nvSpPr>
            <p:cNvPr id="24" name="Freeform 4">
              <a:extLst>
                <a:ext uri="{FF2B5EF4-FFF2-40B4-BE49-F238E27FC236}">
                  <a16:creationId xmlns:a16="http://schemas.microsoft.com/office/drawing/2014/main" id="{CD06179B-16AD-4042-90FF-6AD7330C1F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6" name="Group 3">
            <a:extLst>
              <a:ext uri="{FF2B5EF4-FFF2-40B4-BE49-F238E27FC236}">
                <a16:creationId xmlns:a16="http://schemas.microsoft.com/office/drawing/2014/main" id="{0C9C4954-7520-4840-BF1B-FA9D0FE630A2}"/>
              </a:ext>
            </a:extLst>
          </p:cNvPr>
          <p:cNvGrpSpPr/>
          <p:nvPr/>
        </p:nvGrpSpPr>
        <p:grpSpPr>
          <a:xfrm>
            <a:off x="9009529" y="5923827"/>
            <a:ext cx="978789" cy="978789"/>
            <a:chOff x="0" y="0"/>
            <a:chExt cx="6350000" cy="6350000"/>
          </a:xfrm>
          <a:solidFill>
            <a:srgbClr val="F4A261"/>
          </a:solidFill>
        </p:grpSpPr>
        <p:sp>
          <p:nvSpPr>
            <p:cNvPr id="27" name="Freeform 4">
              <a:extLst>
                <a:ext uri="{FF2B5EF4-FFF2-40B4-BE49-F238E27FC236}">
                  <a16:creationId xmlns:a16="http://schemas.microsoft.com/office/drawing/2014/main" id="{4170B2B6-1EBF-4F37-BAEC-523EAA89AD1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9" name="Group 3">
            <a:extLst>
              <a:ext uri="{FF2B5EF4-FFF2-40B4-BE49-F238E27FC236}">
                <a16:creationId xmlns:a16="http://schemas.microsoft.com/office/drawing/2014/main" id="{6A59DF24-2B60-4CD1-A291-3CBF66BDDE48}"/>
              </a:ext>
            </a:extLst>
          </p:cNvPr>
          <p:cNvGrpSpPr/>
          <p:nvPr/>
        </p:nvGrpSpPr>
        <p:grpSpPr>
          <a:xfrm>
            <a:off x="9015942" y="7517511"/>
            <a:ext cx="978789" cy="978789"/>
            <a:chOff x="0" y="0"/>
            <a:chExt cx="6350000" cy="6350000"/>
          </a:xfrm>
          <a:solidFill>
            <a:srgbClr val="F4A261"/>
          </a:solidFill>
        </p:grpSpPr>
        <p:sp>
          <p:nvSpPr>
            <p:cNvPr id="30" name="Freeform 4">
              <a:extLst>
                <a:ext uri="{FF2B5EF4-FFF2-40B4-BE49-F238E27FC236}">
                  <a16:creationId xmlns:a16="http://schemas.microsoft.com/office/drawing/2014/main" id="{0888429A-E9F0-40B5-862F-2D80E9F13D9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2" name="Group 3">
            <a:extLst>
              <a:ext uri="{FF2B5EF4-FFF2-40B4-BE49-F238E27FC236}">
                <a16:creationId xmlns:a16="http://schemas.microsoft.com/office/drawing/2014/main" id="{822EAB02-00E5-448C-9B92-97807AC5713D}"/>
              </a:ext>
            </a:extLst>
          </p:cNvPr>
          <p:cNvGrpSpPr/>
          <p:nvPr/>
        </p:nvGrpSpPr>
        <p:grpSpPr>
          <a:xfrm>
            <a:off x="8991600" y="8889111"/>
            <a:ext cx="978789" cy="978789"/>
            <a:chOff x="0" y="0"/>
            <a:chExt cx="6350000" cy="6350000"/>
          </a:xfrm>
          <a:solidFill>
            <a:srgbClr val="F4A261"/>
          </a:solidFill>
        </p:grpSpPr>
        <p:sp>
          <p:nvSpPr>
            <p:cNvPr id="33" name="Freeform 4">
              <a:extLst>
                <a:ext uri="{FF2B5EF4-FFF2-40B4-BE49-F238E27FC236}">
                  <a16:creationId xmlns:a16="http://schemas.microsoft.com/office/drawing/2014/main" id="{99CED938-D9EA-4E65-AC33-AC5BD4DC4EE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6" name="Freeform 4">
            <a:extLst>
              <a:ext uri="{FF2B5EF4-FFF2-40B4-BE49-F238E27FC236}">
                <a16:creationId xmlns:a16="http://schemas.microsoft.com/office/drawing/2014/main" id="{D969396F-CFAF-41B6-BB3F-BB4C76DD7D34}"/>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pic>
        <p:nvPicPr>
          <p:cNvPr id="3" name="Graphic 2" descr="Chat outline">
            <a:extLst>
              <a:ext uri="{FF2B5EF4-FFF2-40B4-BE49-F238E27FC236}">
                <a16:creationId xmlns:a16="http://schemas.microsoft.com/office/drawing/2014/main" id="{3E8EFF45-8B24-4DD1-B8CD-7007B14B7DA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69099" y="1116784"/>
            <a:ext cx="831273" cy="831273"/>
          </a:xfrm>
          <a:prstGeom prst="rect">
            <a:avLst/>
          </a:prstGeom>
        </p:spPr>
      </p:pic>
      <p:pic>
        <p:nvPicPr>
          <p:cNvPr id="5" name="Graphic 4" descr="Contract outline">
            <a:extLst>
              <a:ext uri="{FF2B5EF4-FFF2-40B4-BE49-F238E27FC236}">
                <a16:creationId xmlns:a16="http://schemas.microsoft.com/office/drawing/2014/main" id="{5DDFB2E5-38F8-4483-B114-215B33C8677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97475" y="9032849"/>
            <a:ext cx="755703" cy="755703"/>
          </a:xfrm>
          <a:prstGeom prst="rect">
            <a:avLst/>
          </a:prstGeom>
        </p:spPr>
      </p:pic>
      <p:pic>
        <p:nvPicPr>
          <p:cNvPr id="9" name="Graphic 8" descr="Users outline">
            <a:extLst>
              <a:ext uri="{FF2B5EF4-FFF2-40B4-BE49-F238E27FC236}">
                <a16:creationId xmlns:a16="http://schemas.microsoft.com/office/drawing/2014/main" id="{DFD4BE15-463B-4058-9B5B-76A8D8DF5B0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74727" y="2424207"/>
            <a:ext cx="831273" cy="831273"/>
          </a:xfrm>
          <a:prstGeom prst="rect">
            <a:avLst/>
          </a:prstGeom>
        </p:spPr>
      </p:pic>
      <p:pic>
        <p:nvPicPr>
          <p:cNvPr id="11" name="Graphic 10" descr="Circles with arrows outline">
            <a:extLst>
              <a:ext uri="{FF2B5EF4-FFF2-40B4-BE49-F238E27FC236}">
                <a16:creationId xmlns:a16="http://schemas.microsoft.com/office/drawing/2014/main" id="{AAD42F53-06FB-4F8D-81C3-6A429F4E054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006840" y="5974212"/>
            <a:ext cx="914400" cy="914400"/>
          </a:xfrm>
          <a:prstGeom prst="rect">
            <a:avLst/>
          </a:prstGeom>
        </p:spPr>
      </p:pic>
      <p:pic>
        <p:nvPicPr>
          <p:cNvPr id="14" name="Graphic 13" descr="Clipboard outline">
            <a:extLst>
              <a:ext uri="{FF2B5EF4-FFF2-40B4-BE49-F238E27FC236}">
                <a16:creationId xmlns:a16="http://schemas.microsoft.com/office/drawing/2014/main" id="{014745AC-2569-42C5-8BCD-09D31C72E25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067800" y="4240342"/>
            <a:ext cx="755703" cy="755703"/>
          </a:xfrm>
          <a:prstGeom prst="rect">
            <a:avLst/>
          </a:prstGeom>
        </p:spPr>
      </p:pic>
      <p:sp>
        <p:nvSpPr>
          <p:cNvPr id="38" name="TextBox 37">
            <a:extLst>
              <a:ext uri="{FF2B5EF4-FFF2-40B4-BE49-F238E27FC236}">
                <a16:creationId xmlns:a16="http://schemas.microsoft.com/office/drawing/2014/main" id="{0785B963-F1AC-435D-A366-D6CC72CE0532}"/>
              </a:ext>
            </a:extLst>
          </p:cNvPr>
          <p:cNvSpPr txBox="1"/>
          <p:nvPr/>
        </p:nvSpPr>
        <p:spPr>
          <a:xfrm>
            <a:off x="540774" y="1790700"/>
            <a:ext cx="7993626" cy="1200329"/>
          </a:xfrm>
          <a:prstGeom prst="rect">
            <a:avLst/>
          </a:prstGeom>
          <a:noFill/>
        </p:spPr>
        <p:txBody>
          <a:bodyPr wrap="square">
            <a:spAutoFit/>
          </a:bodyPr>
          <a:lstStyle/>
          <a:p>
            <a:r>
              <a:rPr lang="pt-BR" sz="3600" b="1">
                <a:solidFill>
                  <a:schemeClr val="bg1"/>
                </a:solidFill>
                <a:latin typeface="Now" panose="020B0604020202020204" charset="0"/>
              </a:rPr>
              <a:t>APOIAR E DESENVOLVER AS HABILIDADES DAS MULHERES</a:t>
            </a:r>
          </a:p>
        </p:txBody>
      </p:sp>
      <p:pic>
        <p:nvPicPr>
          <p:cNvPr id="39" name="Graphic 38" descr="Social network outline">
            <a:extLst>
              <a:ext uri="{FF2B5EF4-FFF2-40B4-BE49-F238E27FC236}">
                <a16:creationId xmlns:a16="http://schemas.microsoft.com/office/drawing/2014/main" id="{896AEFAB-26A1-4A58-81DD-7916750AF50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053052" y="7511607"/>
            <a:ext cx="914400" cy="914400"/>
          </a:xfrm>
          <a:prstGeom prst="rect">
            <a:avLst/>
          </a:prstGeom>
        </p:spPr>
      </p:pic>
      <p:sp>
        <p:nvSpPr>
          <p:cNvPr id="28" name="TextBox 27">
            <a:extLst>
              <a:ext uri="{FF2B5EF4-FFF2-40B4-BE49-F238E27FC236}">
                <a16:creationId xmlns:a16="http://schemas.microsoft.com/office/drawing/2014/main" id="{939BD750-2CE2-490B-B229-77D58A4952AE}"/>
              </a:ext>
            </a:extLst>
          </p:cNvPr>
          <p:cNvSpPr txBox="1"/>
          <p:nvPr/>
        </p:nvSpPr>
        <p:spPr>
          <a:xfrm>
            <a:off x="947803" y="3162300"/>
            <a:ext cx="7053197" cy="5632311"/>
          </a:xfrm>
          <a:prstGeom prst="rect">
            <a:avLst/>
          </a:prstGeom>
          <a:noFill/>
        </p:spPr>
        <p:txBody>
          <a:bodyPr wrap="square">
            <a:spAutoFit/>
          </a:bodyPr>
          <a:lstStyle/>
          <a:p>
            <a:r>
              <a:rPr lang="pt-BR" sz="3000">
                <a:solidFill>
                  <a:schemeClr val="bg1"/>
                </a:solidFill>
                <a:latin typeface="Now" panose="020B0604020202020204" charset="0"/>
              </a:rPr>
              <a:t>Muitas vezes mulheres em áreas rurais podem ter habilidades limitadas de comunicação, falar em público, liderança, e alfabetização, devido ao acesso limitado à educação e à falta de oportunidades para adquirir experiência</a:t>
            </a:r>
          </a:p>
          <a:p>
            <a:endParaRPr lang="pt-BR" sz="3000">
              <a:solidFill>
                <a:schemeClr val="bg1"/>
              </a:solidFill>
              <a:latin typeface="Now" panose="020B0604020202020204" charset="0"/>
            </a:endParaRPr>
          </a:p>
          <a:p>
            <a:r>
              <a:rPr lang="pt-BR" sz="3000">
                <a:solidFill>
                  <a:schemeClr val="bg1"/>
                </a:solidFill>
                <a:latin typeface="Now" panose="020B0604020202020204" charset="0"/>
                <a:sym typeface="Wingdings" panose="05000000000000000000" pitchFamily="2" charset="2"/>
              </a:rPr>
              <a:t> </a:t>
            </a:r>
            <a:r>
              <a:rPr lang="pt-BR" sz="3000">
                <a:solidFill>
                  <a:schemeClr val="bg1"/>
                </a:solidFill>
                <a:latin typeface="Now" panose="020B0604020202020204" charset="0"/>
              </a:rPr>
              <a:t>Portanto, muitas vezes é necessário desenvolver habilidades e confiança!</a:t>
            </a:r>
            <a:endParaRPr lang="en-US" sz="3000">
              <a:solidFill>
                <a:schemeClr val="bg1"/>
              </a:solidFill>
              <a:latin typeface="Now" panose="020B0604020202020204" charset="0"/>
            </a:endParaRPr>
          </a:p>
        </p:txBody>
      </p:sp>
    </p:spTree>
    <p:extLst>
      <p:ext uri="{BB962C8B-B14F-4D97-AF65-F5344CB8AC3E}">
        <p14:creationId xmlns:p14="http://schemas.microsoft.com/office/powerpoint/2010/main" val="378963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87BFCF-7B99-4101-9F93-F3F960E7B7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726"/>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7993626" cy="1599202"/>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13" name="TextBox 12">
            <a:extLst>
              <a:ext uri="{FF2B5EF4-FFF2-40B4-BE49-F238E27FC236}">
                <a16:creationId xmlns:a16="http://schemas.microsoft.com/office/drawing/2014/main" id="{E75D8F41-5E6B-4BE0-8CDB-9DA1F42C01E3}"/>
              </a:ext>
            </a:extLst>
          </p:cNvPr>
          <p:cNvSpPr txBox="1"/>
          <p:nvPr/>
        </p:nvSpPr>
        <p:spPr>
          <a:xfrm>
            <a:off x="2247899" y="3467100"/>
            <a:ext cx="13792200" cy="6355586"/>
          </a:xfrm>
          <a:prstGeom prst="rect">
            <a:avLst/>
          </a:prstGeom>
          <a:noFill/>
        </p:spPr>
        <p:txBody>
          <a:bodyPr wrap="square">
            <a:spAutoFit/>
          </a:bodyPr>
          <a:lstStyle/>
          <a:p>
            <a:pPr algn="ctr"/>
            <a:r>
              <a:rPr lang="en-US" sz="3600" dirty="0">
                <a:solidFill>
                  <a:schemeClr val="bg1"/>
                </a:solidFill>
                <a:latin typeface="Avenir Next LT Pro" panose="020B0504020202020204" pitchFamily="34" charset="0"/>
              </a:rPr>
              <a:t>“</a:t>
            </a:r>
            <a:r>
              <a:rPr lang="pt-BR" sz="3600" dirty="0">
                <a:solidFill>
                  <a:schemeClr val="bg1"/>
                </a:solidFill>
                <a:latin typeface="Avenir Next LT Pro" panose="020B0504020202020204" pitchFamily="34" charset="0"/>
              </a:rPr>
              <a:t>Muitas ONGs defendem os direitos das mulheres, mas são fracas no lado da capacitação. Para mais jovens, em particular, muitas ONGs aumentam sua conscientização sobre seus direitos, mas não tem a capacidade necessária para defender esses direitos. </a:t>
            </a:r>
          </a:p>
          <a:p>
            <a:pPr algn="ctr"/>
            <a:endParaRPr lang="pt-BR" sz="3600" dirty="0">
              <a:solidFill>
                <a:schemeClr val="bg1"/>
              </a:solidFill>
              <a:latin typeface="Avenir Next LT Pro" panose="020B0504020202020204" pitchFamily="34" charset="0"/>
            </a:endParaRPr>
          </a:p>
          <a:p>
            <a:pPr algn="ctr"/>
            <a:r>
              <a:rPr lang="pt-BR" sz="3600" dirty="0">
                <a:solidFill>
                  <a:schemeClr val="bg1"/>
                </a:solidFill>
                <a:latin typeface="Avenir Next LT Pro" panose="020B0504020202020204" pitchFamily="34" charset="0"/>
              </a:rPr>
              <a:t>“Precisamos fortalecer seus conhecimentos para que possam entender o que está acontecendo com os recursos naturais, os direitos da comunidade, e o que podem fazer para ajudar</a:t>
            </a:r>
            <a:r>
              <a:rPr lang="en-US" sz="3600" dirty="0">
                <a:solidFill>
                  <a:schemeClr val="bg1"/>
                </a:solidFill>
                <a:latin typeface="Avenir Next LT Pro" panose="020B0504020202020204" pitchFamily="34" charset="0"/>
              </a:rPr>
              <a:t>.”</a:t>
            </a:r>
          </a:p>
          <a:p>
            <a:pPr algn="ctr"/>
            <a:endParaRPr lang="en-US" sz="2400" dirty="0">
              <a:solidFill>
                <a:schemeClr val="bg1"/>
              </a:solidFill>
              <a:latin typeface="Avenir Next LT Pro" panose="020B0504020202020204" pitchFamily="34" charset="0"/>
            </a:endParaRPr>
          </a:p>
          <a:p>
            <a:pPr algn="ctr"/>
            <a:r>
              <a:rPr lang="en-US" sz="2400" dirty="0">
                <a:solidFill>
                  <a:schemeClr val="bg1"/>
                </a:solidFill>
                <a:latin typeface="Avenir Next LT Pro" panose="020B0504020202020204" pitchFamily="34" charset="0"/>
              </a:rPr>
              <a:t>Um </a:t>
            </a:r>
            <a:r>
              <a:rPr lang="en-US" sz="2400" dirty="0" err="1">
                <a:solidFill>
                  <a:schemeClr val="bg1"/>
                </a:solidFill>
                <a:latin typeface="Avenir Next LT Pro" panose="020B0504020202020204" pitchFamily="34" charset="0"/>
              </a:rPr>
              <a:t>donatário</a:t>
            </a:r>
            <a:r>
              <a:rPr lang="en-US" sz="2400" dirty="0">
                <a:solidFill>
                  <a:schemeClr val="bg1"/>
                </a:solidFill>
                <a:latin typeface="Avenir Next LT Pro" panose="020B0504020202020204" pitchFamily="34" charset="0"/>
              </a:rPr>
              <a:t> do CEPF</a:t>
            </a:r>
          </a:p>
          <a:p>
            <a:pPr algn="ctr"/>
            <a:endParaRPr lang="en-US" sz="3500" dirty="0">
              <a:solidFill>
                <a:schemeClr val="bg1"/>
              </a:solidFill>
              <a:latin typeface="Now" panose="020B0604020202020204" charset="0"/>
            </a:endParaRPr>
          </a:p>
        </p:txBody>
      </p:sp>
      <p:sp>
        <p:nvSpPr>
          <p:cNvPr id="8" name="TextBox 7">
            <a:extLst>
              <a:ext uri="{FF2B5EF4-FFF2-40B4-BE49-F238E27FC236}">
                <a16:creationId xmlns:a16="http://schemas.microsoft.com/office/drawing/2014/main" id="{4A51AF10-344D-4ACC-B76C-1313787476DE}"/>
              </a:ext>
            </a:extLst>
          </p:cNvPr>
          <p:cNvSpPr txBox="1"/>
          <p:nvPr/>
        </p:nvSpPr>
        <p:spPr>
          <a:xfrm>
            <a:off x="540774" y="1790700"/>
            <a:ext cx="7993626" cy="1200329"/>
          </a:xfrm>
          <a:prstGeom prst="rect">
            <a:avLst/>
          </a:prstGeom>
          <a:noFill/>
        </p:spPr>
        <p:txBody>
          <a:bodyPr wrap="square">
            <a:spAutoFit/>
          </a:bodyPr>
          <a:lstStyle/>
          <a:p>
            <a:r>
              <a:rPr lang="pt-BR" sz="3600" b="1">
                <a:solidFill>
                  <a:schemeClr val="bg1"/>
                </a:solidFill>
                <a:latin typeface="Now" panose="020B0604020202020204" charset="0"/>
              </a:rPr>
              <a:t>APOIAR E DESENVOLVER AS HABILIDADES DAS MULHERES</a:t>
            </a:r>
          </a:p>
        </p:txBody>
      </p:sp>
    </p:spTree>
    <p:extLst>
      <p:ext uri="{BB962C8B-B14F-4D97-AF65-F5344CB8AC3E}">
        <p14:creationId xmlns:p14="http://schemas.microsoft.com/office/powerpoint/2010/main" val="308661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1943100"/>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839089" cy="8153400"/>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pt-BR" sz="4200">
                <a:solidFill>
                  <a:srgbClr val="000000"/>
                </a:solidFill>
                <a:latin typeface="Now"/>
              </a:rPr>
              <a:t>Capacitação em todas as instituições</a:t>
            </a:r>
            <a:endParaRPr lang="en-US" sz="4200">
              <a:solidFill>
                <a:srgbClr val="000000"/>
              </a:solidFill>
              <a:latin typeface="Now"/>
            </a:endParaRPr>
          </a:p>
        </p:txBody>
      </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29" name="TextBox 28">
            <a:extLst>
              <a:ext uri="{FF2B5EF4-FFF2-40B4-BE49-F238E27FC236}">
                <a16:creationId xmlns:a16="http://schemas.microsoft.com/office/drawing/2014/main" id="{9873FD1B-E48C-412E-BDC1-4783C4E1ED2F}"/>
              </a:ext>
            </a:extLst>
          </p:cNvPr>
          <p:cNvSpPr txBox="1"/>
          <p:nvPr/>
        </p:nvSpPr>
        <p:spPr>
          <a:xfrm>
            <a:off x="513400" y="2171700"/>
            <a:ext cx="8630600" cy="830997"/>
          </a:xfrm>
          <a:prstGeom prst="rect">
            <a:avLst/>
          </a:prstGeom>
          <a:noFill/>
        </p:spPr>
        <p:txBody>
          <a:bodyPr wrap="square" rtlCol="0">
            <a:noAutofit/>
          </a:bodyPr>
          <a:lstStyle/>
          <a:p>
            <a:r>
              <a:rPr lang="pt-BR" sz="2800">
                <a:solidFill>
                  <a:schemeClr val="bg1"/>
                </a:solidFill>
                <a:latin typeface="Now" panose="020B0604020202020204" charset="0"/>
              </a:rPr>
              <a:t>Podem desenvolver sua capacidade de trabalho de gênero através de:</a:t>
            </a:r>
            <a:endParaRPr lang="en-US" sz="2000">
              <a:solidFill>
                <a:schemeClr val="bg1"/>
              </a:solidFill>
              <a:latin typeface="Now" panose="020B0604020202020204" charset="0"/>
            </a:endParaRPr>
          </a:p>
        </p:txBody>
      </p:sp>
      <p:pic>
        <p:nvPicPr>
          <p:cNvPr id="13" name="Picture 12">
            <a:extLst>
              <a:ext uri="{FF2B5EF4-FFF2-40B4-BE49-F238E27FC236}">
                <a16:creationId xmlns:a16="http://schemas.microsoft.com/office/drawing/2014/main" id="{C5539F80-34FB-4354-B511-CC481B0FF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10746" y="3697339"/>
            <a:ext cx="5281454" cy="4798961"/>
          </a:xfrm>
          <a:prstGeom prst="rect">
            <a:avLst/>
          </a:prstGeom>
        </p:spPr>
      </p:pic>
      <p:sp>
        <p:nvSpPr>
          <p:cNvPr id="14" name="TextBox 13">
            <a:extLst>
              <a:ext uri="{FF2B5EF4-FFF2-40B4-BE49-F238E27FC236}">
                <a16:creationId xmlns:a16="http://schemas.microsoft.com/office/drawing/2014/main" id="{DE5DE505-924B-4E35-B99E-02FC910B6724}"/>
              </a:ext>
            </a:extLst>
          </p:cNvPr>
          <p:cNvSpPr txBox="1"/>
          <p:nvPr/>
        </p:nvSpPr>
        <p:spPr>
          <a:xfrm>
            <a:off x="495292" y="3296126"/>
            <a:ext cx="7841673" cy="6740307"/>
          </a:xfrm>
          <a:prstGeom prst="rect">
            <a:avLst/>
          </a:prstGeom>
          <a:noFill/>
        </p:spPr>
        <p:txBody>
          <a:bodyPr wrap="square" rtlCol="0">
            <a:spAutoFit/>
          </a:bodyPr>
          <a:lstStyle/>
          <a:p>
            <a:pPr>
              <a:spcAft>
                <a:spcPts val="1800"/>
              </a:spcAft>
            </a:pPr>
            <a:r>
              <a:rPr lang="pt-BR" sz="2400" dirty="0">
                <a:solidFill>
                  <a:srgbClr val="264653"/>
                </a:solidFill>
                <a:latin typeface="Now" panose="020B0604020202020204" charset="0"/>
              </a:rPr>
              <a:t>Capacitar os funcionários, incluindo mulheres jovens, em capacidade organizacional, gestão de projetos, financiamento </a:t>
            </a:r>
            <a:r>
              <a:rPr lang="es-ES" sz="2400" dirty="0">
                <a:solidFill>
                  <a:srgbClr val="264653"/>
                </a:solidFill>
                <a:latin typeface="Now" panose="020B0604020202020204" charset="0"/>
              </a:rPr>
              <a:t>| </a:t>
            </a:r>
            <a:r>
              <a:rPr lang="es-ES" dirty="0">
                <a:solidFill>
                  <a:srgbClr val="264653"/>
                </a:solidFill>
                <a:latin typeface="Now" panose="020B0604020202020204" charset="0"/>
              </a:rPr>
              <a:t>Global </a:t>
            </a:r>
            <a:r>
              <a:rPr lang="es-ES" dirty="0" err="1">
                <a:solidFill>
                  <a:srgbClr val="264653"/>
                </a:solidFill>
                <a:latin typeface="Now" panose="020B0604020202020204" charset="0"/>
              </a:rPr>
              <a:t>Environmental</a:t>
            </a:r>
            <a:r>
              <a:rPr lang="es-ES" dirty="0">
                <a:solidFill>
                  <a:srgbClr val="264653"/>
                </a:solidFill>
                <a:latin typeface="Now" panose="020B0604020202020204" charset="0"/>
              </a:rPr>
              <a:t> </a:t>
            </a:r>
            <a:r>
              <a:rPr lang="es-ES" dirty="0" err="1">
                <a:solidFill>
                  <a:srgbClr val="264653"/>
                </a:solidFill>
                <a:latin typeface="Now" panose="020B0604020202020204" charset="0"/>
              </a:rPr>
              <a:t>Institute</a:t>
            </a:r>
            <a:r>
              <a:rPr lang="es-ES" dirty="0">
                <a:solidFill>
                  <a:srgbClr val="264653"/>
                </a:solidFill>
                <a:latin typeface="Now" panose="020B0604020202020204" charset="0"/>
              </a:rPr>
              <a:t> (GEI), Myanmar</a:t>
            </a:r>
            <a:endParaRPr lang="es-ES" sz="2400" dirty="0">
              <a:solidFill>
                <a:srgbClr val="264653"/>
              </a:solidFill>
              <a:latin typeface="Now" panose="020B0604020202020204" charset="0"/>
            </a:endParaRPr>
          </a:p>
          <a:p>
            <a:pPr>
              <a:spcAft>
                <a:spcPts val="1800"/>
              </a:spcAft>
            </a:pPr>
            <a:r>
              <a:rPr lang="pt-BR" sz="2400" dirty="0">
                <a:solidFill>
                  <a:srgbClr val="264653"/>
                </a:solidFill>
                <a:latin typeface="Now" panose="020B0604020202020204" charset="0"/>
              </a:rPr>
              <a:t>Recomendar mulheres como participantes de workshops e eventos regionais </a:t>
            </a:r>
            <a:r>
              <a:rPr lang="es-ES" sz="2400" dirty="0">
                <a:solidFill>
                  <a:srgbClr val="264653"/>
                </a:solidFill>
                <a:latin typeface="Now" panose="020B0604020202020204" charset="0"/>
              </a:rPr>
              <a:t>| </a:t>
            </a:r>
            <a:r>
              <a:rPr lang="es-ES" dirty="0">
                <a:solidFill>
                  <a:srgbClr val="264653"/>
                </a:solidFill>
                <a:latin typeface="Now" panose="020B0604020202020204" charset="0"/>
              </a:rPr>
              <a:t>GEI, Myanmar</a:t>
            </a:r>
            <a:endParaRPr lang="es-ES" sz="2400" dirty="0">
              <a:solidFill>
                <a:srgbClr val="264653"/>
              </a:solidFill>
              <a:latin typeface="Now" panose="020B0604020202020204" charset="0"/>
            </a:endParaRPr>
          </a:p>
          <a:p>
            <a:pPr>
              <a:spcAft>
                <a:spcPts val="1800"/>
              </a:spcAft>
            </a:pPr>
            <a:r>
              <a:rPr lang="pt-BR" sz="2400" dirty="0">
                <a:solidFill>
                  <a:srgbClr val="264653"/>
                </a:solidFill>
                <a:latin typeface="Now" panose="020B0604020202020204" charset="0"/>
              </a:rPr>
              <a:t>A organização se compromete a contratar mulheres, mesmo que seja necessário treinamento adicional para desenvolver suas habilidades profissionais </a:t>
            </a:r>
            <a:r>
              <a:rPr lang="es-ES" sz="2400" dirty="0">
                <a:solidFill>
                  <a:srgbClr val="264653"/>
                </a:solidFill>
                <a:latin typeface="Now" panose="020B0604020202020204" charset="0"/>
              </a:rPr>
              <a:t>| </a:t>
            </a:r>
            <a:r>
              <a:rPr lang="es-ES" dirty="0">
                <a:solidFill>
                  <a:srgbClr val="264653"/>
                </a:solidFill>
                <a:latin typeface="Now" panose="020B0604020202020204" charset="0"/>
              </a:rPr>
              <a:t>CIYA, </a:t>
            </a:r>
            <a:r>
              <a:rPr lang="es-ES" dirty="0" err="1">
                <a:solidFill>
                  <a:srgbClr val="264653"/>
                </a:solidFill>
                <a:latin typeface="Now" panose="020B0604020202020204" charset="0"/>
              </a:rPr>
              <a:t>Camboja</a:t>
            </a:r>
            <a:endParaRPr lang="es-ES" sz="2400" dirty="0">
              <a:solidFill>
                <a:srgbClr val="264653"/>
              </a:solidFill>
              <a:latin typeface="Now" panose="020B0604020202020204" charset="0"/>
            </a:endParaRPr>
          </a:p>
          <a:p>
            <a:pPr>
              <a:spcAft>
                <a:spcPts val="1800"/>
              </a:spcAft>
            </a:pPr>
            <a:r>
              <a:rPr lang="pt-BR" sz="2400" dirty="0">
                <a:solidFill>
                  <a:srgbClr val="264653"/>
                </a:solidFill>
                <a:latin typeface="Now" panose="020B0604020202020204" charset="0"/>
              </a:rPr>
              <a:t>Promover a </a:t>
            </a:r>
            <a:r>
              <a:rPr lang="pt-BR" sz="2400" dirty="0" err="1">
                <a:solidFill>
                  <a:srgbClr val="264653"/>
                </a:solidFill>
                <a:latin typeface="Now" panose="020B0604020202020204" charset="0"/>
              </a:rPr>
              <a:t>sensibilizção</a:t>
            </a:r>
            <a:r>
              <a:rPr lang="pt-BR" sz="2400" dirty="0">
                <a:solidFill>
                  <a:srgbClr val="264653"/>
                </a:solidFill>
                <a:latin typeface="Now" panose="020B0604020202020204" charset="0"/>
              </a:rPr>
              <a:t> entre os funcionários, bem como na diretoria executiva, sobre questões de gênero </a:t>
            </a:r>
            <a:r>
              <a:rPr lang="es-ES" sz="2400" dirty="0">
                <a:solidFill>
                  <a:srgbClr val="264653"/>
                </a:solidFill>
                <a:latin typeface="Now" panose="020B0604020202020204" charset="0"/>
              </a:rPr>
              <a:t>| </a:t>
            </a:r>
            <a:r>
              <a:rPr lang="es-ES" dirty="0" err="1">
                <a:solidFill>
                  <a:srgbClr val="264653"/>
                </a:solidFill>
                <a:latin typeface="Now" panose="020B0604020202020204" charset="0"/>
              </a:rPr>
              <a:t>GreenViet</a:t>
            </a:r>
            <a:r>
              <a:rPr lang="es-ES" dirty="0">
                <a:solidFill>
                  <a:srgbClr val="264653"/>
                </a:solidFill>
                <a:latin typeface="Now" panose="020B0604020202020204" charset="0"/>
              </a:rPr>
              <a:t>, </a:t>
            </a:r>
            <a:r>
              <a:rPr lang="es-ES" dirty="0" err="1">
                <a:solidFill>
                  <a:srgbClr val="264653"/>
                </a:solidFill>
                <a:latin typeface="Now" panose="020B0604020202020204" charset="0"/>
              </a:rPr>
              <a:t>Vietnã</a:t>
            </a:r>
            <a:endParaRPr lang="es-ES" sz="2400" dirty="0">
              <a:solidFill>
                <a:srgbClr val="264653"/>
              </a:solidFill>
              <a:latin typeface="Now" panose="020B0604020202020204" charset="0"/>
            </a:endParaRPr>
          </a:p>
          <a:p>
            <a:pPr>
              <a:spcAft>
                <a:spcPts val="1800"/>
              </a:spcAft>
            </a:pPr>
            <a:r>
              <a:rPr lang="pt-BR" sz="2400" dirty="0">
                <a:solidFill>
                  <a:srgbClr val="264653"/>
                </a:solidFill>
                <a:latin typeface="Now" panose="020B0604020202020204" charset="0"/>
              </a:rPr>
              <a:t>Treinar a equipe no uso da Ferramenta de Rastreamento de Gênero do CEPF</a:t>
            </a:r>
            <a:r>
              <a:rPr lang="es-ES" sz="2400" dirty="0">
                <a:solidFill>
                  <a:srgbClr val="264653"/>
                </a:solidFill>
                <a:latin typeface="Now" panose="020B0604020202020204" charset="0"/>
              </a:rPr>
              <a:t>| </a:t>
            </a:r>
            <a:r>
              <a:rPr lang="es-ES" dirty="0">
                <a:solidFill>
                  <a:srgbClr val="264653"/>
                </a:solidFill>
                <a:latin typeface="Now" panose="020B0604020202020204" charset="0"/>
              </a:rPr>
              <a:t>FISHBIO, República Democrática Popular Lao y </a:t>
            </a:r>
            <a:r>
              <a:rPr lang="es-ES" dirty="0" err="1">
                <a:solidFill>
                  <a:srgbClr val="264653"/>
                </a:solidFill>
                <a:latin typeface="Now" panose="020B0604020202020204" charset="0"/>
              </a:rPr>
              <a:t>Camboja</a:t>
            </a:r>
            <a:endParaRPr lang="es-ES" dirty="0">
              <a:solidFill>
                <a:srgbClr val="264653"/>
              </a:solidFill>
              <a:latin typeface="Now" panose="020B0604020202020204" charset="0"/>
            </a:endParaRPr>
          </a:p>
        </p:txBody>
      </p:sp>
      <p:sp>
        <p:nvSpPr>
          <p:cNvPr id="15" name="TextBox 4">
            <a:extLst>
              <a:ext uri="{FF2B5EF4-FFF2-40B4-BE49-F238E27FC236}">
                <a16:creationId xmlns:a16="http://schemas.microsoft.com/office/drawing/2014/main" id="{7AFA873C-7AF0-4D7A-8996-819A6EBC79F9}"/>
              </a:ext>
            </a:extLst>
          </p:cNvPr>
          <p:cNvSpPr txBox="1"/>
          <p:nvPr/>
        </p:nvSpPr>
        <p:spPr>
          <a:xfrm>
            <a:off x="8639881" y="8566751"/>
            <a:ext cx="5152319" cy="843949"/>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pt-BR">
                <a:solidFill>
                  <a:prstClr val="white"/>
                </a:solidFill>
                <a:latin typeface="Now"/>
              </a:rPr>
              <a:t>Jovens funcionários de CSO participando de um treinamento sobre gênero em Gestão de Recursos Naturais, Mianmar. </a:t>
            </a:r>
            <a:r>
              <a:rPr kumimoji="0" lang="en-US" sz="1800" b="0" i="0" u="none" strike="noStrike" kern="1200" cap="none" spc="0" normalizeH="0" baseline="0" noProof="0">
                <a:ln>
                  <a:noFill/>
                </a:ln>
                <a:solidFill>
                  <a:prstClr val="white"/>
                </a:solidFill>
                <a:effectLst/>
                <a:uLnTx/>
                <a:uFillTx/>
                <a:latin typeface="Now"/>
                <a:ea typeface="+mn-ea"/>
                <a:cs typeface="+mn-cs"/>
              </a:rPr>
              <a:t>© </a:t>
            </a:r>
            <a:r>
              <a:rPr lang="en-US">
                <a:solidFill>
                  <a:prstClr val="white"/>
                </a:solidFill>
                <a:latin typeface="Now"/>
              </a:rPr>
              <a:t>TSWhitty</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18" name="AutoShape 2">
            <a:extLst>
              <a:ext uri="{FF2B5EF4-FFF2-40B4-BE49-F238E27FC236}">
                <a16:creationId xmlns:a16="http://schemas.microsoft.com/office/drawing/2014/main" id="{4DD9B73A-2BF1-4DA0-802B-EDDF335F41CC}"/>
              </a:ext>
            </a:extLst>
          </p:cNvPr>
          <p:cNvSpPr/>
          <p:nvPr/>
        </p:nvSpPr>
        <p:spPr>
          <a:xfrm>
            <a:off x="730090" y="3162300"/>
            <a:ext cx="5823110" cy="0"/>
          </a:xfrm>
          <a:prstGeom prst="line">
            <a:avLst/>
          </a:prstGeom>
          <a:ln w="28575" cap="rnd">
            <a:solidFill>
              <a:schemeClr val="bg1"/>
            </a:solidFill>
            <a:prstDash val="sysDot"/>
            <a:headEnd type="none" w="sm" len="sm"/>
            <a:tailEnd type="none" w="sm" len="sm"/>
          </a:ln>
        </p:spPr>
      </p:sp>
      <p:sp>
        <p:nvSpPr>
          <p:cNvPr id="22" name="TextBox 18">
            <a:extLst>
              <a:ext uri="{FF2B5EF4-FFF2-40B4-BE49-F238E27FC236}">
                <a16:creationId xmlns:a16="http://schemas.microsoft.com/office/drawing/2014/main" id="{7E2F1982-B34C-4D55-A51E-BF426EAAB496}"/>
              </a:ext>
            </a:extLst>
          </p:cNvPr>
          <p:cNvSpPr txBox="1"/>
          <p:nvPr/>
        </p:nvSpPr>
        <p:spPr>
          <a:xfrm>
            <a:off x="14131865" y="2558233"/>
            <a:ext cx="4054329" cy="1594667"/>
          </a:xfrm>
          <a:prstGeom prst="rect">
            <a:avLst/>
          </a:prstGeom>
        </p:spPr>
        <p:txBody>
          <a:bodyPr wrap="square" lIns="0" tIns="0" rIns="0" bIns="0" rtlCol="0" anchor="t">
            <a:spAutoFit/>
          </a:bodyPr>
          <a:lstStyle/>
          <a:p>
            <a:pPr>
              <a:lnSpc>
                <a:spcPts val="4199"/>
              </a:lnSpc>
            </a:pPr>
            <a:r>
              <a:rPr lang="pt-BR" sz="2999">
                <a:solidFill>
                  <a:schemeClr val="bg1"/>
                </a:solidFill>
                <a:latin typeface="Now"/>
              </a:rPr>
              <a:t>ORGANIZAÇÕES DE CONSERVAÇÃO </a:t>
            </a:r>
          </a:p>
          <a:p>
            <a:pPr>
              <a:lnSpc>
                <a:spcPts val="4199"/>
              </a:lnSpc>
            </a:pPr>
            <a:r>
              <a:rPr lang="pt-BR" sz="2999">
                <a:solidFill>
                  <a:schemeClr val="bg1"/>
                </a:solidFill>
                <a:latin typeface="Now"/>
              </a:rPr>
              <a:t>(ONGs, OSCs) </a:t>
            </a:r>
            <a:endParaRPr lang="en-US" sz="2999">
              <a:solidFill>
                <a:schemeClr val="bg1"/>
              </a:solidFill>
              <a:latin typeface="Now"/>
            </a:endParaRPr>
          </a:p>
        </p:txBody>
      </p:sp>
      <p:sp>
        <p:nvSpPr>
          <p:cNvPr id="23" name="TextBox 19">
            <a:extLst>
              <a:ext uri="{FF2B5EF4-FFF2-40B4-BE49-F238E27FC236}">
                <a16:creationId xmlns:a16="http://schemas.microsoft.com/office/drawing/2014/main" id="{A4B044D8-B902-4A17-8BC5-1EC7A6D1DC83}"/>
              </a:ext>
            </a:extLst>
          </p:cNvPr>
          <p:cNvSpPr txBox="1"/>
          <p:nvPr/>
        </p:nvSpPr>
        <p:spPr>
          <a:xfrm>
            <a:off x="14169965" y="5947132"/>
            <a:ext cx="4575235" cy="517449"/>
          </a:xfrm>
          <a:prstGeom prst="rect">
            <a:avLst/>
          </a:prstGeom>
        </p:spPr>
        <p:txBody>
          <a:bodyPr wrap="square" lIns="0" tIns="0" rIns="0" bIns="0" rtlCol="0" anchor="t">
            <a:spAutoFit/>
          </a:bodyPr>
          <a:lstStyle/>
          <a:p>
            <a:pPr>
              <a:lnSpc>
                <a:spcPts val="4199"/>
              </a:lnSpc>
            </a:pPr>
            <a:r>
              <a:rPr lang="en-US" sz="2999">
                <a:solidFill>
                  <a:srgbClr val="CCEAE0"/>
                </a:solidFill>
                <a:latin typeface="Now"/>
              </a:rPr>
              <a:t>COMUNIDADES</a:t>
            </a:r>
          </a:p>
        </p:txBody>
      </p:sp>
      <p:sp>
        <p:nvSpPr>
          <p:cNvPr id="24" name="TextBox 23">
            <a:extLst>
              <a:ext uri="{FF2B5EF4-FFF2-40B4-BE49-F238E27FC236}">
                <a16:creationId xmlns:a16="http://schemas.microsoft.com/office/drawing/2014/main" id="{530B9E58-F878-49CF-95F2-4CF9444CF5EC}"/>
              </a:ext>
            </a:extLst>
          </p:cNvPr>
          <p:cNvSpPr txBox="1"/>
          <p:nvPr/>
        </p:nvSpPr>
        <p:spPr>
          <a:xfrm>
            <a:off x="14219596" y="7839114"/>
            <a:ext cx="3966598" cy="2133276"/>
          </a:xfrm>
          <a:prstGeom prst="rect">
            <a:avLst/>
          </a:prstGeom>
        </p:spPr>
        <p:txBody>
          <a:bodyPr wrap="square" lIns="0" tIns="0" rIns="0" bIns="0" rtlCol="0" anchor="t">
            <a:spAutoFit/>
          </a:bodyPr>
          <a:lstStyle/>
          <a:p>
            <a:pPr>
              <a:lnSpc>
                <a:spcPts val="4199"/>
              </a:lnSpc>
            </a:pPr>
            <a:r>
              <a:rPr lang="pt-BR" sz="2999" dirty="0">
                <a:solidFill>
                  <a:srgbClr val="CCEAE0"/>
                </a:solidFill>
                <a:latin typeface="Now"/>
              </a:rPr>
              <a:t>AUTORIDADES, TOMADORES DE DECISÃO acima do nível da comunidade</a:t>
            </a:r>
            <a:endParaRPr lang="en-US" sz="2999" dirty="0">
              <a:solidFill>
                <a:srgbClr val="CCEAE0"/>
              </a:solidFill>
              <a:latin typeface="Now"/>
            </a:endParaRPr>
          </a:p>
        </p:txBody>
      </p:sp>
    </p:spTree>
    <p:extLst>
      <p:ext uri="{BB962C8B-B14F-4D97-AF65-F5344CB8AC3E}">
        <p14:creationId xmlns:p14="http://schemas.microsoft.com/office/powerpoint/2010/main" val="2189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1943100"/>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917173" cy="7870328"/>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pic>
        <p:nvPicPr>
          <p:cNvPr id="30" name="Picture 29" descr="A picture containing ground, indoor, ceiling, building&#10;&#10;Description automatically generated">
            <a:extLst>
              <a:ext uri="{FF2B5EF4-FFF2-40B4-BE49-F238E27FC236}">
                <a16:creationId xmlns:a16="http://schemas.microsoft.com/office/drawing/2014/main" id="{F2C0FE76-E589-405F-8777-43097A85E3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5974965"/>
            <a:ext cx="6398616" cy="3588135"/>
          </a:xfrm>
          <a:prstGeom prst="rect">
            <a:avLst/>
          </a:prstGeom>
        </p:spPr>
      </p:pic>
      <p:sp>
        <p:nvSpPr>
          <p:cNvPr id="17" name="TextBox 16">
            <a:extLst>
              <a:ext uri="{FF2B5EF4-FFF2-40B4-BE49-F238E27FC236}">
                <a16:creationId xmlns:a16="http://schemas.microsoft.com/office/drawing/2014/main" id="{BB7C40AD-AE59-4570-B10B-9F2CEBD552BC}"/>
              </a:ext>
            </a:extLst>
          </p:cNvPr>
          <p:cNvSpPr txBox="1"/>
          <p:nvPr/>
        </p:nvSpPr>
        <p:spPr>
          <a:xfrm>
            <a:off x="513400" y="2171700"/>
            <a:ext cx="13431200" cy="523220"/>
          </a:xfrm>
          <a:prstGeom prst="rect">
            <a:avLst/>
          </a:prstGeom>
          <a:noFill/>
        </p:spPr>
        <p:txBody>
          <a:bodyPr wrap="square" rtlCol="0">
            <a:spAutoFit/>
          </a:bodyPr>
          <a:lstStyle/>
          <a:p>
            <a:r>
              <a:rPr lang="pt-BR" sz="2800">
                <a:solidFill>
                  <a:schemeClr val="bg1"/>
                </a:solidFill>
                <a:latin typeface="Now" panose="020B0604020202020204" charset="0"/>
              </a:rPr>
              <a:t>Aprender com organizações com experiência em trabalho de gênero</a:t>
            </a:r>
            <a:endParaRPr lang="en-US" sz="2400">
              <a:solidFill>
                <a:schemeClr val="bg1"/>
              </a:solidFill>
              <a:latin typeface="Now" panose="020B0604020202020204" charset="0"/>
            </a:endParaRPr>
          </a:p>
        </p:txBody>
      </p:sp>
      <p:sp>
        <p:nvSpPr>
          <p:cNvPr id="18" name="TextBox 17">
            <a:extLst>
              <a:ext uri="{FF2B5EF4-FFF2-40B4-BE49-F238E27FC236}">
                <a16:creationId xmlns:a16="http://schemas.microsoft.com/office/drawing/2014/main" id="{11F63EF3-F060-4948-95CC-F372965B396A}"/>
              </a:ext>
            </a:extLst>
          </p:cNvPr>
          <p:cNvSpPr txBox="1"/>
          <p:nvPr/>
        </p:nvSpPr>
        <p:spPr>
          <a:xfrm>
            <a:off x="534402" y="2770644"/>
            <a:ext cx="6730649" cy="3046988"/>
          </a:xfrm>
          <a:prstGeom prst="rect">
            <a:avLst/>
          </a:prstGeom>
          <a:noFill/>
        </p:spPr>
        <p:txBody>
          <a:bodyPr wrap="square" rtlCol="0">
            <a:spAutoFit/>
          </a:bodyPr>
          <a:lstStyle/>
          <a:p>
            <a:endParaRPr lang="en-US" sz="2400">
              <a:solidFill>
                <a:srgbClr val="264653"/>
              </a:solidFill>
              <a:latin typeface="Now" panose="020B0604020202020204" charset="0"/>
            </a:endParaRPr>
          </a:p>
          <a:p>
            <a:pPr marL="285750" indent="-285750">
              <a:buFont typeface="Arial" panose="020B0604020202020204" pitchFamily="34" charset="0"/>
              <a:buChar char="•"/>
            </a:pPr>
            <a:r>
              <a:rPr lang="pt-BR" sz="2400">
                <a:solidFill>
                  <a:srgbClr val="264653"/>
                </a:solidFill>
                <a:latin typeface="Now" panose="020B0604020202020204" charset="0"/>
              </a:rPr>
              <a:t>Investir muitos recursos para treinar nossa equipe focal de gênero, incluindo enviá-los para estagiar em outras ONGs que se concentram em questões femininas – é necessário para desenvolver capacidade organizacional para trabalhar com gênero </a:t>
            </a:r>
            <a:r>
              <a:rPr lang="en-US" sz="2400">
                <a:solidFill>
                  <a:srgbClr val="264653"/>
                </a:solidFill>
                <a:latin typeface="Now" panose="020B0604020202020204" charset="0"/>
              </a:rPr>
              <a:t>| </a:t>
            </a:r>
            <a:r>
              <a:rPr lang="en-US" sz="2000">
                <a:solidFill>
                  <a:srgbClr val="264653"/>
                </a:solidFill>
                <a:latin typeface="Now" panose="020B0604020202020204" charset="0"/>
              </a:rPr>
              <a:t>HA, Camboja</a:t>
            </a:r>
          </a:p>
        </p:txBody>
      </p:sp>
      <p:sp>
        <p:nvSpPr>
          <p:cNvPr id="25" name="TextBox 24">
            <a:extLst>
              <a:ext uri="{FF2B5EF4-FFF2-40B4-BE49-F238E27FC236}">
                <a16:creationId xmlns:a16="http://schemas.microsoft.com/office/drawing/2014/main" id="{2D831731-4B52-4CD1-B858-46E2A93286A8}"/>
              </a:ext>
            </a:extLst>
          </p:cNvPr>
          <p:cNvSpPr txBox="1"/>
          <p:nvPr/>
        </p:nvSpPr>
        <p:spPr>
          <a:xfrm>
            <a:off x="7419279" y="2864345"/>
            <a:ext cx="6398615" cy="2923877"/>
          </a:xfrm>
          <a:prstGeom prst="rect">
            <a:avLst/>
          </a:prstGeom>
          <a:noFill/>
        </p:spPr>
        <p:txBody>
          <a:bodyPr wrap="square" rtlCol="0">
            <a:spAutoFit/>
          </a:bodyPr>
          <a:lstStyle/>
          <a:p>
            <a:pPr marL="285750" indent="-285750">
              <a:buFont typeface="Arial" panose="020B0604020202020204" pitchFamily="34" charset="0"/>
              <a:buChar char="•"/>
            </a:pPr>
            <a:endParaRPr lang="en-US" sz="2000">
              <a:solidFill>
                <a:srgbClr val="264653"/>
              </a:solidFill>
              <a:latin typeface="Now" panose="020B0604020202020204" charset="0"/>
            </a:endParaRPr>
          </a:p>
          <a:p>
            <a:pPr marL="285750" indent="-285750">
              <a:buFont typeface="Arial" panose="020B0604020202020204" pitchFamily="34" charset="0"/>
              <a:buChar char="•"/>
            </a:pPr>
            <a:r>
              <a:rPr lang="pt-BR" sz="2400">
                <a:solidFill>
                  <a:srgbClr val="264653"/>
                </a:solidFill>
                <a:effectLst/>
                <a:latin typeface="Now" panose="020B0604020202020204" charset="0"/>
                <a:ea typeface="Calibri" panose="020F0502020204030204" pitchFamily="34" charset="0"/>
                <a:cs typeface="Myanmar Text" panose="020B0502040204020203" pitchFamily="34" charset="0"/>
              </a:rPr>
              <a:t>Planejar o lançamento de um programa de companheirismo para mulheres com a aliança, Women’s Earth Alliance, que tem uma longa história de gestão de programas de liderança feminina</a:t>
            </a:r>
            <a:r>
              <a:rPr lang="en-US" sz="2000">
                <a:solidFill>
                  <a:srgbClr val="264653"/>
                </a:solidFill>
                <a:effectLst/>
                <a:latin typeface="Now" panose="020B0604020202020204" charset="0"/>
                <a:ea typeface="Calibri" panose="020F0502020204030204" pitchFamily="34" charset="0"/>
                <a:cs typeface="Myanmar Text" panose="020B0502040204020203" pitchFamily="34" charset="0"/>
              </a:rPr>
              <a:t>| International Rivers, Camboja – la RDP Lao– Tailândia - Vietnã</a:t>
            </a:r>
          </a:p>
        </p:txBody>
      </p:sp>
      <p:sp>
        <p:nvSpPr>
          <p:cNvPr id="28" name="TextBox 4">
            <a:extLst>
              <a:ext uri="{FF2B5EF4-FFF2-40B4-BE49-F238E27FC236}">
                <a16:creationId xmlns:a16="http://schemas.microsoft.com/office/drawing/2014/main" id="{BE394184-0D60-4596-816F-55719719AB53}"/>
              </a:ext>
            </a:extLst>
          </p:cNvPr>
          <p:cNvSpPr txBox="1"/>
          <p:nvPr/>
        </p:nvSpPr>
        <p:spPr>
          <a:xfrm>
            <a:off x="412348" y="7362037"/>
            <a:ext cx="4540652" cy="1972463"/>
          </a:xfrm>
          <a:prstGeom prst="rect">
            <a:avLst/>
          </a:prstGeom>
        </p:spPr>
        <p:txBody>
          <a:bodyPr wrap="square"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lang="pt-BR">
                <a:solidFill>
                  <a:prstClr val="white"/>
                </a:solidFill>
                <a:latin typeface="Now"/>
              </a:rPr>
              <a:t>Jovens funcionários de CSO participando de um treinamento sobre gênero em Gestão de Recursos Naturais, Mianmar; o treinamento foi desenvolvido com o conselho da Organização de Mulheres Mon.</a:t>
            </a:r>
            <a:endParaRPr lang="es-ES">
              <a:solidFill>
                <a:prstClr val="white"/>
              </a:solidFill>
              <a:latin typeface="Now"/>
            </a:endParaRPr>
          </a:p>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a:ea typeface="+mn-ea"/>
                <a:cs typeface="+mn-cs"/>
              </a:rPr>
              <a:t>© </a:t>
            </a:r>
            <a:r>
              <a:rPr lang="en-US" err="1">
                <a:solidFill>
                  <a:prstClr val="white"/>
                </a:solidFill>
                <a:latin typeface="Now"/>
              </a:rPr>
              <a:t>TSWhitty</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31" name="AutoShape 2">
            <a:extLst>
              <a:ext uri="{FF2B5EF4-FFF2-40B4-BE49-F238E27FC236}">
                <a16:creationId xmlns:a16="http://schemas.microsoft.com/office/drawing/2014/main" id="{BD278B59-6257-45C3-8B0A-A8C270A174A4}"/>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21" name="TextBox 18">
            <a:extLst>
              <a:ext uri="{FF2B5EF4-FFF2-40B4-BE49-F238E27FC236}">
                <a16:creationId xmlns:a16="http://schemas.microsoft.com/office/drawing/2014/main" id="{EB53ED0A-43F5-4C03-9404-715A4853A8B9}"/>
              </a:ext>
            </a:extLst>
          </p:cNvPr>
          <p:cNvSpPr txBox="1"/>
          <p:nvPr/>
        </p:nvSpPr>
        <p:spPr>
          <a:xfrm>
            <a:off x="14131865" y="2558233"/>
            <a:ext cx="4054329" cy="1594667"/>
          </a:xfrm>
          <a:prstGeom prst="rect">
            <a:avLst/>
          </a:prstGeom>
        </p:spPr>
        <p:txBody>
          <a:bodyPr wrap="square" lIns="0" tIns="0" rIns="0" bIns="0" rtlCol="0" anchor="t">
            <a:spAutoFit/>
          </a:bodyPr>
          <a:lstStyle/>
          <a:p>
            <a:pPr>
              <a:lnSpc>
                <a:spcPts val="4199"/>
              </a:lnSpc>
            </a:pPr>
            <a:r>
              <a:rPr lang="pt-BR" sz="2999">
                <a:solidFill>
                  <a:schemeClr val="bg1"/>
                </a:solidFill>
                <a:latin typeface="Now"/>
              </a:rPr>
              <a:t>ORGANIZAÇÕES DE CONSERVAÇÃO </a:t>
            </a:r>
          </a:p>
          <a:p>
            <a:pPr>
              <a:lnSpc>
                <a:spcPts val="4199"/>
              </a:lnSpc>
            </a:pPr>
            <a:r>
              <a:rPr lang="pt-BR" sz="2999">
                <a:solidFill>
                  <a:schemeClr val="bg1"/>
                </a:solidFill>
                <a:latin typeface="Now"/>
              </a:rPr>
              <a:t>(ONGs, OSCs) </a:t>
            </a:r>
            <a:endParaRPr lang="en-US" sz="2999">
              <a:solidFill>
                <a:schemeClr val="bg1"/>
              </a:solidFill>
              <a:latin typeface="Now"/>
            </a:endParaRPr>
          </a:p>
        </p:txBody>
      </p:sp>
      <p:sp>
        <p:nvSpPr>
          <p:cNvPr id="22" name="TextBox 19">
            <a:extLst>
              <a:ext uri="{FF2B5EF4-FFF2-40B4-BE49-F238E27FC236}">
                <a16:creationId xmlns:a16="http://schemas.microsoft.com/office/drawing/2014/main" id="{2A0EB90F-2A15-40AC-BCC0-3AFA98219FCC}"/>
              </a:ext>
            </a:extLst>
          </p:cNvPr>
          <p:cNvSpPr txBox="1"/>
          <p:nvPr/>
        </p:nvSpPr>
        <p:spPr>
          <a:xfrm>
            <a:off x="14169965" y="5947132"/>
            <a:ext cx="4575235" cy="517449"/>
          </a:xfrm>
          <a:prstGeom prst="rect">
            <a:avLst/>
          </a:prstGeom>
        </p:spPr>
        <p:txBody>
          <a:bodyPr wrap="square" lIns="0" tIns="0" rIns="0" bIns="0" rtlCol="0" anchor="t">
            <a:spAutoFit/>
          </a:bodyPr>
          <a:lstStyle/>
          <a:p>
            <a:pPr>
              <a:lnSpc>
                <a:spcPts val="4199"/>
              </a:lnSpc>
            </a:pPr>
            <a:r>
              <a:rPr lang="en-US" sz="2999">
                <a:solidFill>
                  <a:srgbClr val="CCEAE0"/>
                </a:solidFill>
                <a:latin typeface="Now"/>
              </a:rPr>
              <a:t>COMUNIDADES</a:t>
            </a:r>
          </a:p>
        </p:txBody>
      </p:sp>
      <p:sp>
        <p:nvSpPr>
          <p:cNvPr id="23" name="TextBox 22">
            <a:extLst>
              <a:ext uri="{FF2B5EF4-FFF2-40B4-BE49-F238E27FC236}">
                <a16:creationId xmlns:a16="http://schemas.microsoft.com/office/drawing/2014/main" id="{3A9BEE01-623E-44EB-BC60-86DDC8D7F815}"/>
              </a:ext>
            </a:extLst>
          </p:cNvPr>
          <p:cNvSpPr txBox="1"/>
          <p:nvPr/>
        </p:nvSpPr>
        <p:spPr>
          <a:xfrm>
            <a:off x="14219596" y="7839114"/>
            <a:ext cx="3966598" cy="2133276"/>
          </a:xfrm>
          <a:prstGeom prst="rect">
            <a:avLst/>
          </a:prstGeom>
        </p:spPr>
        <p:txBody>
          <a:bodyPr wrap="square" lIns="0" tIns="0" rIns="0" bIns="0" rtlCol="0" anchor="t">
            <a:spAutoFit/>
          </a:bodyPr>
          <a:lstStyle/>
          <a:p>
            <a:pPr>
              <a:lnSpc>
                <a:spcPts val="4199"/>
              </a:lnSpc>
            </a:pPr>
            <a:r>
              <a:rPr lang="pt-BR" sz="2999" dirty="0">
                <a:solidFill>
                  <a:srgbClr val="CCEAE0"/>
                </a:solidFill>
                <a:latin typeface="Now"/>
              </a:rPr>
              <a:t>AUTORIDADES, TOMADORES DE DECISÃO acima do nível da comunidade</a:t>
            </a:r>
            <a:endParaRPr lang="en-US" sz="2999" dirty="0">
              <a:solidFill>
                <a:srgbClr val="CCEAE0"/>
              </a:solidFill>
              <a:latin typeface="Now"/>
            </a:endParaRPr>
          </a:p>
        </p:txBody>
      </p:sp>
      <p:sp>
        <p:nvSpPr>
          <p:cNvPr id="24" name="TextBox 21">
            <a:extLst>
              <a:ext uri="{FF2B5EF4-FFF2-40B4-BE49-F238E27FC236}">
                <a16:creationId xmlns:a16="http://schemas.microsoft.com/office/drawing/2014/main" id="{B84FFB41-F9B8-4EE6-8AAC-85135D531742}"/>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pt-BR" sz="4200">
                <a:solidFill>
                  <a:srgbClr val="000000"/>
                </a:solidFill>
                <a:latin typeface="Now"/>
              </a:rPr>
              <a:t>Capacitação em todas as instituições</a:t>
            </a:r>
            <a:endParaRPr lang="en-US" sz="4200">
              <a:solidFill>
                <a:srgbClr val="000000"/>
              </a:solidFill>
              <a:latin typeface="Now"/>
            </a:endParaRPr>
          </a:p>
        </p:txBody>
      </p:sp>
    </p:spTree>
    <p:extLst>
      <p:ext uri="{BB962C8B-B14F-4D97-AF65-F5344CB8AC3E}">
        <p14:creationId xmlns:p14="http://schemas.microsoft.com/office/powerpoint/2010/main" val="181656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13264-6DA0-4D38-B1A7-68052B29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3"/>
            <a:ext cx="18288000" cy="10283193"/>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6096" y="-1904"/>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17" name="TextBox 4">
            <a:extLst>
              <a:ext uri="{FF2B5EF4-FFF2-40B4-BE49-F238E27FC236}">
                <a16:creationId xmlns:a16="http://schemas.microsoft.com/office/drawing/2014/main" id="{2B3E693F-2A01-4207-88C9-E2E403949B09}"/>
              </a:ext>
            </a:extLst>
          </p:cNvPr>
          <p:cNvSpPr txBox="1"/>
          <p:nvPr/>
        </p:nvSpPr>
        <p:spPr>
          <a:xfrm>
            <a:off x="13731319" y="302476"/>
            <a:ext cx="4157004" cy="1126077"/>
          </a:xfrm>
          <a:prstGeom prst="rect">
            <a:avLst/>
          </a:prstGeom>
        </p:spPr>
        <p:txBody>
          <a:bodyPr wrap="square" lIns="0" tIns="0" rIns="0" bIns="0" rtlCol="0" anchor="t">
            <a:spAutoFit/>
          </a:bodyPr>
          <a:lstStyle/>
          <a:p>
            <a:pPr algn="r">
              <a:lnSpc>
                <a:spcPts val="2240"/>
              </a:lnSpc>
            </a:pPr>
            <a:r>
              <a:rPr lang="pt-BR">
                <a:solidFill>
                  <a:schemeClr val="bg1"/>
                </a:solidFill>
                <a:latin typeface="Now"/>
              </a:rPr>
              <a:t>Grupo de Mulheres de Ou Akol ajudando a construir uma barragem para a gestão da pesca</a:t>
            </a:r>
            <a:r>
              <a:rPr lang="en-US">
                <a:solidFill>
                  <a:schemeClr val="bg1"/>
                </a:solidFill>
                <a:latin typeface="Now"/>
              </a:rPr>
              <a:t>. </a:t>
            </a:r>
            <a:br>
              <a:rPr lang="en-US">
                <a:solidFill>
                  <a:schemeClr val="bg1"/>
                </a:solidFill>
                <a:latin typeface="Now"/>
              </a:rPr>
            </a:br>
            <a:r>
              <a:rPr lang="en-US">
                <a:solidFill>
                  <a:schemeClr val="bg1"/>
                </a:solidFill>
                <a:latin typeface="Now"/>
              </a:rPr>
              <a:t>© Conservation International</a:t>
            </a:r>
          </a:p>
        </p:txBody>
      </p:sp>
      <p:sp>
        <p:nvSpPr>
          <p:cNvPr id="6" name="TextBox 2">
            <a:extLst>
              <a:ext uri="{FF2B5EF4-FFF2-40B4-BE49-F238E27FC236}">
                <a16:creationId xmlns:a16="http://schemas.microsoft.com/office/drawing/2014/main" id="{08208AB9-C757-4602-AB19-06374EB09A59}"/>
              </a:ext>
            </a:extLst>
          </p:cNvPr>
          <p:cNvSpPr txBox="1"/>
          <p:nvPr/>
        </p:nvSpPr>
        <p:spPr>
          <a:xfrm>
            <a:off x="914400" y="7379319"/>
            <a:ext cx="16078200" cy="2093265"/>
          </a:xfrm>
          <a:prstGeom prst="rect">
            <a:avLst/>
          </a:prstGeom>
        </p:spPr>
        <p:txBody>
          <a:bodyPr wrap="square" lIns="0" tIns="0" rIns="0" bIns="0" rtlCol="0" anchor="t">
            <a:spAutoFit/>
          </a:bodyPr>
          <a:lstStyle/>
          <a:p>
            <a:pPr>
              <a:lnSpc>
                <a:spcPts val="8400"/>
              </a:lnSpc>
            </a:pPr>
            <a:r>
              <a:rPr lang="pt-BR" sz="5500" dirty="0">
                <a:solidFill>
                  <a:srgbClr val="FFFFFF"/>
                </a:solidFill>
                <a:latin typeface="Now"/>
              </a:rPr>
              <a:t>Estrutura para o trabalho de empoderamento das mulheres na conservação</a:t>
            </a:r>
            <a:endParaRPr lang="en-US" sz="5500" dirty="0">
              <a:solidFill>
                <a:srgbClr val="FFFFFF"/>
              </a:solidFill>
              <a:latin typeface="Now"/>
            </a:endParaRPr>
          </a:p>
        </p:txBody>
      </p:sp>
      <p:sp>
        <p:nvSpPr>
          <p:cNvPr id="7" name="TextBox 10">
            <a:extLst>
              <a:ext uri="{FF2B5EF4-FFF2-40B4-BE49-F238E27FC236}">
                <a16:creationId xmlns:a16="http://schemas.microsoft.com/office/drawing/2014/main" id="{956326A7-415F-445C-8ED6-8F65816F81DB}"/>
              </a:ext>
            </a:extLst>
          </p:cNvPr>
          <p:cNvSpPr txBox="1"/>
          <p:nvPr/>
        </p:nvSpPr>
        <p:spPr>
          <a:xfrm>
            <a:off x="457200" y="440706"/>
            <a:ext cx="8686800"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Bold"/>
              </a:rPr>
              <a:t>EMPODERANDO MULHERES NA CONSERVAÇÃO</a:t>
            </a:r>
            <a:endParaRPr lang="en-US" sz="2199">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670754" y="6362700"/>
            <a:ext cx="2605846" cy="719932"/>
          </a:xfrm>
          <a:prstGeom prst="rect">
            <a:avLst/>
          </a:prstGeom>
          <a:solidFill>
            <a:srgbClr val="F4A261"/>
          </a:solidFill>
        </p:spPr>
      </p:sp>
      <p:sp>
        <p:nvSpPr>
          <p:cNvPr id="9" name="TextBox 12">
            <a:extLst>
              <a:ext uri="{FF2B5EF4-FFF2-40B4-BE49-F238E27FC236}">
                <a16:creationId xmlns:a16="http://schemas.microsoft.com/office/drawing/2014/main" id="{4F61F9F1-49F6-4316-9400-4FB85E8DB6EB}"/>
              </a:ext>
            </a:extLst>
          </p:cNvPr>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Módulo 2</a:t>
            </a:r>
          </a:p>
        </p:txBody>
      </p:sp>
      <p:sp>
        <p:nvSpPr>
          <p:cNvPr id="10" name="AutoShape 4">
            <a:extLst>
              <a:ext uri="{FF2B5EF4-FFF2-40B4-BE49-F238E27FC236}">
                <a16:creationId xmlns:a16="http://schemas.microsoft.com/office/drawing/2014/main" id="{FBB6EBFB-7F7D-4D12-974A-D9F541251EA5}"/>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302774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4701321"/>
            <a:ext cx="10956085" cy="2116143"/>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917173" cy="7870328"/>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28" name="TextBox 27">
            <a:extLst>
              <a:ext uri="{FF2B5EF4-FFF2-40B4-BE49-F238E27FC236}">
                <a16:creationId xmlns:a16="http://schemas.microsoft.com/office/drawing/2014/main" id="{A64BE147-43E1-4878-82C8-7FE4FB9C9325}"/>
              </a:ext>
            </a:extLst>
          </p:cNvPr>
          <p:cNvSpPr txBox="1"/>
          <p:nvPr/>
        </p:nvSpPr>
        <p:spPr>
          <a:xfrm>
            <a:off x="454454" y="2973733"/>
            <a:ext cx="12608332" cy="1785104"/>
          </a:xfrm>
          <a:prstGeom prst="rect">
            <a:avLst/>
          </a:prstGeom>
          <a:noFill/>
        </p:spPr>
        <p:txBody>
          <a:bodyPr wrap="square" rtlCol="0">
            <a:spAutoFit/>
          </a:bodyPr>
          <a:lstStyle/>
          <a:p>
            <a:pPr marL="285750" indent="-285750">
              <a:buFont typeface="Arial" panose="020B0604020202020204" pitchFamily="34" charset="0"/>
              <a:buChar char="•"/>
            </a:pPr>
            <a:r>
              <a:rPr lang="pt-BR" sz="2200" dirty="0">
                <a:latin typeface="Now" panose="020B0604020202020204" charset="0"/>
              </a:rPr>
              <a:t>Treinamento de equipe de comunicação local em regulamentações ambientais e práticas de comunicação </a:t>
            </a:r>
            <a:r>
              <a:rPr lang="es-ES" sz="2200" dirty="0">
                <a:latin typeface="Now" panose="020B0604020202020204" charset="0"/>
              </a:rPr>
              <a:t>| </a:t>
            </a:r>
            <a:r>
              <a:rPr lang="es-ES" dirty="0">
                <a:latin typeface="Now" panose="020B0604020202020204" charset="0"/>
              </a:rPr>
              <a:t>WARECOD, </a:t>
            </a:r>
            <a:r>
              <a:rPr lang="es-ES" dirty="0" err="1">
                <a:latin typeface="Now" panose="020B0604020202020204" charset="0"/>
              </a:rPr>
              <a:t>Vietnã</a:t>
            </a:r>
            <a:endParaRPr lang="es-ES" dirty="0">
              <a:latin typeface="Now" panose="020B0604020202020204" charset="0"/>
            </a:endParaRPr>
          </a:p>
          <a:p>
            <a:pPr marL="285750" indent="-285750">
              <a:buFont typeface="Arial" panose="020B0604020202020204" pitchFamily="34" charset="0"/>
              <a:buChar char="•"/>
            </a:pPr>
            <a:endParaRPr lang="es-ES" sz="2200" dirty="0">
              <a:latin typeface="Now" panose="020B0604020202020204" charset="0"/>
            </a:endParaRPr>
          </a:p>
          <a:p>
            <a:pPr marL="285750" indent="-285750">
              <a:buFont typeface="Arial" panose="020B0604020202020204" pitchFamily="34" charset="0"/>
              <a:buChar char="•"/>
            </a:pPr>
            <a:r>
              <a:rPr lang="pt-BR" sz="2200" dirty="0">
                <a:latin typeface="Now" panose="020B0604020202020204" charset="0"/>
              </a:rPr>
              <a:t>Treinamentos sobre direitos à terra e políticas para que mulheres indígenas conheçam os direitos de suas comunidades e como defendê-los</a:t>
            </a:r>
            <a:r>
              <a:rPr lang="es-ES" sz="2200" dirty="0">
                <a:latin typeface="Now" panose="020B0604020202020204" charset="0"/>
              </a:rPr>
              <a:t>| </a:t>
            </a:r>
            <a:r>
              <a:rPr lang="es-ES" dirty="0">
                <a:latin typeface="Now" panose="020B0604020202020204" charset="0"/>
              </a:rPr>
              <a:t>HA, </a:t>
            </a:r>
            <a:r>
              <a:rPr lang="es-ES" dirty="0" err="1">
                <a:latin typeface="Now" panose="020B0604020202020204" charset="0"/>
              </a:rPr>
              <a:t>Camboja</a:t>
            </a:r>
            <a:endParaRPr lang="es-ES" dirty="0">
              <a:latin typeface="Now" panose="020B0604020202020204" charset="0"/>
            </a:endParaRPr>
          </a:p>
        </p:txBody>
      </p:sp>
      <p:sp>
        <p:nvSpPr>
          <p:cNvPr id="32" name="TextBox 31">
            <a:extLst>
              <a:ext uri="{FF2B5EF4-FFF2-40B4-BE49-F238E27FC236}">
                <a16:creationId xmlns:a16="http://schemas.microsoft.com/office/drawing/2014/main" id="{2601376F-4FB3-480B-9639-835C9BEB1C3A}"/>
              </a:ext>
            </a:extLst>
          </p:cNvPr>
          <p:cNvSpPr txBox="1"/>
          <p:nvPr/>
        </p:nvSpPr>
        <p:spPr>
          <a:xfrm>
            <a:off x="513400" y="2171700"/>
            <a:ext cx="12364400" cy="523220"/>
          </a:xfrm>
          <a:prstGeom prst="rect">
            <a:avLst/>
          </a:prstGeom>
          <a:noFill/>
        </p:spPr>
        <p:txBody>
          <a:bodyPr wrap="square" rtlCol="0">
            <a:spAutoFit/>
          </a:bodyPr>
          <a:lstStyle/>
          <a:p>
            <a:r>
              <a:rPr lang="pt-BR" sz="2800">
                <a:solidFill>
                  <a:schemeClr val="bg1"/>
                </a:solidFill>
                <a:latin typeface="Now" panose="020B0604020202020204" charset="0"/>
              </a:rPr>
              <a:t>Treinamentos sobre temas importantes, com alguns exemplos abaixo</a:t>
            </a:r>
            <a:endParaRPr lang="en-US" sz="2400">
              <a:solidFill>
                <a:schemeClr val="bg1"/>
              </a:solidFill>
              <a:latin typeface="Now" panose="020B0604020202020204" charset="0"/>
            </a:endParaRPr>
          </a:p>
        </p:txBody>
      </p:sp>
      <p:sp>
        <p:nvSpPr>
          <p:cNvPr id="33" name="AutoShape 2">
            <a:extLst>
              <a:ext uri="{FF2B5EF4-FFF2-40B4-BE49-F238E27FC236}">
                <a16:creationId xmlns:a16="http://schemas.microsoft.com/office/drawing/2014/main" id="{00AB3610-1500-4962-BA6B-575BBD80FBEF}"/>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36" name="TextBox 35">
            <a:extLst>
              <a:ext uri="{FF2B5EF4-FFF2-40B4-BE49-F238E27FC236}">
                <a16:creationId xmlns:a16="http://schemas.microsoft.com/office/drawing/2014/main" id="{0C46B0BE-C26E-46F4-A95F-3B364DD9333E}"/>
              </a:ext>
            </a:extLst>
          </p:cNvPr>
          <p:cNvSpPr txBox="1"/>
          <p:nvPr/>
        </p:nvSpPr>
        <p:spPr>
          <a:xfrm>
            <a:off x="507641" y="5027116"/>
            <a:ext cx="5838826" cy="3816429"/>
          </a:xfrm>
          <a:prstGeom prst="rect">
            <a:avLst/>
          </a:prstGeom>
          <a:noFill/>
        </p:spPr>
        <p:txBody>
          <a:bodyPr wrap="square" rtlCol="0">
            <a:spAutoFit/>
          </a:bodyPr>
          <a:lstStyle/>
          <a:p>
            <a:pPr marL="285750" indent="-285750">
              <a:buFont typeface="Arial" panose="020B0604020202020204" pitchFamily="34" charset="0"/>
              <a:buChar char="•"/>
            </a:pPr>
            <a:r>
              <a:rPr lang="pt-BR" sz="2200" dirty="0">
                <a:latin typeface="Now" panose="020B0604020202020204" charset="0"/>
              </a:rPr>
              <a:t>Treinamentos em comunicação, lutas por direitos, liderança em negociação, marcos legais, fortalecimento dos meios de subsistência</a:t>
            </a:r>
            <a:r>
              <a:rPr lang="es-ES" sz="2200" dirty="0">
                <a:latin typeface="Now" panose="020B0604020202020204" charset="0"/>
              </a:rPr>
              <a:t>| </a:t>
            </a:r>
            <a:r>
              <a:rPr lang="es-ES" dirty="0">
                <a:latin typeface="Now" panose="020B0604020202020204" charset="0"/>
              </a:rPr>
              <a:t>FACT, </a:t>
            </a:r>
            <a:r>
              <a:rPr lang="es-ES" dirty="0" err="1">
                <a:latin typeface="Now" panose="020B0604020202020204" charset="0"/>
              </a:rPr>
              <a:t>Camboja</a:t>
            </a:r>
            <a:endParaRPr lang="es-ES" dirty="0">
              <a:latin typeface="Now" panose="020B0604020202020204" charset="0"/>
            </a:endParaRPr>
          </a:p>
          <a:p>
            <a:endParaRPr lang="es-ES" sz="2200" dirty="0">
              <a:latin typeface="Now" panose="020B0604020202020204" charset="0"/>
            </a:endParaRPr>
          </a:p>
          <a:p>
            <a:pPr marL="285750" indent="-285750">
              <a:buFont typeface="Arial" panose="020B0604020202020204" pitchFamily="34" charset="0"/>
              <a:buChar char="•"/>
            </a:pPr>
            <a:r>
              <a:rPr lang="pt-BR" sz="2200" dirty="0">
                <a:latin typeface="Now" panose="020B0604020202020204" charset="0"/>
              </a:rPr>
              <a:t>A atualização dos treinamentos é importante também! </a:t>
            </a:r>
            <a:r>
              <a:rPr lang="es-ES" sz="2200" dirty="0">
                <a:latin typeface="Now" panose="020B0604020202020204" charset="0"/>
              </a:rPr>
              <a:t>! | </a:t>
            </a:r>
            <a:r>
              <a:rPr lang="es-ES" dirty="0">
                <a:latin typeface="Now" panose="020B0604020202020204" charset="0"/>
              </a:rPr>
              <a:t>FACT, </a:t>
            </a:r>
            <a:r>
              <a:rPr lang="es-ES" dirty="0" err="1">
                <a:latin typeface="Now" panose="020B0604020202020204" charset="0"/>
              </a:rPr>
              <a:t>Camboja</a:t>
            </a:r>
            <a:endParaRPr lang="es-ES" dirty="0">
              <a:latin typeface="Now" panose="020B0604020202020204" charset="0"/>
            </a:endParaRPr>
          </a:p>
          <a:p>
            <a:pPr marL="285750" indent="-285750">
              <a:buFont typeface="Arial" panose="020B0604020202020204" pitchFamily="34" charset="0"/>
              <a:buChar char="•"/>
            </a:pPr>
            <a:endParaRPr lang="es-ES" sz="2200" dirty="0">
              <a:latin typeface="Now" panose="020B0604020202020204" charset="0"/>
            </a:endParaRPr>
          </a:p>
          <a:p>
            <a:pPr marL="285750" indent="-285750">
              <a:buFont typeface="Arial" panose="020B0604020202020204" pitchFamily="34" charset="0"/>
              <a:buChar char="•"/>
            </a:pPr>
            <a:r>
              <a:rPr lang="pt-BR" sz="2200" dirty="0">
                <a:latin typeface="Now" panose="020B0604020202020204" charset="0"/>
              </a:rPr>
              <a:t>Treinamentos em pesquisa </a:t>
            </a:r>
            <a:r>
              <a:rPr lang="pt-BR" sz="2200" i="1" dirty="0">
                <a:latin typeface="Now" panose="020B0604020202020204" charset="0"/>
              </a:rPr>
              <a:t>(vários grupos) – MÓDULO 3</a:t>
            </a:r>
            <a:r>
              <a:rPr lang="pt-BR" sz="2200" dirty="0">
                <a:latin typeface="Now" panose="020B0604020202020204" charset="0"/>
              </a:rPr>
              <a:t> </a:t>
            </a:r>
            <a:endParaRPr lang="en-US" sz="2200" dirty="0">
              <a:solidFill>
                <a:schemeClr val="bg1"/>
              </a:solidFill>
              <a:latin typeface="Now" panose="020B0604020202020204" charset="0"/>
            </a:endParaRPr>
          </a:p>
          <a:p>
            <a:pPr marL="285750" indent="-285750">
              <a:buFont typeface="Arial" panose="020B0604020202020204" pitchFamily="34" charset="0"/>
              <a:buChar char="•"/>
            </a:pPr>
            <a:endParaRPr lang="en-US" sz="2200" dirty="0">
              <a:solidFill>
                <a:schemeClr val="bg1"/>
              </a:solidFill>
              <a:latin typeface="Now" panose="020B0604020202020204" charset="0"/>
            </a:endParaRPr>
          </a:p>
        </p:txBody>
      </p:sp>
      <p:sp>
        <p:nvSpPr>
          <p:cNvPr id="21" name="TextBox 18">
            <a:extLst>
              <a:ext uri="{FF2B5EF4-FFF2-40B4-BE49-F238E27FC236}">
                <a16:creationId xmlns:a16="http://schemas.microsoft.com/office/drawing/2014/main" id="{FB7D1763-E8D4-4C80-AC9D-C563458C634D}"/>
              </a:ext>
            </a:extLst>
          </p:cNvPr>
          <p:cNvSpPr txBox="1"/>
          <p:nvPr/>
        </p:nvSpPr>
        <p:spPr>
          <a:xfrm>
            <a:off x="14233671" y="2247900"/>
            <a:ext cx="4054329" cy="1594667"/>
          </a:xfrm>
          <a:prstGeom prst="rect">
            <a:avLst/>
          </a:prstGeom>
        </p:spPr>
        <p:txBody>
          <a:bodyPr wrap="square" lIns="0" tIns="0" rIns="0" bIns="0" rtlCol="0" anchor="t">
            <a:spAutoFit/>
          </a:bodyPr>
          <a:lstStyle/>
          <a:p>
            <a:pPr>
              <a:lnSpc>
                <a:spcPts val="4199"/>
              </a:lnSpc>
            </a:pPr>
            <a:r>
              <a:rPr lang="pt-BR" sz="2999">
                <a:solidFill>
                  <a:srgbClr val="CCEAE0"/>
                </a:solidFill>
                <a:latin typeface="Now"/>
              </a:rPr>
              <a:t>ORGANIZAÇÕES DE CONSERVAÇÃO </a:t>
            </a:r>
          </a:p>
          <a:p>
            <a:pPr>
              <a:lnSpc>
                <a:spcPts val="4199"/>
              </a:lnSpc>
            </a:pPr>
            <a:r>
              <a:rPr lang="pt-BR" sz="2999">
                <a:solidFill>
                  <a:srgbClr val="CCEAE0"/>
                </a:solidFill>
                <a:latin typeface="Now"/>
              </a:rPr>
              <a:t>(ONGs, OSCs) </a:t>
            </a:r>
            <a:endParaRPr lang="en-US" sz="2999">
              <a:solidFill>
                <a:srgbClr val="CCEAE0"/>
              </a:solidFill>
              <a:latin typeface="Now"/>
            </a:endParaRPr>
          </a:p>
        </p:txBody>
      </p:sp>
      <p:sp>
        <p:nvSpPr>
          <p:cNvPr id="22" name="TextBox 19">
            <a:extLst>
              <a:ext uri="{FF2B5EF4-FFF2-40B4-BE49-F238E27FC236}">
                <a16:creationId xmlns:a16="http://schemas.microsoft.com/office/drawing/2014/main" id="{DCE07D8C-FD9E-489A-87CE-A5A5ACF7FE10}"/>
              </a:ext>
            </a:extLst>
          </p:cNvPr>
          <p:cNvSpPr txBox="1"/>
          <p:nvPr/>
        </p:nvSpPr>
        <p:spPr>
          <a:xfrm>
            <a:off x="14169965" y="5524500"/>
            <a:ext cx="4575235" cy="517449"/>
          </a:xfrm>
          <a:prstGeom prst="rect">
            <a:avLst/>
          </a:prstGeom>
        </p:spPr>
        <p:txBody>
          <a:bodyPr wrap="square" lIns="0" tIns="0" rIns="0" bIns="0" rtlCol="0" anchor="t">
            <a:spAutoFit/>
          </a:bodyPr>
          <a:lstStyle/>
          <a:p>
            <a:pPr>
              <a:lnSpc>
                <a:spcPts val="4199"/>
              </a:lnSpc>
            </a:pPr>
            <a:r>
              <a:rPr lang="en-US" sz="2999">
                <a:solidFill>
                  <a:schemeClr val="bg1"/>
                </a:solidFill>
                <a:latin typeface="Now"/>
              </a:rPr>
              <a:t>COMUNIDADES</a:t>
            </a:r>
          </a:p>
        </p:txBody>
      </p:sp>
      <p:pic>
        <p:nvPicPr>
          <p:cNvPr id="5" name="Picture 4">
            <a:extLst>
              <a:ext uri="{FF2B5EF4-FFF2-40B4-BE49-F238E27FC236}">
                <a16:creationId xmlns:a16="http://schemas.microsoft.com/office/drawing/2014/main" id="{04F0B22D-71FB-407C-9F70-B76528DD0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160" y="5213235"/>
            <a:ext cx="6543675" cy="4362450"/>
          </a:xfrm>
          <a:prstGeom prst="rect">
            <a:avLst/>
          </a:prstGeom>
        </p:spPr>
      </p:pic>
      <p:sp>
        <p:nvSpPr>
          <p:cNvPr id="23" name="TextBox 22">
            <a:extLst>
              <a:ext uri="{FF2B5EF4-FFF2-40B4-BE49-F238E27FC236}">
                <a16:creationId xmlns:a16="http://schemas.microsoft.com/office/drawing/2014/main" id="{B198BBC4-7102-4603-A29A-4DCB82706D89}"/>
              </a:ext>
            </a:extLst>
          </p:cNvPr>
          <p:cNvSpPr txBox="1"/>
          <p:nvPr/>
        </p:nvSpPr>
        <p:spPr>
          <a:xfrm>
            <a:off x="14219596" y="7528781"/>
            <a:ext cx="3916004" cy="2133276"/>
          </a:xfrm>
          <a:prstGeom prst="rect">
            <a:avLst/>
          </a:prstGeom>
        </p:spPr>
        <p:txBody>
          <a:bodyPr wrap="square" lIns="0" tIns="0" rIns="0" bIns="0" rtlCol="0" anchor="t">
            <a:spAutoFit/>
          </a:bodyPr>
          <a:lstStyle/>
          <a:p>
            <a:pPr>
              <a:lnSpc>
                <a:spcPts val="4199"/>
              </a:lnSpc>
            </a:pPr>
            <a:r>
              <a:rPr lang="pt-BR" sz="2999" dirty="0">
                <a:solidFill>
                  <a:srgbClr val="CCEAE0"/>
                </a:solidFill>
                <a:latin typeface="Now"/>
              </a:rPr>
              <a:t>AUTORIDADES, TOMADORES DE DECISÃO acima do nível da comunidade</a:t>
            </a:r>
            <a:endParaRPr lang="en-US" sz="2999" dirty="0">
              <a:solidFill>
                <a:srgbClr val="CCEAE0"/>
              </a:solidFill>
              <a:latin typeface="Now"/>
            </a:endParaRPr>
          </a:p>
        </p:txBody>
      </p:sp>
      <p:sp>
        <p:nvSpPr>
          <p:cNvPr id="24" name="TextBox 21">
            <a:extLst>
              <a:ext uri="{FF2B5EF4-FFF2-40B4-BE49-F238E27FC236}">
                <a16:creationId xmlns:a16="http://schemas.microsoft.com/office/drawing/2014/main" id="{6E2A5C6B-CC93-429A-AE07-BA5B89CBE060}"/>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pt-BR" sz="4200">
                <a:solidFill>
                  <a:srgbClr val="000000"/>
                </a:solidFill>
                <a:latin typeface="Now"/>
              </a:rPr>
              <a:t>Capacitação em todas as instituições</a:t>
            </a:r>
            <a:endParaRPr lang="en-US" sz="4200">
              <a:solidFill>
                <a:srgbClr val="000000"/>
              </a:solidFill>
              <a:latin typeface="Now"/>
            </a:endParaRPr>
          </a:p>
        </p:txBody>
      </p:sp>
      <p:sp>
        <p:nvSpPr>
          <p:cNvPr id="35" name="TextBox 4">
            <a:extLst>
              <a:ext uri="{FF2B5EF4-FFF2-40B4-BE49-F238E27FC236}">
                <a16:creationId xmlns:a16="http://schemas.microsoft.com/office/drawing/2014/main" id="{43C4D9F1-416B-45AB-8A9D-7E0A8C5F5735}"/>
              </a:ext>
            </a:extLst>
          </p:cNvPr>
          <p:cNvSpPr txBox="1"/>
          <p:nvPr/>
        </p:nvSpPr>
        <p:spPr>
          <a:xfrm>
            <a:off x="7577796" y="8925080"/>
            <a:ext cx="6062004" cy="561820"/>
          </a:xfrm>
          <a:prstGeom prst="rect">
            <a:avLst/>
          </a:prstGeom>
        </p:spPr>
        <p:txBody>
          <a:bodyPr wrap="square" lIns="0" tIns="0" rIns="0" bIns="0" rtlCol="0" anchor="t">
            <a:spAutoFit/>
          </a:bodyPr>
          <a:lstStyle/>
          <a:p>
            <a:pPr algn="r">
              <a:lnSpc>
                <a:spcPts val="2240"/>
              </a:lnSpc>
            </a:pPr>
            <a:r>
              <a:rPr lang="pt-BR" dirty="0">
                <a:solidFill>
                  <a:schemeClr val="bg1"/>
                </a:solidFill>
                <a:latin typeface="Now"/>
              </a:rPr>
              <a:t>Mulheres participando de um treinamento sobre as mudanças climáticas</a:t>
            </a:r>
            <a:r>
              <a:rPr lang="en-US" dirty="0">
                <a:solidFill>
                  <a:schemeClr val="bg1"/>
                </a:solidFill>
                <a:latin typeface="Now"/>
              </a:rPr>
              <a:t>. © FACT</a:t>
            </a:r>
          </a:p>
        </p:txBody>
      </p:sp>
    </p:spTree>
    <p:extLst>
      <p:ext uri="{BB962C8B-B14F-4D97-AF65-F5344CB8AC3E}">
        <p14:creationId xmlns:p14="http://schemas.microsoft.com/office/powerpoint/2010/main" val="252015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643C06D6-1C36-43DC-9B3A-195C9A287DA9}"/>
              </a:ext>
            </a:extLst>
          </p:cNvPr>
          <p:cNvGrpSpPr/>
          <p:nvPr/>
        </p:nvGrpSpPr>
        <p:grpSpPr>
          <a:xfrm>
            <a:off x="7075881" y="4701321"/>
            <a:ext cx="10956085" cy="2116143"/>
            <a:chOff x="0" y="0"/>
            <a:chExt cx="3444761" cy="948642"/>
          </a:xfrm>
          <a:solidFill>
            <a:srgbClr val="94D2BD"/>
          </a:solidFill>
        </p:grpSpPr>
        <p:sp>
          <p:nvSpPr>
            <p:cNvPr id="26" name="Freeform 3">
              <a:extLst>
                <a:ext uri="{FF2B5EF4-FFF2-40B4-BE49-F238E27FC236}">
                  <a16:creationId xmlns:a16="http://schemas.microsoft.com/office/drawing/2014/main" id="{DAAA0383-F7AE-47DD-929A-202AC4AC0E14}"/>
                </a:ext>
              </a:extLst>
            </p:cNvPr>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2164"/>
            <a:ext cx="13917173" cy="8068244"/>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28" name="TextBox 27">
            <a:extLst>
              <a:ext uri="{FF2B5EF4-FFF2-40B4-BE49-F238E27FC236}">
                <a16:creationId xmlns:a16="http://schemas.microsoft.com/office/drawing/2014/main" id="{A64BE147-43E1-4878-82C8-7FE4FB9C9325}"/>
              </a:ext>
            </a:extLst>
          </p:cNvPr>
          <p:cNvSpPr txBox="1"/>
          <p:nvPr/>
        </p:nvSpPr>
        <p:spPr>
          <a:xfrm>
            <a:off x="513307" y="3374721"/>
            <a:ext cx="8155579" cy="4152162"/>
          </a:xfrm>
          <a:prstGeom prst="rect">
            <a:avLst/>
          </a:prstGeom>
          <a:noFill/>
        </p:spPr>
        <p:txBody>
          <a:bodyPr wrap="square" rtlCol="0">
            <a:spAutoFit/>
          </a:bodyPr>
          <a:lstStyle/>
          <a:p>
            <a:pPr>
              <a:lnSpc>
                <a:spcPts val="3400"/>
              </a:lnSpc>
              <a:spcAft>
                <a:spcPts val="600"/>
              </a:spcAft>
            </a:pPr>
            <a:r>
              <a:rPr lang="es-ES" sz="2400" dirty="0">
                <a:solidFill>
                  <a:srgbClr val="264653"/>
                </a:solidFill>
                <a:latin typeface="Now" panose="020B0604020202020204" charset="0"/>
              </a:rPr>
              <a:t>CI, </a:t>
            </a:r>
            <a:r>
              <a:rPr lang="es-ES" sz="2400" dirty="0" err="1">
                <a:solidFill>
                  <a:srgbClr val="264653"/>
                </a:solidFill>
                <a:latin typeface="Now" panose="020B0604020202020204" charset="0"/>
              </a:rPr>
              <a:t>Camboja</a:t>
            </a:r>
            <a:r>
              <a:rPr lang="es-ES" sz="2400" dirty="0">
                <a:solidFill>
                  <a:srgbClr val="264653"/>
                </a:solidFill>
                <a:latin typeface="Now" panose="020B0604020202020204" charset="0"/>
              </a:rPr>
              <a:t>: </a:t>
            </a:r>
            <a:r>
              <a:rPr lang="pt-BR" sz="2400" dirty="0">
                <a:solidFill>
                  <a:srgbClr val="264653"/>
                </a:solidFill>
                <a:latin typeface="Now" panose="020B0604020202020204" charset="0"/>
              </a:rPr>
              <a:t>Originalmente tentou envolver as mulheres locais para concorrer às eleições locais, mas isso foi difícil devido às baixas taxas de alfabetização. </a:t>
            </a:r>
          </a:p>
          <a:p>
            <a:pPr>
              <a:lnSpc>
                <a:spcPts val="3400"/>
              </a:lnSpc>
              <a:spcAft>
                <a:spcPts val="600"/>
              </a:spcAft>
            </a:pPr>
            <a:endParaRPr lang="pt-BR" sz="2400" dirty="0">
              <a:solidFill>
                <a:srgbClr val="264653"/>
              </a:solidFill>
              <a:latin typeface="Now" panose="020B0604020202020204" charset="0"/>
            </a:endParaRPr>
          </a:p>
          <a:p>
            <a:pPr>
              <a:lnSpc>
                <a:spcPts val="3400"/>
              </a:lnSpc>
              <a:spcAft>
                <a:spcPts val="600"/>
              </a:spcAft>
            </a:pPr>
            <a:r>
              <a:rPr lang="pt-BR" sz="2400" dirty="0">
                <a:solidFill>
                  <a:srgbClr val="264653"/>
                </a:solidFill>
                <a:latin typeface="Now" panose="020B0604020202020204" charset="0"/>
              </a:rPr>
              <a:t>Eles não estão equipados para fazer o treinamento de alfabetização, então, em vez disso, trabalharam para desenvolver suas habilidades por meio de grupos de Processamento de Peixe e Poupança.</a:t>
            </a:r>
            <a:endParaRPr lang="es-ES" sz="2400" dirty="0">
              <a:solidFill>
                <a:srgbClr val="264653"/>
              </a:solidFill>
              <a:latin typeface="Now" panose="020B0604020202020204" charset="0"/>
            </a:endParaRPr>
          </a:p>
        </p:txBody>
      </p:sp>
      <p:sp>
        <p:nvSpPr>
          <p:cNvPr id="12" name="TextBox 11">
            <a:extLst>
              <a:ext uri="{FF2B5EF4-FFF2-40B4-BE49-F238E27FC236}">
                <a16:creationId xmlns:a16="http://schemas.microsoft.com/office/drawing/2014/main" id="{D0FD2A5B-8F2D-4669-8572-FFBA19BF47CA}"/>
              </a:ext>
            </a:extLst>
          </p:cNvPr>
          <p:cNvSpPr txBox="1"/>
          <p:nvPr/>
        </p:nvSpPr>
        <p:spPr>
          <a:xfrm>
            <a:off x="513400" y="2334280"/>
            <a:ext cx="12364400" cy="523220"/>
          </a:xfrm>
          <a:prstGeom prst="rect">
            <a:avLst/>
          </a:prstGeom>
          <a:noFill/>
        </p:spPr>
        <p:txBody>
          <a:bodyPr wrap="square" rtlCol="0">
            <a:spAutoFit/>
          </a:bodyPr>
          <a:lstStyle/>
          <a:p>
            <a:r>
              <a:rPr lang="en-US" sz="2800">
                <a:solidFill>
                  <a:schemeClr val="bg1"/>
                </a:solidFill>
                <a:latin typeface="Now" panose="020B0604020202020204" charset="0"/>
              </a:rPr>
              <a:t>Empoderamento econômico</a:t>
            </a:r>
            <a:endParaRPr lang="en-US" sz="2400">
              <a:solidFill>
                <a:schemeClr val="bg1"/>
              </a:solidFill>
              <a:latin typeface="Now" panose="020B0604020202020204" charset="0"/>
            </a:endParaRPr>
          </a:p>
        </p:txBody>
      </p:sp>
      <p:sp>
        <p:nvSpPr>
          <p:cNvPr id="13" name="AutoShape 2">
            <a:extLst>
              <a:ext uri="{FF2B5EF4-FFF2-40B4-BE49-F238E27FC236}">
                <a16:creationId xmlns:a16="http://schemas.microsoft.com/office/drawing/2014/main" id="{8A6E6BD1-52D9-43E3-85BF-A45049DBBDBF}"/>
              </a:ext>
            </a:extLst>
          </p:cNvPr>
          <p:cNvSpPr/>
          <p:nvPr/>
        </p:nvSpPr>
        <p:spPr>
          <a:xfrm>
            <a:off x="609600" y="3031083"/>
            <a:ext cx="7750559" cy="0"/>
          </a:xfrm>
          <a:prstGeom prst="line">
            <a:avLst/>
          </a:prstGeom>
          <a:ln w="28575" cap="rnd">
            <a:solidFill>
              <a:schemeClr val="bg1"/>
            </a:solidFill>
            <a:prstDash val="sysDot"/>
            <a:headEnd type="none" w="sm" len="sm"/>
            <a:tailEnd type="none" w="sm" len="sm"/>
          </a:ln>
        </p:spPr>
      </p:sp>
      <p:sp>
        <p:nvSpPr>
          <p:cNvPr id="21" name="TextBox 18">
            <a:extLst>
              <a:ext uri="{FF2B5EF4-FFF2-40B4-BE49-F238E27FC236}">
                <a16:creationId xmlns:a16="http://schemas.microsoft.com/office/drawing/2014/main" id="{B5E2CED5-D6E5-4469-81E5-214FBBB35C2D}"/>
              </a:ext>
            </a:extLst>
          </p:cNvPr>
          <p:cNvSpPr txBox="1"/>
          <p:nvPr/>
        </p:nvSpPr>
        <p:spPr>
          <a:xfrm>
            <a:off x="14233671" y="2247900"/>
            <a:ext cx="4054329" cy="1594667"/>
          </a:xfrm>
          <a:prstGeom prst="rect">
            <a:avLst/>
          </a:prstGeom>
        </p:spPr>
        <p:txBody>
          <a:bodyPr wrap="square" lIns="0" tIns="0" rIns="0" bIns="0" rtlCol="0" anchor="t">
            <a:spAutoFit/>
          </a:bodyPr>
          <a:lstStyle/>
          <a:p>
            <a:pPr>
              <a:lnSpc>
                <a:spcPts val="4199"/>
              </a:lnSpc>
            </a:pPr>
            <a:r>
              <a:rPr lang="pt-BR" sz="2999">
                <a:solidFill>
                  <a:srgbClr val="CCEAE0"/>
                </a:solidFill>
                <a:latin typeface="Now"/>
              </a:rPr>
              <a:t>ORGANIZAÇÕES DE CONSERVAÇÃO </a:t>
            </a:r>
          </a:p>
          <a:p>
            <a:pPr>
              <a:lnSpc>
                <a:spcPts val="4199"/>
              </a:lnSpc>
            </a:pPr>
            <a:r>
              <a:rPr lang="pt-BR" sz="2999">
                <a:solidFill>
                  <a:srgbClr val="CCEAE0"/>
                </a:solidFill>
                <a:latin typeface="Now"/>
              </a:rPr>
              <a:t>(ONGs, OSCs) </a:t>
            </a:r>
            <a:endParaRPr lang="en-US" sz="2999">
              <a:solidFill>
                <a:srgbClr val="CCEAE0"/>
              </a:solidFill>
              <a:latin typeface="Now"/>
            </a:endParaRPr>
          </a:p>
        </p:txBody>
      </p:sp>
      <p:sp>
        <p:nvSpPr>
          <p:cNvPr id="22" name="TextBox 19">
            <a:extLst>
              <a:ext uri="{FF2B5EF4-FFF2-40B4-BE49-F238E27FC236}">
                <a16:creationId xmlns:a16="http://schemas.microsoft.com/office/drawing/2014/main" id="{4686DEB0-40B9-486E-AE62-93B545405C58}"/>
              </a:ext>
            </a:extLst>
          </p:cNvPr>
          <p:cNvSpPr txBox="1"/>
          <p:nvPr/>
        </p:nvSpPr>
        <p:spPr>
          <a:xfrm>
            <a:off x="14169965" y="5524500"/>
            <a:ext cx="4575235" cy="517449"/>
          </a:xfrm>
          <a:prstGeom prst="rect">
            <a:avLst/>
          </a:prstGeom>
        </p:spPr>
        <p:txBody>
          <a:bodyPr wrap="square" lIns="0" tIns="0" rIns="0" bIns="0" rtlCol="0" anchor="t">
            <a:spAutoFit/>
          </a:bodyPr>
          <a:lstStyle/>
          <a:p>
            <a:pPr>
              <a:lnSpc>
                <a:spcPts val="4199"/>
              </a:lnSpc>
            </a:pPr>
            <a:r>
              <a:rPr lang="en-US" sz="2999">
                <a:solidFill>
                  <a:schemeClr val="bg1"/>
                </a:solidFill>
                <a:latin typeface="Now"/>
              </a:rPr>
              <a:t>COMUNIDADES</a:t>
            </a:r>
          </a:p>
        </p:txBody>
      </p:sp>
      <p:sp>
        <p:nvSpPr>
          <p:cNvPr id="23" name="TextBox 22">
            <a:extLst>
              <a:ext uri="{FF2B5EF4-FFF2-40B4-BE49-F238E27FC236}">
                <a16:creationId xmlns:a16="http://schemas.microsoft.com/office/drawing/2014/main" id="{98DFD1D9-62ED-4A5E-A969-BF876DCE7086}"/>
              </a:ext>
            </a:extLst>
          </p:cNvPr>
          <p:cNvSpPr txBox="1"/>
          <p:nvPr/>
        </p:nvSpPr>
        <p:spPr>
          <a:xfrm>
            <a:off x="14219596" y="7528781"/>
            <a:ext cx="3916004" cy="2133276"/>
          </a:xfrm>
          <a:prstGeom prst="rect">
            <a:avLst/>
          </a:prstGeom>
        </p:spPr>
        <p:txBody>
          <a:bodyPr wrap="square" lIns="0" tIns="0" rIns="0" bIns="0" rtlCol="0" anchor="t">
            <a:spAutoFit/>
          </a:bodyPr>
          <a:lstStyle/>
          <a:p>
            <a:pPr>
              <a:lnSpc>
                <a:spcPts val="4199"/>
              </a:lnSpc>
            </a:pPr>
            <a:r>
              <a:rPr lang="pt-BR" sz="2999" dirty="0">
                <a:solidFill>
                  <a:srgbClr val="CCEAE0"/>
                </a:solidFill>
                <a:latin typeface="Now"/>
              </a:rPr>
              <a:t>AUTORIDADES, TOMADORES DE DECISÃO acima do nível da comunidade</a:t>
            </a:r>
            <a:endParaRPr lang="en-US" sz="2999" dirty="0">
              <a:solidFill>
                <a:srgbClr val="CCEAE0"/>
              </a:solidFill>
              <a:latin typeface="Now"/>
            </a:endParaRPr>
          </a:p>
        </p:txBody>
      </p:sp>
      <p:sp>
        <p:nvSpPr>
          <p:cNvPr id="24" name="TextBox 21">
            <a:extLst>
              <a:ext uri="{FF2B5EF4-FFF2-40B4-BE49-F238E27FC236}">
                <a16:creationId xmlns:a16="http://schemas.microsoft.com/office/drawing/2014/main" id="{67296745-378F-4D4F-89A7-4ACBCA96FE3C}"/>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pt-BR" sz="4200">
                <a:solidFill>
                  <a:srgbClr val="000000"/>
                </a:solidFill>
                <a:latin typeface="Now"/>
              </a:rPr>
              <a:t>Capacitação em todas as instituições</a:t>
            </a:r>
            <a:endParaRPr lang="en-US" sz="4200">
              <a:solidFill>
                <a:srgbClr val="000000"/>
              </a:solidFill>
              <a:latin typeface="Now"/>
            </a:endParaRPr>
          </a:p>
        </p:txBody>
      </p:sp>
      <p:pic>
        <p:nvPicPr>
          <p:cNvPr id="3" name="Picture 2">
            <a:extLst>
              <a:ext uri="{FF2B5EF4-FFF2-40B4-BE49-F238E27FC236}">
                <a16:creationId xmlns:a16="http://schemas.microsoft.com/office/drawing/2014/main" id="{3A6006D8-7B94-4E46-BED2-95D926232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4508" y="3045233"/>
            <a:ext cx="4972050" cy="6362700"/>
          </a:xfrm>
          <a:prstGeom prst="rect">
            <a:avLst/>
          </a:prstGeom>
        </p:spPr>
      </p:pic>
    </p:spTree>
    <p:extLst>
      <p:ext uri="{BB962C8B-B14F-4D97-AF65-F5344CB8AC3E}">
        <p14:creationId xmlns:p14="http://schemas.microsoft.com/office/powerpoint/2010/main" val="188198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643C06D6-1C36-43DC-9B3A-195C9A287DA9}"/>
              </a:ext>
            </a:extLst>
          </p:cNvPr>
          <p:cNvGrpSpPr/>
          <p:nvPr/>
        </p:nvGrpSpPr>
        <p:grpSpPr>
          <a:xfrm>
            <a:off x="7075881" y="4701321"/>
            <a:ext cx="10956085" cy="2116143"/>
            <a:chOff x="0" y="0"/>
            <a:chExt cx="3444761" cy="948642"/>
          </a:xfrm>
          <a:solidFill>
            <a:srgbClr val="94D2BD"/>
          </a:solidFill>
        </p:grpSpPr>
        <p:sp>
          <p:nvSpPr>
            <p:cNvPr id="26" name="Freeform 3">
              <a:extLst>
                <a:ext uri="{FF2B5EF4-FFF2-40B4-BE49-F238E27FC236}">
                  <a16:creationId xmlns:a16="http://schemas.microsoft.com/office/drawing/2014/main" id="{DAAA0383-F7AE-47DD-929A-202AC4AC0E14}"/>
                </a:ext>
              </a:extLst>
            </p:cNvPr>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2164"/>
            <a:ext cx="13917173" cy="8068244"/>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28" name="TextBox 27">
            <a:extLst>
              <a:ext uri="{FF2B5EF4-FFF2-40B4-BE49-F238E27FC236}">
                <a16:creationId xmlns:a16="http://schemas.microsoft.com/office/drawing/2014/main" id="{A64BE147-43E1-4878-82C8-7FE4FB9C9325}"/>
              </a:ext>
            </a:extLst>
          </p:cNvPr>
          <p:cNvSpPr txBox="1"/>
          <p:nvPr/>
        </p:nvSpPr>
        <p:spPr>
          <a:xfrm>
            <a:off x="513307" y="2628900"/>
            <a:ext cx="7944893" cy="6781087"/>
          </a:xfrm>
          <a:prstGeom prst="rect">
            <a:avLst/>
          </a:prstGeom>
          <a:noFill/>
        </p:spPr>
        <p:txBody>
          <a:bodyPr wrap="square" rtlCol="0">
            <a:spAutoFit/>
          </a:bodyPr>
          <a:lstStyle/>
          <a:p>
            <a:pPr>
              <a:lnSpc>
                <a:spcPts val="3000"/>
              </a:lnSpc>
              <a:spcAft>
                <a:spcPts val="600"/>
              </a:spcAft>
            </a:pPr>
            <a:r>
              <a:rPr lang="es-ES" sz="2000" i="1">
                <a:solidFill>
                  <a:srgbClr val="264653"/>
                </a:solidFill>
                <a:latin typeface="Now" panose="020B0604020202020204" charset="0"/>
              </a:rPr>
              <a:t>(continuação)</a:t>
            </a:r>
          </a:p>
          <a:p>
            <a:pPr marL="342900" indent="-342900">
              <a:lnSpc>
                <a:spcPts val="3000"/>
              </a:lnSpc>
              <a:spcAft>
                <a:spcPts val="600"/>
              </a:spcAft>
              <a:buFont typeface="Arial" panose="020B0604020202020204" pitchFamily="34" charset="0"/>
              <a:buChar char="•"/>
            </a:pPr>
            <a:r>
              <a:rPr lang="pt-BR" sz="2400">
                <a:solidFill>
                  <a:srgbClr val="264653"/>
                </a:solidFill>
                <a:latin typeface="Now" panose="020B0604020202020204" charset="0"/>
              </a:rPr>
              <a:t>Esses grupos usam seus lucros para apoiar atividades de pesca da Comunidade - o Comitê Pesqueiro Comunitário (CFC) apresenta uma proposta de como usar o dinheiro</a:t>
            </a:r>
          </a:p>
          <a:p>
            <a:pPr marL="342900" indent="-342900">
              <a:lnSpc>
                <a:spcPts val="3000"/>
              </a:lnSpc>
              <a:spcAft>
                <a:spcPts val="600"/>
              </a:spcAft>
              <a:buFont typeface="Arial" panose="020B0604020202020204" pitchFamily="34" charset="0"/>
              <a:buChar char="•"/>
            </a:pPr>
            <a:endParaRPr lang="pt-BR" sz="2400">
              <a:solidFill>
                <a:srgbClr val="264653"/>
              </a:solidFill>
              <a:latin typeface="Now" panose="020B0604020202020204" charset="0"/>
            </a:endParaRPr>
          </a:p>
          <a:p>
            <a:pPr marL="342900" indent="-342900">
              <a:lnSpc>
                <a:spcPts val="3000"/>
              </a:lnSpc>
              <a:spcAft>
                <a:spcPts val="600"/>
              </a:spcAft>
              <a:buFont typeface="Arial" panose="020B0604020202020204" pitchFamily="34" charset="0"/>
              <a:buChar char="•"/>
            </a:pPr>
            <a:r>
              <a:rPr lang="pt-BR" sz="2400">
                <a:solidFill>
                  <a:srgbClr val="264653"/>
                </a:solidFill>
                <a:latin typeface="Now" panose="020B0604020202020204" charset="0"/>
              </a:rPr>
              <a:t>Este empoderamento econômico é um ponto de entrada para a tomada de decisões</a:t>
            </a:r>
          </a:p>
          <a:p>
            <a:pPr marL="342900" indent="-342900">
              <a:lnSpc>
                <a:spcPts val="3000"/>
              </a:lnSpc>
              <a:spcAft>
                <a:spcPts val="600"/>
              </a:spcAft>
              <a:buFont typeface="Arial" panose="020B0604020202020204" pitchFamily="34" charset="0"/>
              <a:buChar char="•"/>
            </a:pPr>
            <a:endParaRPr lang="pt-BR" sz="2400">
              <a:solidFill>
                <a:srgbClr val="264653"/>
              </a:solidFill>
              <a:latin typeface="Now" panose="020B0604020202020204" charset="0"/>
            </a:endParaRPr>
          </a:p>
          <a:p>
            <a:pPr marL="342900" indent="-342900">
              <a:lnSpc>
                <a:spcPts val="3000"/>
              </a:lnSpc>
              <a:spcAft>
                <a:spcPts val="600"/>
              </a:spcAft>
              <a:buFont typeface="Arial" panose="020B0604020202020204" pitchFamily="34" charset="0"/>
              <a:buChar char="•"/>
            </a:pPr>
            <a:r>
              <a:rPr lang="pt-BR" sz="2400">
                <a:solidFill>
                  <a:srgbClr val="264653"/>
                </a:solidFill>
                <a:latin typeface="Now" panose="020B0604020202020204" charset="0"/>
              </a:rPr>
              <a:t>Isso muda as suposições anteriores de que as mulheres não podem gerar uma renda significativa</a:t>
            </a:r>
          </a:p>
          <a:p>
            <a:pPr>
              <a:lnSpc>
                <a:spcPts val="3000"/>
              </a:lnSpc>
              <a:spcAft>
                <a:spcPts val="600"/>
              </a:spcAft>
            </a:pPr>
            <a:endParaRPr lang="pt-BR" sz="2400">
              <a:solidFill>
                <a:srgbClr val="264653"/>
              </a:solidFill>
              <a:latin typeface="Now" panose="020B0604020202020204" charset="0"/>
            </a:endParaRPr>
          </a:p>
          <a:p>
            <a:pPr>
              <a:lnSpc>
                <a:spcPts val="3000"/>
              </a:lnSpc>
              <a:spcAft>
                <a:spcPts val="600"/>
              </a:spcAft>
            </a:pPr>
            <a:r>
              <a:rPr lang="pt-BR" sz="2400">
                <a:solidFill>
                  <a:srgbClr val="264653"/>
                </a:solidFill>
                <a:latin typeface="Now" panose="020B0604020202020204" charset="0"/>
              </a:rPr>
              <a:t>Através desse processo, passo a passo as mulheres desenvolvem habilidades para prepará-las para se tornarem membros do CFC no futuro.</a:t>
            </a:r>
          </a:p>
        </p:txBody>
      </p:sp>
      <p:sp>
        <p:nvSpPr>
          <p:cNvPr id="13" name="TextBox 18">
            <a:extLst>
              <a:ext uri="{FF2B5EF4-FFF2-40B4-BE49-F238E27FC236}">
                <a16:creationId xmlns:a16="http://schemas.microsoft.com/office/drawing/2014/main" id="{46FED60F-C2A5-4D8E-A90C-011EC8306764}"/>
              </a:ext>
            </a:extLst>
          </p:cNvPr>
          <p:cNvSpPr txBox="1"/>
          <p:nvPr/>
        </p:nvSpPr>
        <p:spPr>
          <a:xfrm>
            <a:off x="14233671" y="2247900"/>
            <a:ext cx="4054329" cy="1594667"/>
          </a:xfrm>
          <a:prstGeom prst="rect">
            <a:avLst/>
          </a:prstGeom>
        </p:spPr>
        <p:txBody>
          <a:bodyPr wrap="square" lIns="0" tIns="0" rIns="0" bIns="0" rtlCol="0" anchor="t">
            <a:spAutoFit/>
          </a:bodyPr>
          <a:lstStyle/>
          <a:p>
            <a:pPr>
              <a:lnSpc>
                <a:spcPts val="4199"/>
              </a:lnSpc>
            </a:pPr>
            <a:r>
              <a:rPr lang="pt-BR" sz="2999">
                <a:solidFill>
                  <a:srgbClr val="CCEAE0"/>
                </a:solidFill>
                <a:latin typeface="Now"/>
              </a:rPr>
              <a:t>ORGANIZAÇÕES DE CONSERVAÇÃO </a:t>
            </a:r>
          </a:p>
          <a:p>
            <a:pPr>
              <a:lnSpc>
                <a:spcPts val="4199"/>
              </a:lnSpc>
            </a:pPr>
            <a:r>
              <a:rPr lang="pt-BR" sz="2999">
                <a:solidFill>
                  <a:srgbClr val="CCEAE0"/>
                </a:solidFill>
                <a:latin typeface="Now"/>
              </a:rPr>
              <a:t>(ONGs, OSCs) </a:t>
            </a:r>
            <a:endParaRPr lang="en-US" sz="2999">
              <a:solidFill>
                <a:srgbClr val="CCEAE0"/>
              </a:solidFill>
              <a:latin typeface="Now"/>
            </a:endParaRPr>
          </a:p>
        </p:txBody>
      </p:sp>
      <p:sp>
        <p:nvSpPr>
          <p:cNvPr id="14" name="TextBox 19">
            <a:extLst>
              <a:ext uri="{FF2B5EF4-FFF2-40B4-BE49-F238E27FC236}">
                <a16:creationId xmlns:a16="http://schemas.microsoft.com/office/drawing/2014/main" id="{B4E8F8EF-5291-4701-95BC-1367772209D3}"/>
              </a:ext>
            </a:extLst>
          </p:cNvPr>
          <p:cNvSpPr txBox="1"/>
          <p:nvPr/>
        </p:nvSpPr>
        <p:spPr>
          <a:xfrm>
            <a:off x="14169965" y="5524500"/>
            <a:ext cx="4575235" cy="517449"/>
          </a:xfrm>
          <a:prstGeom prst="rect">
            <a:avLst/>
          </a:prstGeom>
        </p:spPr>
        <p:txBody>
          <a:bodyPr wrap="square" lIns="0" tIns="0" rIns="0" bIns="0" rtlCol="0" anchor="t">
            <a:spAutoFit/>
          </a:bodyPr>
          <a:lstStyle/>
          <a:p>
            <a:pPr>
              <a:lnSpc>
                <a:spcPts val="4199"/>
              </a:lnSpc>
            </a:pPr>
            <a:r>
              <a:rPr lang="en-US" sz="2999">
                <a:solidFill>
                  <a:schemeClr val="bg1"/>
                </a:solidFill>
                <a:latin typeface="Now"/>
              </a:rPr>
              <a:t>COMUNIDADES</a:t>
            </a:r>
          </a:p>
        </p:txBody>
      </p:sp>
      <p:sp>
        <p:nvSpPr>
          <p:cNvPr id="21" name="TextBox 20">
            <a:extLst>
              <a:ext uri="{FF2B5EF4-FFF2-40B4-BE49-F238E27FC236}">
                <a16:creationId xmlns:a16="http://schemas.microsoft.com/office/drawing/2014/main" id="{D3204031-9FCF-42A0-A91C-133981608E34}"/>
              </a:ext>
            </a:extLst>
          </p:cNvPr>
          <p:cNvSpPr txBox="1"/>
          <p:nvPr/>
        </p:nvSpPr>
        <p:spPr>
          <a:xfrm>
            <a:off x="14219596" y="7528781"/>
            <a:ext cx="4068404" cy="2133276"/>
          </a:xfrm>
          <a:prstGeom prst="rect">
            <a:avLst/>
          </a:prstGeom>
        </p:spPr>
        <p:txBody>
          <a:bodyPr wrap="square" lIns="0" tIns="0" rIns="0" bIns="0" rtlCol="0" anchor="t">
            <a:spAutoFit/>
          </a:bodyPr>
          <a:lstStyle/>
          <a:p>
            <a:pPr>
              <a:lnSpc>
                <a:spcPts val="4199"/>
              </a:lnSpc>
            </a:pPr>
            <a:r>
              <a:rPr lang="pt-BR" sz="2999" dirty="0">
                <a:solidFill>
                  <a:srgbClr val="CCEAE0"/>
                </a:solidFill>
                <a:latin typeface="Now"/>
              </a:rPr>
              <a:t>AUTORIDADES, TOMADORES DE DECISÃO acima do nível da comunidade</a:t>
            </a:r>
            <a:endParaRPr lang="en-US" sz="2999" dirty="0">
              <a:solidFill>
                <a:srgbClr val="CCEAE0"/>
              </a:solidFill>
              <a:latin typeface="Now"/>
            </a:endParaRPr>
          </a:p>
        </p:txBody>
      </p:sp>
      <p:sp>
        <p:nvSpPr>
          <p:cNvPr id="22" name="TextBox 21">
            <a:extLst>
              <a:ext uri="{FF2B5EF4-FFF2-40B4-BE49-F238E27FC236}">
                <a16:creationId xmlns:a16="http://schemas.microsoft.com/office/drawing/2014/main" id="{7FDFDA0F-5136-475F-8097-D83DE56AD2F5}"/>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pt-BR" sz="4200">
                <a:solidFill>
                  <a:srgbClr val="000000"/>
                </a:solidFill>
                <a:latin typeface="Now"/>
              </a:rPr>
              <a:t>Capacitação em todas as instituições</a:t>
            </a:r>
            <a:endParaRPr lang="en-US" sz="4200">
              <a:solidFill>
                <a:srgbClr val="000000"/>
              </a:solidFill>
              <a:latin typeface="Now"/>
            </a:endParaRPr>
          </a:p>
        </p:txBody>
      </p:sp>
      <p:pic>
        <p:nvPicPr>
          <p:cNvPr id="3" name="Picture 2">
            <a:extLst>
              <a:ext uri="{FF2B5EF4-FFF2-40B4-BE49-F238E27FC236}">
                <a16:creationId xmlns:a16="http://schemas.microsoft.com/office/drawing/2014/main" id="{D4BBBA59-B9CD-4C87-8DF3-9336ABFA0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3074040"/>
            <a:ext cx="4972050" cy="6362700"/>
          </a:xfrm>
          <a:prstGeom prst="rect">
            <a:avLst/>
          </a:prstGeom>
        </p:spPr>
      </p:pic>
    </p:spTree>
    <p:extLst>
      <p:ext uri="{BB962C8B-B14F-4D97-AF65-F5344CB8AC3E}">
        <p14:creationId xmlns:p14="http://schemas.microsoft.com/office/powerpoint/2010/main" val="197355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9">
            <a:extLst>
              <a:ext uri="{FF2B5EF4-FFF2-40B4-BE49-F238E27FC236}">
                <a16:creationId xmlns:a16="http://schemas.microsoft.com/office/drawing/2014/main" id="{6849BF52-F8E3-43CA-9C4D-05002390773C}"/>
              </a:ext>
            </a:extLst>
          </p:cNvPr>
          <p:cNvGrpSpPr/>
          <p:nvPr/>
        </p:nvGrpSpPr>
        <p:grpSpPr>
          <a:xfrm>
            <a:off x="256027" y="1997572"/>
            <a:ext cx="13917173" cy="7870328"/>
            <a:chOff x="0" y="0"/>
            <a:chExt cx="3444761" cy="2418032"/>
          </a:xfrm>
          <a:solidFill>
            <a:srgbClr val="94D2BD"/>
          </a:solidFill>
        </p:grpSpPr>
        <p:sp>
          <p:nvSpPr>
            <p:cNvPr id="30" name="Freeform 20">
              <a:extLst>
                <a:ext uri="{FF2B5EF4-FFF2-40B4-BE49-F238E27FC236}">
                  <a16:creationId xmlns:a16="http://schemas.microsoft.com/office/drawing/2014/main" id="{1964B2E1-85A7-4C0E-8D7B-3C973B37B1B2}"/>
                </a:ext>
              </a:extLst>
            </p:cNvPr>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grpSp>
        <p:nvGrpSpPr>
          <p:cNvPr id="2" name="Group 2"/>
          <p:cNvGrpSpPr/>
          <p:nvPr/>
        </p:nvGrpSpPr>
        <p:grpSpPr>
          <a:xfrm>
            <a:off x="7103315" y="7063521"/>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28" name="TextBox 27">
            <a:extLst>
              <a:ext uri="{FF2B5EF4-FFF2-40B4-BE49-F238E27FC236}">
                <a16:creationId xmlns:a16="http://schemas.microsoft.com/office/drawing/2014/main" id="{D1EBE8CD-8C39-4397-98B7-D27F1B83E99D}"/>
              </a:ext>
            </a:extLst>
          </p:cNvPr>
          <p:cNvSpPr txBox="1"/>
          <p:nvPr/>
        </p:nvSpPr>
        <p:spPr>
          <a:xfrm>
            <a:off x="628851" y="3064252"/>
            <a:ext cx="7600749" cy="2800767"/>
          </a:xfrm>
          <a:prstGeom prst="rect">
            <a:avLst/>
          </a:prstGeom>
          <a:noFill/>
        </p:spPr>
        <p:txBody>
          <a:bodyPr wrap="square" rtlCol="0">
            <a:spAutoFit/>
          </a:bodyPr>
          <a:lstStyle/>
          <a:p>
            <a:pPr marL="285750" indent="-285750">
              <a:buFont typeface="Arial" panose="020B0604020202020204" pitchFamily="34" charset="0"/>
              <a:buChar char="•"/>
            </a:pPr>
            <a:r>
              <a:rPr lang="pt-BR" sz="2200" dirty="0">
                <a:solidFill>
                  <a:srgbClr val="264653"/>
                </a:solidFill>
                <a:latin typeface="Now" panose="020B0604020202020204" charset="0"/>
              </a:rPr>
              <a:t>Apoiar oportunidades educacionais para jovens indígenas, incluindo mulheres - acesso ao ensino médio, experiência prática com projetos, e a universidade; agora algumas ex-alunas se tornaram advogadas | </a:t>
            </a:r>
            <a:r>
              <a:rPr lang="pt-BR" sz="2000" dirty="0">
                <a:solidFill>
                  <a:srgbClr val="264653"/>
                </a:solidFill>
                <a:latin typeface="Now" panose="020B0604020202020204" charset="0"/>
              </a:rPr>
              <a:t>HA, Camboja</a:t>
            </a:r>
          </a:p>
          <a:p>
            <a:endParaRPr lang="pt-BR" sz="2200" dirty="0">
              <a:solidFill>
                <a:srgbClr val="264653"/>
              </a:solidFill>
              <a:latin typeface="Now" panose="020B0604020202020204" charset="0"/>
            </a:endParaRPr>
          </a:p>
          <a:p>
            <a:pPr marL="285750" indent="-285750">
              <a:buFont typeface="Arial" panose="020B0604020202020204" pitchFamily="34" charset="0"/>
              <a:buChar char="•"/>
            </a:pPr>
            <a:r>
              <a:rPr lang="pt-BR" sz="2200" dirty="0">
                <a:solidFill>
                  <a:srgbClr val="264653"/>
                </a:solidFill>
                <a:latin typeface="Now" panose="020B0604020202020204" charset="0"/>
              </a:rPr>
              <a:t>Apoiaram a educação de 7 mulheres indígenas que hoje são advogadas ambientais | </a:t>
            </a:r>
            <a:r>
              <a:rPr lang="pt-BR" sz="2000" dirty="0">
                <a:solidFill>
                  <a:srgbClr val="264653"/>
                </a:solidFill>
                <a:latin typeface="Now" panose="020B0604020202020204" charset="0"/>
              </a:rPr>
              <a:t>CIYA, Camboja</a:t>
            </a:r>
          </a:p>
        </p:txBody>
      </p:sp>
      <p:sp>
        <p:nvSpPr>
          <p:cNvPr id="31" name="TextBox 30">
            <a:extLst>
              <a:ext uri="{FF2B5EF4-FFF2-40B4-BE49-F238E27FC236}">
                <a16:creationId xmlns:a16="http://schemas.microsoft.com/office/drawing/2014/main" id="{D204A38A-5358-4D9E-AC59-D4D452C2C982}"/>
              </a:ext>
            </a:extLst>
          </p:cNvPr>
          <p:cNvSpPr txBox="1"/>
          <p:nvPr/>
        </p:nvSpPr>
        <p:spPr>
          <a:xfrm>
            <a:off x="513400" y="2171700"/>
            <a:ext cx="12364400" cy="523220"/>
          </a:xfrm>
          <a:prstGeom prst="rect">
            <a:avLst/>
          </a:prstGeom>
          <a:noFill/>
        </p:spPr>
        <p:txBody>
          <a:bodyPr wrap="square" rtlCol="0">
            <a:spAutoFit/>
          </a:bodyPr>
          <a:lstStyle/>
          <a:p>
            <a:r>
              <a:rPr lang="pt-BR" sz="2800">
                <a:solidFill>
                  <a:schemeClr val="bg1"/>
                </a:solidFill>
                <a:latin typeface="Now" panose="020B0604020202020204" charset="0"/>
              </a:rPr>
              <a:t>Investir em educação para líderes mais diversificados no futuro</a:t>
            </a:r>
            <a:endParaRPr lang="en-US" sz="2400">
              <a:solidFill>
                <a:schemeClr val="bg1"/>
              </a:solidFill>
              <a:latin typeface="Now" panose="020B0604020202020204" charset="0"/>
            </a:endParaRPr>
          </a:p>
        </p:txBody>
      </p:sp>
      <p:sp>
        <p:nvSpPr>
          <p:cNvPr id="32" name="AutoShape 2">
            <a:extLst>
              <a:ext uri="{FF2B5EF4-FFF2-40B4-BE49-F238E27FC236}">
                <a16:creationId xmlns:a16="http://schemas.microsoft.com/office/drawing/2014/main" id="{7B2D1D97-0AF4-4B9C-B81B-C4919B1E87DB}"/>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33" name="TextBox 32">
            <a:extLst>
              <a:ext uri="{FF2B5EF4-FFF2-40B4-BE49-F238E27FC236}">
                <a16:creationId xmlns:a16="http://schemas.microsoft.com/office/drawing/2014/main" id="{BFADB430-DA11-4A24-BD50-7BCB8693A09A}"/>
              </a:ext>
            </a:extLst>
          </p:cNvPr>
          <p:cNvSpPr txBox="1"/>
          <p:nvPr/>
        </p:nvSpPr>
        <p:spPr>
          <a:xfrm>
            <a:off x="510810" y="6785097"/>
            <a:ext cx="12364400" cy="523220"/>
          </a:xfrm>
          <a:prstGeom prst="rect">
            <a:avLst/>
          </a:prstGeom>
          <a:noFill/>
        </p:spPr>
        <p:txBody>
          <a:bodyPr wrap="square" rtlCol="0">
            <a:spAutoFit/>
          </a:bodyPr>
          <a:lstStyle/>
          <a:p>
            <a:r>
              <a:rPr lang="pt-BR" sz="2800">
                <a:solidFill>
                  <a:schemeClr val="bg1"/>
                </a:solidFill>
                <a:latin typeface="Now" panose="020B0604020202020204" charset="0"/>
              </a:rPr>
              <a:t>Apoiar as mulheres na mídia</a:t>
            </a:r>
            <a:endParaRPr lang="en-US" sz="2400">
              <a:solidFill>
                <a:schemeClr val="bg1"/>
              </a:solidFill>
              <a:latin typeface="Now" panose="020B0604020202020204" charset="0"/>
            </a:endParaRPr>
          </a:p>
        </p:txBody>
      </p:sp>
      <p:sp>
        <p:nvSpPr>
          <p:cNvPr id="34" name="AutoShape 2">
            <a:extLst>
              <a:ext uri="{FF2B5EF4-FFF2-40B4-BE49-F238E27FC236}">
                <a16:creationId xmlns:a16="http://schemas.microsoft.com/office/drawing/2014/main" id="{95406BDD-7AA3-483B-8813-4C931C8F01A8}"/>
              </a:ext>
            </a:extLst>
          </p:cNvPr>
          <p:cNvSpPr/>
          <p:nvPr/>
        </p:nvSpPr>
        <p:spPr>
          <a:xfrm>
            <a:off x="628851" y="7394697"/>
            <a:ext cx="7750559" cy="0"/>
          </a:xfrm>
          <a:prstGeom prst="line">
            <a:avLst/>
          </a:prstGeom>
          <a:ln w="28575" cap="rnd">
            <a:solidFill>
              <a:schemeClr val="bg1"/>
            </a:solidFill>
            <a:prstDash val="sysDot"/>
            <a:headEnd type="none" w="sm" len="sm"/>
            <a:tailEnd type="none" w="sm" len="sm"/>
          </a:ln>
        </p:spPr>
      </p:sp>
      <p:sp>
        <p:nvSpPr>
          <p:cNvPr id="35" name="TextBox 34">
            <a:extLst>
              <a:ext uri="{FF2B5EF4-FFF2-40B4-BE49-F238E27FC236}">
                <a16:creationId xmlns:a16="http://schemas.microsoft.com/office/drawing/2014/main" id="{80CD525F-398D-453D-AA57-04942BF030E5}"/>
              </a:ext>
            </a:extLst>
          </p:cNvPr>
          <p:cNvSpPr txBox="1"/>
          <p:nvPr/>
        </p:nvSpPr>
        <p:spPr>
          <a:xfrm>
            <a:off x="628851" y="7521023"/>
            <a:ext cx="10517657" cy="1446550"/>
          </a:xfrm>
          <a:prstGeom prst="rect">
            <a:avLst/>
          </a:prstGeom>
          <a:noFill/>
        </p:spPr>
        <p:txBody>
          <a:bodyPr wrap="square" rtlCol="0">
            <a:spAutoFit/>
          </a:bodyPr>
          <a:lstStyle/>
          <a:p>
            <a:r>
              <a:rPr lang="pt-BR" sz="2400">
                <a:solidFill>
                  <a:srgbClr val="264653"/>
                </a:solidFill>
                <a:latin typeface="Now" panose="020B0604020202020204" charset="0"/>
              </a:rPr>
              <a:t>Trabalhando para engajar jornalistas mulheres em atividades para aumentar a capacidade de reportagem ambiental </a:t>
            </a:r>
          </a:p>
          <a:p>
            <a:r>
              <a:rPr lang="pt-BR" sz="2000">
                <a:solidFill>
                  <a:srgbClr val="264653"/>
                </a:solidFill>
                <a:latin typeface="Now" panose="020B0604020202020204" charset="0"/>
              </a:rPr>
              <a:t>| Centro de Reconciliação de Pessoas e Natureza (Center for People and Nature Reconciliation, PAN), Vietnã</a:t>
            </a:r>
            <a:endParaRPr lang="en-US" sz="2000">
              <a:solidFill>
                <a:srgbClr val="264653"/>
              </a:solidFill>
              <a:latin typeface="Now" panose="020B0604020202020204" charset="0"/>
            </a:endParaRPr>
          </a:p>
        </p:txBody>
      </p:sp>
      <p:pic>
        <p:nvPicPr>
          <p:cNvPr id="26" name="Picture 25" descr="A group of people posing for a photo&#10;&#10;Description automatically generated">
            <a:extLst>
              <a:ext uri="{FF2B5EF4-FFF2-40B4-BE49-F238E27FC236}">
                <a16:creationId xmlns:a16="http://schemas.microsoft.com/office/drawing/2014/main" id="{32217AAC-ED01-4B8E-BF88-AD5A20AE42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8200" y="3009900"/>
            <a:ext cx="5152516" cy="3427855"/>
          </a:xfrm>
          <a:prstGeom prst="rect">
            <a:avLst/>
          </a:prstGeom>
        </p:spPr>
      </p:pic>
      <p:sp>
        <p:nvSpPr>
          <p:cNvPr id="36" name="TextBox 4">
            <a:extLst>
              <a:ext uri="{FF2B5EF4-FFF2-40B4-BE49-F238E27FC236}">
                <a16:creationId xmlns:a16="http://schemas.microsoft.com/office/drawing/2014/main" id="{D9771DF8-5712-455C-8A75-D3473E0320D2}"/>
              </a:ext>
            </a:extLst>
          </p:cNvPr>
          <p:cNvSpPr txBox="1"/>
          <p:nvPr/>
        </p:nvSpPr>
        <p:spPr>
          <a:xfrm>
            <a:off x="8602424" y="6486680"/>
            <a:ext cx="4808776" cy="561820"/>
          </a:xfrm>
          <a:prstGeom prst="rect">
            <a:avLst/>
          </a:prstGeom>
        </p:spPr>
        <p:txBody>
          <a:bodyPr wrap="square" lIns="0" tIns="0" rIns="0" bIns="0" rtlCol="0" anchor="t">
            <a:spAutoFit/>
          </a:bodyPr>
          <a:lstStyle/>
          <a:p>
            <a:pPr algn="r">
              <a:lnSpc>
                <a:spcPts val="2240"/>
              </a:lnSpc>
            </a:pPr>
            <a:r>
              <a:rPr lang="pt-BR">
                <a:solidFill>
                  <a:schemeClr val="bg1"/>
                </a:solidFill>
                <a:latin typeface="Now"/>
              </a:rPr>
              <a:t>Participantes jovens no programa de apoio à educação do CIYA.</a:t>
            </a:r>
            <a:r>
              <a:rPr lang="es-ES">
                <a:solidFill>
                  <a:schemeClr val="bg1"/>
                </a:solidFill>
                <a:latin typeface="Now"/>
              </a:rPr>
              <a:t> </a:t>
            </a:r>
            <a:r>
              <a:rPr lang="en-US">
                <a:solidFill>
                  <a:schemeClr val="bg1"/>
                </a:solidFill>
                <a:latin typeface="Now"/>
              </a:rPr>
              <a:t>© CIYA</a:t>
            </a:r>
            <a:endParaRPr lang="en-US">
              <a:solidFill>
                <a:schemeClr val="bg1"/>
              </a:solidFill>
              <a:highlight>
                <a:srgbClr val="FFFF00"/>
              </a:highlight>
              <a:latin typeface="Now"/>
            </a:endParaRPr>
          </a:p>
        </p:txBody>
      </p:sp>
      <p:sp>
        <p:nvSpPr>
          <p:cNvPr id="21" name="TextBox 18">
            <a:extLst>
              <a:ext uri="{FF2B5EF4-FFF2-40B4-BE49-F238E27FC236}">
                <a16:creationId xmlns:a16="http://schemas.microsoft.com/office/drawing/2014/main" id="{9D44A5B1-63F8-4C3D-A72D-A7DCD4C1C1A1}"/>
              </a:ext>
            </a:extLst>
          </p:cNvPr>
          <p:cNvSpPr txBox="1"/>
          <p:nvPr/>
        </p:nvSpPr>
        <p:spPr>
          <a:xfrm>
            <a:off x="14233671" y="2247900"/>
            <a:ext cx="4054329" cy="1594667"/>
          </a:xfrm>
          <a:prstGeom prst="rect">
            <a:avLst/>
          </a:prstGeom>
        </p:spPr>
        <p:txBody>
          <a:bodyPr wrap="square" lIns="0" tIns="0" rIns="0" bIns="0" rtlCol="0" anchor="t">
            <a:spAutoFit/>
          </a:bodyPr>
          <a:lstStyle/>
          <a:p>
            <a:pPr>
              <a:lnSpc>
                <a:spcPts val="4199"/>
              </a:lnSpc>
            </a:pPr>
            <a:r>
              <a:rPr lang="pt-BR" sz="2999">
                <a:solidFill>
                  <a:srgbClr val="CCEAE0"/>
                </a:solidFill>
                <a:latin typeface="Now"/>
              </a:rPr>
              <a:t>ORGANIZAÇÕES DE CONSERVAÇÃO </a:t>
            </a:r>
          </a:p>
          <a:p>
            <a:pPr>
              <a:lnSpc>
                <a:spcPts val="4199"/>
              </a:lnSpc>
            </a:pPr>
            <a:r>
              <a:rPr lang="pt-BR" sz="2999">
                <a:solidFill>
                  <a:srgbClr val="CCEAE0"/>
                </a:solidFill>
                <a:latin typeface="Now"/>
              </a:rPr>
              <a:t>(ONGs, OSCs) </a:t>
            </a:r>
            <a:endParaRPr lang="en-US" sz="2999">
              <a:solidFill>
                <a:srgbClr val="CCEAE0"/>
              </a:solidFill>
              <a:latin typeface="Now"/>
            </a:endParaRPr>
          </a:p>
        </p:txBody>
      </p:sp>
      <p:sp>
        <p:nvSpPr>
          <p:cNvPr id="22" name="TextBox 19">
            <a:extLst>
              <a:ext uri="{FF2B5EF4-FFF2-40B4-BE49-F238E27FC236}">
                <a16:creationId xmlns:a16="http://schemas.microsoft.com/office/drawing/2014/main" id="{18B16E39-29CF-4FA3-BF58-C345C73EB3F6}"/>
              </a:ext>
            </a:extLst>
          </p:cNvPr>
          <p:cNvSpPr txBox="1"/>
          <p:nvPr/>
        </p:nvSpPr>
        <p:spPr>
          <a:xfrm>
            <a:off x="14169965" y="5524500"/>
            <a:ext cx="4575235" cy="517449"/>
          </a:xfrm>
          <a:prstGeom prst="rect">
            <a:avLst/>
          </a:prstGeom>
        </p:spPr>
        <p:txBody>
          <a:bodyPr wrap="square" lIns="0" tIns="0" rIns="0" bIns="0" rtlCol="0" anchor="t">
            <a:spAutoFit/>
          </a:bodyPr>
          <a:lstStyle/>
          <a:p>
            <a:pPr>
              <a:lnSpc>
                <a:spcPts val="4199"/>
              </a:lnSpc>
            </a:pPr>
            <a:r>
              <a:rPr lang="en-US" sz="2999">
                <a:solidFill>
                  <a:srgbClr val="CCEAE0"/>
                </a:solidFill>
                <a:latin typeface="Now"/>
              </a:rPr>
              <a:t>COMUNIDADES</a:t>
            </a:r>
          </a:p>
        </p:txBody>
      </p:sp>
      <p:sp>
        <p:nvSpPr>
          <p:cNvPr id="23" name="TextBox 22">
            <a:extLst>
              <a:ext uri="{FF2B5EF4-FFF2-40B4-BE49-F238E27FC236}">
                <a16:creationId xmlns:a16="http://schemas.microsoft.com/office/drawing/2014/main" id="{34FBCD4C-928F-4BC0-849F-2248F754EFA9}"/>
              </a:ext>
            </a:extLst>
          </p:cNvPr>
          <p:cNvSpPr txBox="1"/>
          <p:nvPr/>
        </p:nvSpPr>
        <p:spPr>
          <a:xfrm>
            <a:off x="14219596" y="7528781"/>
            <a:ext cx="4068404" cy="2133276"/>
          </a:xfrm>
          <a:prstGeom prst="rect">
            <a:avLst/>
          </a:prstGeom>
        </p:spPr>
        <p:txBody>
          <a:bodyPr wrap="square" lIns="0" tIns="0" rIns="0" bIns="0" rtlCol="0" anchor="t">
            <a:spAutoFit/>
          </a:bodyPr>
          <a:lstStyle/>
          <a:p>
            <a:pPr>
              <a:lnSpc>
                <a:spcPts val="4199"/>
              </a:lnSpc>
            </a:pPr>
            <a:r>
              <a:rPr lang="pt-BR" sz="2999" dirty="0">
                <a:solidFill>
                  <a:schemeClr val="bg1"/>
                </a:solidFill>
                <a:latin typeface="Now"/>
              </a:rPr>
              <a:t>AUTORIDADES, TOMADORES DE DECISÃO acima do nível da comunidade</a:t>
            </a:r>
            <a:endParaRPr lang="en-US" sz="2999" dirty="0">
              <a:solidFill>
                <a:schemeClr val="bg1"/>
              </a:solidFill>
              <a:latin typeface="Now"/>
            </a:endParaRPr>
          </a:p>
        </p:txBody>
      </p:sp>
      <p:sp>
        <p:nvSpPr>
          <p:cNvPr id="24" name="TextBox 21">
            <a:extLst>
              <a:ext uri="{FF2B5EF4-FFF2-40B4-BE49-F238E27FC236}">
                <a16:creationId xmlns:a16="http://schemas.microsoft.com/office/drawing/2014/main" id="{C1927CAE-F142-499E-B6D5-DEB00D29A572}"/>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pt-BR" sz="4200">
                <a:solidFill>
                  <a:srgbClr val="000000"/>
                </a:solidFill>
                <a:latin typeface="Now"/>
              </a:rPr>
              <a:t>Capacitação em todas as instituições</a:t>
            </a:r>
            <a:endParaRPr lang="en-US" sz="4200">
              <a:solidFill>
                <a:srgbClr val="000000"/>
              </a:solidFill>
              <a:latin typeface="Now"/>
            </a:endParaRPr>
          </a:p>
        </p:txBody>
      </p:sp>
    </p:spTree>
    <p:extLst>
      <p:ext uri="{BB962C8B-B14F-4D97-AF65-F5344CB8AC3E}">
        <p14:creationId xmlns:p14="http://schemas.microsoft.com/office/powerpoint/2010/main" val="1323043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87470F-492E-412B-8E24-9F728D1CC8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57" r="1"/>
          <a:stretch/>
        </p:blipFill>
        <p:spPr>
          <a:xfrm>
            <a:off x="7819445" y="1903"/>
            <a:ext cx="10468554"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347868" y="4128119"/>
            <a:ext cx="6967332" cy="43681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461211"/>
            <a:ext cx="10355820" cy="811378"/>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26706"/>
            <a:ext cx="9969852" cy="707886"/>
          </a:xfrm>
          <a:prstGeom prst="rect">
            <a:avLst/>
          </a:prstGeom>
          <a:noFill/>
        </p:spPr>
        <p:txBody>
          <a:bodyPr wrap="square">
            <a:spAutoFit/>
          </a:bodyPr>
          <a:lstStyle/>
          <a:p>
            <a:r>
              <a:rPr lang="en-US" sz="4000">
                <a:solidFill>
                  <a:schemeClr val="bg1"/>
                </a:solidFill>
                <a:latin typeface="Now" panose="020B0604020202020204" charset="0"/>
              </a:rPr>
              <a:t>Envolvimento significativo</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509462" y="5705713"/>
            <a:ext cx="8425605" cy="2862322"/>
          </a:xfrm>
          <a:prstGeom prst="rect">
            <a:avLst/>
          </a:prstGeom>
          <a:noFill/>
        </p:spPr>
        <p:txBody>
          <a:bodyPr wrap="square">
            <a:spAutoFit/>
          </a:bodyPr>
          <a:lstStyle/>
          <a:p>
            <a:pPr marL="457200" indent="-457200">
              <a:buFont typeface="Arial" panose="020B0604020202020204" pitchFamily="34" charset="0"/>
              <a:buChar char="•"/>
            </a:pPr>
            <a:r>
              <a:rPr lang="pt-BR" sz="3000">
                <a:solidFill>
                  <a:schemeClr val="bg1"/>
                </a:solidFill>
                <a:latin typeface="Now" panose="020B0604020202020204" charset="0"/>
                <a:sym typeface="Wingdings" panose="05000000000000000000" pitchFamily="2" charset="2"/>
              </a:rPr>
              <a:t>Prestar atenção em como as mulheres estão participando</a:t>
            </a:r>
          </a:p>
          <a:p>
            <a:pPr marL="457200" indent="-457200">
              <a:buFont typeface="Arial" panose="020B0604020202020204" pitchFamily="34" charset="0"/>
              <a:buChar char="•"/>
            </a:pPr>
            <a:endParaRPr lang="pt-BR" sz="3000">
              <a:solidFill>
                <a:schemeClr val="bg1"/>
              </a:solidFill>
              <a:latin typeface="Now" panose="020B0604020202020204" charset="0"/>
              <a:sym typeface="Wingdings" panose="05000000000000000000" pitchFamily="2" charset="2"/>
            </a:endParaRPr>
          </a:p>
          <a:p>
            <a:pPr marL="457200" indent="-457200">
              <a:buFont typeface="Arial" panose="020B0604020202020204" pitchFamily="34" charset="0"/>
              <a:buChar char="•"/>
            </a:pPr>
            <a:r>
              <a:rPr lang="pt-BR" sz="3000">
                <a:solidFill>
                  <a:schemeClr val="bg1"/>
                </a:solidFill>
                <a:latin typeface="Now" panose="020B0604020202020204" charset="0"/>
                <a:sym typeface="Wingdings" panose="05000000000000000000" pitchFamily="2" charset="2"/>
              </a:rPr>
              <a:t>Avaliar se a participação é significativa e aborda seus objetivos de gênero por meio de monitoramento e avaliação</a:t>
            </a:r>
            <a:endParaRPr lang="en-US" sz="3000" i="1">
              <a:solidFill>
                <a:schemeClr val="bg1"/>
              </a:solidFill>
              <a:latin typeface="Now" panose="020B0604020202020204" charset="0"/>
              <a:sym typeface="Wingdings" panose="05000000000000000000" pitchFamily="2" charset="2"/>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790993" y="1075626"/>
            <a:ext cx="28595" cy="8259552"/>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2591931"/>
            <a:ext cx="9574132" cy="2246769"/>
          </a:xfrm>
          <a:prstGeom prst="rect">
            <a:avLst/>
          </a:prstGeom>
          <a:noFill/>
        </p:spPr>
        <p:txBody>
          <a:bodyPr wrap="square">
            <a:spAutoFit/>
          </a:bodyPr>
          <a:lstStyle/>
          <a:p>
            <a:r>
              <a:rPr lang="pt-BR" sz="3500">
                <a:solidFill>
                  <a:schemeClr val="bg1"/>
                </a:solidFill>
                <a:latin typeface="Now" panose="020B0604020202020204" charset="0"/>
              </a:rPr>
              <a:t>É importante prestar atenção em como as mulheres participam das atividades do seu projeto e como apoiar ou facilitar uma participação mais significativa</a:t>
            </a:r>
            <a:endParaRPr lang="en-US" sz="3500" b="1">
              <a:solidFill>
                <a:schemeClr val="bg1"/>
              </a:solidFill>
              <a:latin typeface="Now" panose="020B0604020202020204" charset="0"/>
            </a:endParaRPr>
          </a:p>
        </p:txBody>
      </p:sp>
      <p:sp>
        <p:nvSpPr>
          <p:cNvPr id="22" name="Rectangle 21">
            <a:extLst>
              <a:ext uri="{FF2B5EF4-FFF2-40B4-BE49-F238E27FC236}">
                <a16:creationId xmlns:a16="http://schemas.microsoft.com/office/drawing/2014/main" id="{381EC197-C2B7-4AF1-BB84-BA0F4AB06C44}"/>
              </a:ext>
            </a:extLst>
          </p:cNvPr>
          <p:cNvSpPr/>
          <p:nvPr/>
        </p:nvSpPr>
        <p:spPr>
          <a:xfrm>
            <a:off x="295854" y="1593358"/>
            <a:ext cx="6967332" cy="16841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6" name="Arrow: Down 55">
            <a:extLst>
              <a:ext uri="{FF2B5EF4-FFF2-40B4-BE49-F238E27FC236}">
                <a16:creationId xmlns:a16="http://schemas.microsoft.com/office/drawing/2014/main" id="{C6866971-32AE-4757-B103-C175AD62A003}"/>
              </a:ext>
            </a:extLst>
          </p:cNvPr>
          <p:cNvSpPr/>
          <p:nvPr/>
        </p:nvSpPr>
        <p:spPr>
          <a:xfrm rot="10800000">
            <a:off x="36064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7" name="Right Brace 56">
            <a:extLst>
              <a:ext uri="{FF2B5EF4-FFF2-40B4-BE49-F238E27FC236}">
                <a16:creationId xmlns:a16="http://schemas.microsoft.com/office/drawing/2014/main" id="{C0E1C652-4757-46DC-A9FC-7AEFA33C28FF}"/>
              </a:ext>
            </a:extLst>
          </p:cNvPr>
          <p:cNvSpPr/>
          <p:nvPr/>
        </p:nvSpPr>
        <p:spPr>
          <a:xfrm rot="5400000">
            <a:off x="36796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58" name="Right Brace 57">
            <a:extLst>
              <a:ext uri="{FF2B5EF4-FFF2-40B4-BE49-F238E27FC236}">
                <a16:creationId xmlns:a16="http://schemas.microsoft.com/office/drawing/2014/main" id="{A15AB802-50F5-41DB-9895-6237C2E486E4}"/>
              </a:ext>
            </a:extLst>
          </p:cNvPr>
          <p:cNvSpPr/>
          <p:nvPr/>
        </p:nvSpPr>
        <p:spPr>
          <a:xfrm rot="16200000">
            <a:off x="36796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59" name="Rectangle: Rounded Corners 58">
            <a:extLst>
              <a:ext uri="{FF2B5EF4-FFF2-40B4-BE49-F238E27FC236}">
                <a16:creationId xmlns:a16="http://schemas.microsoft.com/office/drawing/2014/main" id="{E93C36FD-987C-4DF0-9241-81E758A01C52}"/>
              </a:ext>
            </a:extLst>
          </p:cNvPr>
          <p:cNvSpPr/>
          <p:nvPr/>
        </p:nvSpPr>
        <p:spPr>
          <a:xfrm>
            <a:off x="6696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a participação das mulheres pode continuar no futuro?</a:t>
            </a:r>
            <a:endParaRPr lang="en-US" sz="2200">
              <a:solidFill>
                <a:schemeClr val="bg1"/>
              </a:solidFill>
              <a:latin typeface="+mj-lt"/>
            </a:endParaRPr>
          </a:p>
        </p:txBody>
      </p:sp>
      <p:sp>
        <p:nvSpPr>
          <p:cNvPr id="60" name="Rectangle: Rounded Corners 59">
            <a:extLst>
              <a:ext uri="{FF2B5EF4-FFF2-40B4-BE49-F238E27FC236}">
                <a16:creationId xmlns:a16="http://schemas.microsoft.com/office/drawing/2014/main" id="{31870332-1394-41AA-A2B1-DD4FD5AC6383}"/>
              </a:ext>
            </a:extLst>
          </p:cNvPr>
          <p:cNvSpPr/>
          <p:nvPr/>
        </p:nvSpPr>
        <p:spPr>
          <a:xfrm>
            <a:off x="8220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podemos promover e apoiar uma inclusão mais significativa de mulheres?</a:t>
            </a:r>
            <a:endParaRPr lang="en-US" sz="2200">
              <a:solidFill>
                <a:schemeClr val="bg1"/>
              </a:solidFill>
              <a:latin typeface="+mj-lt"/>
            </a:endParaRPr>
          </a:p>
        </p:txBody>
      </p:sp>
      <p:sp>
        <p:nvSpPr>
          <p:cNvPr id="61" name="Rectangle: Rounded Corners 60">
            <a:extLst>
              <a:ext uri="{FF2B5EF4-FFF2-40B4-BE49-F238E27FC236}">
                <a16:creationId xmlns:a16="http://schemas.microsoft.com/office/drawing/2014/main" id="{AB5503F1-4697-4649-B265-7998145CEE96}"/>
              </a:ext>
            </a:extLst>
          </p:cNvPr>
          <p:cNvSpPr/>
          <p:nvPr/>
        </p:nvSpPr>
        <p:spPr>
          <a:xfrm>
            <a:off x="3048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Qual é a situação atual das mulheres?</a:t>
            </a:r>
            <a:endParaRPr lang="en-US" sz="2200">
              <a:solidFill>
                <a:schemeClr val="bg1"/>
              </a:solidFill>
              <a:latin typeface="+mj-lt"/>
            </a:endParaRPr>
          </a:p>
        </p:txBody>
      </p:sp>
      <p:sp>
        <p:nvSpPr>
          <p:cNvPr id="62" name="Rectangle: Rounded Corners 61">
            <a:extLst>
              <a:ext uri="{FF2B5EF4-FFF2-40B4-BE49-F238E27FC236}">
                <a16:creationId xmlns:a16="http://schemas.microsoft.com/office/drawing/2014/main" id="{5AAB1269-3855-4330-9073-452C43F70B3B}"/>
              </a:ext>
            </a:extLst>
          </p:cNvPr>
          <p:cNvSpPr/>
          <p:nvPr/>
        </p:nvSpPr>
        <p:spPr>
          <a:xfrm>
            <a:off x="23301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 mais mulheres estar envolvidas?</a:t>
            </a:r>
            <a:endParaRPr lang="en-US" sz="2200">
              <a:solidFill>
                <a:schemeClr val="bg1"/>
              </a:solidFill>
              <a:latin typeface="+mj-lt"/>
            </a:endParaRPr>
          </a:p>
        </p:txBody>
      </p:sp>
      <p:sp>
        <p:nvSpPr>
          <p:cNvPr id="63" name="Rectangle: Rounded Corners 62">
            <a:extLst>
              <a:ext uri="{FF2B5EF4-FFF2-40B4-BE49-F238E27FC236}">
                <a16:creationId xmlns:a16="http://schemas.microsoft.com/office/drawing/2014/main" id="{5C57D750-8767-40E9-8AB8-02E39E7BDDD3}"/>
              </a:ext>
            </a:extLst>
          </p:cNvPr>
          <p:cNvSpPr/>
          <p:nvPr/>
        </p:nvSpPr>
        <p:spPr>
          <a:xfrm>
            <a:off x="50227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podemos desenvolver a capacidade de participação das mulheres?</a:t>
            </a:r>
            <a:endParaRPr lang="en-US" sz="2200">
              <a:solidFill>
                <a:schemeClr val="bg1"/>
              </a:solidFill>
              <a:latin typeface="+mj-lt"/>
            </a:endParaRPr>
          </a:p>
        </p:txBody>
      </p:sp>
      <p:sp>
        <p:nvSpPr>
          <p:cNvPr id="64" name="Rectangle: Rounded Corners 63">
            <a:extLst>
              <a:ext uri="{FF2B5EF4-FFF2-40B4-BE49-F238E27FC236}">
                <a16:creationId xmlns:a16="http://schemas.microsoft.com/office/drawing/2014/main" id="{4810D0E0-109E-4F30-8384-88981F0109FF}"/>
              </a:ext>
            </a:extLst>
          </p:cNvPr>
          <p:cNvSpPr/>
          <p:nvPr/>
        </p:nvSpPr>
        <p:spPr>
          <a:xfrm>
            <a:off x="14156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Envolvimento das mulheres</a:t>
            </a:r>
            <a:endParaRPr lang="en-US" sz="2200">
              <a:solidFill>
                <a:schemeClr val="bg1"/>
              </a:solidFill>
              <a:latin typeface="+mj-lt"/>
              <a:cs typeface="Arial" panose="020B0604020202020204" pitchFamily="34" charset="0"/>
            </a:endParaRPr>
          </a:p>
        </p:txBody>
      </p:sp>
      <p:sp>
        <p:nvSpPr>
          <p:cNvPr id="65" name="Arrow: Down 64">
            <a:extLst>
              <a:ext uri="{FF2B5EF4-FFF2-40B4-BE49-F238E27FC236}">
                <a16:creationId xmlns:a16="http://schemas.microsoft.com/office/drawing/2014/main" id="{23EC4066-09DB-4AE4-A103-7CE80C389DD2}"/>
              </a:ext>
            </a:extLst>
          </p:cNvPr>
          <p:cNvSpPr/>
          <p:nvPr/>
        </p:nvSpPr>
        <p:spPr>
          <a:xfrm rot="10800000">
            <a:off x="36064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66" name="Arrow: Down 65">
            <a:extLst>
              <a:ext uri="{FF2B5EF4-FFF2-40B4-BE49-F238E27FC236}">
                <a16:creationId xmlns:a16="http://schemas.microsoft.com/office/drawing/2014/main" id="{D5F1F6BB-9546-476D-A62B-1D7ABD62E499}"/>
              </a:ext>
            </a:extLst>
          </p:cNvPr>
          <p:cNvSpPr/>
          <p:nvPr/>
        </p:nvSpPr>
        <p:spPr>
          <a:xfrm rot="10800000">
            <a:off x="36064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53" name="Rectangle 52">
            <a:extLst>
              <a:ext uri="{FF2B5EF4-FFF2-40B4-BE49-F238E27FC236}">
                <a16:creationId xmlns:a16="http://schemas.microsoft.com/office/drawing/2014/main" id="{848E3392-2D0D-4E07-9B8E-21A446B225AF}"/>
              </a:ext>
            </a:extLst>
          </p:cNvPr>
          <p:cNvSpPr/>
          <p:nvPr/>
        </p:nvSpPr>
        <p:spPr>
          <a:xfrm>
            <a:off x="271668" y="4128119"/>
            <a:ext cx="6967332" cy="42919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4" name="Rectangle 53">
            <a:extLst>
              <a:ext uri="{FF2B5EF4-FFF2-40B4-BE49-F238E27FC236}">
                <a16:creationId xmlns:a16="http://schemas.microsoft.com/office/drawing/2014/main" id="{82BE983D-6A95-4DEF-90B5-BD0ADF696AEE}"/>
              </a:ext>
            </a:extLst>
          </p:cNvPr>
          <p:cNvSpPr/>
          <p:nvPr/>
        </p:nvSpPr>
        <p:spPr>
          <a:xfrm>
            <a:off x="271668" y="1714500"/>
            <a:ext cx="6967332" cy="15043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4177154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Envolvimento significativo</a:t>
            </a:r>
          </a:p>
        </p:txBody>
      </p:sp>
      <p:sp>
        <p:nvSpPr>
          <p:cNvPr id="48" name="TextBox 47">
            <a:extLst>
              <a:ext uri="{FF2B5EF4-FFF2-40B4-BE49-F238E27FC236}">
                <a16:creationId xmlns:a16="http://schemas.microsoft.com/office/drawing/2014/main" id="{FD46A088-2EFF-4B28-9857-7B0692DFEA06}"/>
              </a:ext>
            </a:extLst>
          </p:cNvPr>
          <p:cNvSpPr txBox="1"/>
          <p:nvPr/>
        </p:nvSpPr>
        <p:spPr>
          <a:xfrm>
            <a:off x="533400" y="3238500"/>
            <a:ext cx="9144000" cy="5632311"/>
          </a:xfrm>
          <a:prstGeom prst="rect">
            <a:avLst/>
          </a:prstGeom>
          <a:noFill/>
        </p:spPr>
        <p:txBody>
          <a:bodyPr wrap="square">
            <a:spAutoFit/>
          </a:bodyPr>
          <a:lstStyle/>
          <a:p>
            <a:r>
              <a:rPr lang="pt-BR" sz="3600" dirty="0">
                <a:latin typeface="Avenir Next LT Pro" panose="020B0504020202020204" pitchFamily="34" charset="0"/>
              </a:rPr>
              <a:t>Existem diferenças importantes entre </a:t>
            </a:r>
            <a:r>
              <a:rPr lang="pt-BR" sz="3600" b="1" dirty="0">
                <a:latin typeface="Avenir Next LT Pro" panose="020B0504020202020204" pitchFamily="34" charset="0"/>
              </a:rPr>
              <a:t>comparecimento</a:t>
            </a:r>
            <a:r>
              <a:rPr lang="pt-BR" sz="3600" dirty="0">
                <a:latin typeface="Avenir Next LT Pro" panose="020B0504020202020204" pitchFamily="34" charset="0"/>
              </a:rPr>
              <a:t>, </a:t>
            </a:r>
            <a:r>
              <a:rPr lang="pt-BR" sz="3600" b="1" dirty="0">
                <a:latin typeface="Avenir Next LT Pro" panose="020B0504020202020204" pitchFamily="34" charset="0"/>
              </a:rPr>
              <a:t>participação</a:t>
            </a:r>
            <a:r>
              <a:rPr lang="pt-BR" sz="3600" dirty="0">
                <a:latin typeface="Avenir Next LT Pro" panose="020B0504020202020204" pitchFamily="34" charset="0"/>
              </a:rPr>
              <a:t> e </a:t>
            </a:r>
            <a:r>
              <a:rPr lang="pt-BR" sz="3600" b="1" dirty="0">
                <a:latin typeface="Avenir Next LT Pro" panose="020B0504020202020204" pitchFamily="34" charset="0"/>
              </a:rPr>
              <a:t>liderança</a:t>
            </a:r>
            <a:r>
              <a:rPr lang="pt-BR" sz="3600" dirty="0">
                <a:latin typeface="Avenir Next LT Pro" panose="020B0504020202020204" pitchFamily="34" charset="0"/>
              </a:rPr>
              <a:t>.</a:t>
            </a:r>
          </a:p>
          <a:p>
            <a:endParaRPr lang="pt-BR" sz="3600" dirty="0">
              <a:latin typeface="Avenir Next LT Pro" panose="020B0504020202020204" pitchFamily="34" charset="0"/>
            </a:endParaRPr>
          </a:p>
          <a:p>
            <a:r>
              <a:rPr lang="pt-BR" sz="3600" dirty="0">
                <a:latin typeface="Avenir Next LT Pro" panose="020B0504020202020204" pitchFamily="34" charset="0"/>
              </a:rPr>
              <a:t>“Inclusão” é mais do que convidar mulheres a participar! </a:t>
            </a:r>
          </a:p>
          <a:p>
            <a:endParaRPr lang="pt-BR" sz="3600" dirty="0">
              <a:latin typeface="Avenir Next LT Pro" panose="020B0504020202020204" pitchFamily="34" charset="0"/>
            </a:endParaRPr>
          </a:p>
          <a:p>
            <a:r>
              <a:rPr lang="pt-BR" sz="3600" dirty="0">
                <a:latin typeface="Avenir Next LT Pro" panose="020B0504020202020204" pitchFamily="34" charset="0"/>
              </a:rPr>
              <a:t>Significa facilitar a participação ativa das mulheres nas atividades e na tomada de decisões.</a:t>
            </a:r>
          </a:p>
        </p:txBody>
      </p:sp>
      <p:pic>
        <p:nvPicPr>
          <p:cNvPr id="3" name="Picture 2" descr="A picture containing text&#10;&#10;Description automatically generated">
            <a:extLst>
              <a:ext uri="{FF2B5EF4-FFF2-40B4-BE49-F238E27FC236}">
                <a16:creationId xmlns:a16="http://schemas.microsoft.com/office/drawing/2014/main" id="{00C8FBD5-58B3-4073-A140-023654ACB2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2448" y="3391194"/>
            <a:ext cx="8128000" cy="6096000"/>
          </a:xfrm>
          <a:prstGeom prst="rect">
            <a:avLst/>
          </a:prstGeom>
        </p:spPr>
      </p:pic>
      <p:sp>
        <p:nvSpPr>
          <p:cNvPr id="10" name="TextBox 4">
            <a:extLst>
              <a:ext uri="{FF2B5EF4-FFF2-40B4-BE49-F238E27FC236}">
                <a16:creationId xmlns:a16="http://schemas.microsoft.com/office/drawing/2014/main" id="{5B8E2E69-7FF1-4DE4-AB41-765C0593C800}"/>
              </a:ext>
            </a:extLst>
          </p:cNvPr>
          <p:cNvSpPr txBox="1"/>
          <p:nvPr/>
        </p:nvSpPr>
        <p:spPr>
          <a:xfrm>
            <a:off x="10210800" y="8870811"/>
            <a:ext cx="4233204" cy="561820"/>
          </a:xfrm>
          <a:prstGeom prst="rect">
            <a:avLst/>
          </a:prstGeom>
        </p:spPr>
        <p:txBody>
          <a:bodyPr wrap="square" lIns="0" tIns="0" rIns="0" bIns="0" rtlCol="0" anchor="t">
            <a:spAutoFit/>
          </a:bodyPr>
          <a:lstStyle/>
          <a:p>
            <a:pPr>
              <a:lnSpc>
                <a:spcPts val="2240"/>
              </a:lnSpc>
            </a:pPr>
            <a:r>
              <a:rPr lang="pt-BR">
                <a:solidFill>
                  <a:schemeClr val="bg1"/>
                </a:solidFill>
                <a:latin typeface="Now"/>
              </a:rPr>
              <a:t>Uma mulher apresentando resultados da discussão em grupo</a:t>
            </a:r>
            <a:r>
              <a:rPr lang="en-US">
                <a:solidFill>
                  <a:schemeClr val="bg1"/>
                </a:solidFill>
                <a:latin typeface="Now"/>
              </a:rPr>
              <a:t>. © FACT</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220934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Envolvimento significativo</a:t>
            </a:r>
          </a:p>
        </p:txBody>
      </p:sp>
      <p:sp>
        <p:nvSpPr>
          <p:cNvPr id="8" name="Rectangle 7">
            <a:extLst>
              <a:ext uri="{FF2B5EF4-FFF2-40B4-BE49-F238E27FC236}">
                <a16:creationId xmlns:a16="http://schemas.microsoft.com/office/drawing/2014/main" id="{52CF2FD3-E720-49E5-962F-81226A869921}"/>
              </a:ext>
            </a:extLst>
          </p:cNvPr>
          <p:cNvSpPr/>
          <p:nvPr/>
        </p:nvSpPr>
        <p:spPr>
          <a:xfrm>
            <a:off x="10210800" y="2660310"/>
            <a:ext cx="7467600" cy="720759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600" i="1">
                <a:solidFill>
                  <a:schemeClr val="tx1"/>
                </a:solidFill>
                <a:latin typeface="Now" panose="020B0604020202020204" charset="0"/>
              </a:rPr>
              <a:t>Exemplo</a:t>
            </a:r>
          </a:p>
          <a:p>
            <a:pPr>
              <a:spcAft>
                <a:spcPts val="1200"/>
              </a:spcAft>
            </a:pPr>
            <a:r>
              <a:rPr lang="en-US" sz="2600">
                <a:solidFill>
                  <a:schemeClr val="tx1"/>
                </a:solidFill>
                <a:latin typeface="Now" panose="020B0604020202020204" charset="0"/>
              </a:rPr>
              <a:t>FISHBIO, RDP do Laos:</a:t>
            </a:r>
          </a:p>
          <a:p>
            <a:pPr marL="285750" indent="-285750">
              <a:spcAft>
                <a:spcPts val="1200"/>
              </a:spcAft>
              <a:buFont typeface="Arial" panose="020B0604020202020204" pitchFamily="34" charset="0"/>
              <a:buChar char="•"/>
            </a:pPr>
            <a:r>
              <a:rPr lang="pt-BR" sz="2600">
                <a:solidFill>
                  <a:schemeClr val="tx1"/>
                </a:solidFill>
                <a:latin typeface="Now" panose="020B0604020202020204" charset="0"/>
              </a:rPr>
              <a:t>As mulheres comparecem às reuniões, mas geralmente estão envolvidas principalmente em funções de apoio, por exemplo, cozinhando para outros participantes</a:t>
            </a:r>
          </a:p>
          <a:p>
            <a:pPr marL="285750" indent="-285750">
              <a:spcAft>
                <a:spcPts val="1200"/>
              </a:spcAft>
              <a:buFont typeface="Arial" panose="020B0604020202020204" pitchFamily="34" charset="0"/>
              <a:buChar char="•"/>
            </a:pPr>
            <a:r>
              <a:rPr lang="pt-BR" sz="2600">
                <a:solidFill>
                  <a:schemeClr val="tx1"/>
                </a:solidFill>
                <a:latin typeface="Now" panose="020B0604020202020204" charset="0"/>
              </a:rPr>
              <a:t>Gostaríamos de ver as mulheres mais envolvidas na tomada de decisões e papéis de liderança</a:t>
            </a:r>
          </a:p>
          <a:p>
            <a:pPr marL="285750" indent="-285750">
              <a:spcAft>
                <a:spcPts val="1200"/>
              </a:spcAft>
              <a:buFont typeface="Arial" panose="020B0604020202020204" pitchFamily="34" charset="0"/>
              <a:buChar char="•"/>
            </a:pPr>
            <a:r>
              <a:rPr lang="pt-BR" sz="2600">
                <a:solidFill>
                  <a:schemeClr val="tx1"/>
                </a:solidFill>
                <a:latin typeface="Now" panose="020B0604020202020204" charset="0"/>
              </a:rPr>
              <a:t>Atualmente, trabalhamos para envolver as mulheres na pesquisa - registro de diários de pesca, monitoramento de marcas de peixes, tirando fotos da pesca e relatando informações sobre a pesca nas redes sociais</a:t>
            </a:r>
          </a:p>
          <a:p>
            <a:pPr marL="285750" indent="-285750">
              <a:spcAft>
                <a:spcPts val="1200"/>
              </a:spcAft>
              <a:buFont typeface="Arial" panose="020B0604020202020204" pitchFamily="34" charset="0"/>
              <a:buChar char="•"/>
            </a:pPr>
            <a:endParaRPr lang="en-US" sz="2600">
              <a:solidFill>
                <a:schemeClr val="tx1"/>
              </a:solidFill>
              <a:latin typeface="Now" panose="020B0604020202020204" charset="0"/>
            </a:endParaRPr>
          </a:p>
          <a:p>
            <a:pPr marL="342900" indent="-342900">
              <a:spcAft>
                <a:spcPts val="1200"/>
              </a:spcAft>
              <a:buFont typeface="Arial" panose="020B0604020202020204" pitchFamily="34" charset="0"/>
              <a:buChar char="•"/>
            </a:pPr>
            <a:endParaRPr lang="en-US" sz="2600">
              <a:solidFill>
                <a:schemeClr val="tx1"/>
              </a:solidFill>
              <a:latin typeface="Now" panose="020B0604020202020204" charset="0"/>
            </a:endParaRPr>
          </a:p>
        </p:txBody>
      </p:sp>
      <p:sp>
        <p:nvSpPr>
          <p:cNvPr id="10" name="TextBox 9">
            <a:extLst>
              <a:ext uri="{FF2B5EF4-FFF2-40B4-BE49-F238E27FC236}">
                <a16:creationId xmlns:a16="http://schemas.microsoft.com/office/drawing/2014/main" id="{461B0AF7-4332-4E53-91A3-A7497C075A6C}"/>
              </a:ext>
            </a:extLst>
          </p:cNvPr>
          <p:cNvSpPr txBox="1"/>
          <p:nvPr/>
        </p:nvSpPr>
        <p:spPr>
          <a:xfrm>
            <a:off x="533400" y="3238500"/>
            <a:ext cx="9144000" cy="5632311"/>
          </a:xfrm>
          <a:prstGeom prst="rect">
            <a:avLst/>
          </a:prstGeom>
          <a:noFill/>
        </p:spPr>
        <p:txBody>
          <a:bodyPr wrap="square">
            <a:spAutoFit/>
          </a:bodyPr>
          <a:lstStyle/>
          <a:p>
            <a:r>
              <a:rPr lang="pt-BR" sz="3600">
                <a:latin typeface="Avenir Next LT Pro" panose="020B0504020202020204" pitchFamily="34" charset="0"/>
              </a:rPr>
              <a:t>Existem diferenças importantes entre </a:t>
            </a:r>
            <a:r>
              <a:rPr lang="pt-BR" sz="3600" b="1">
                <a:latin typeface="Avenir Next LT Pro" panose="020B0504020202020204" pitchFamily="34" charset="0"/>
              </a:rPr>
              <a:t>comparecimento</a:t>
            </a:r>
            <a:r>
              <a:rPr lang="pt-BR" sz="3600">
                <a:latin typeface="Avenir Next LT Pro" panose="020B0504020202020204" pitchFamily="34" charset="0"/>
              </a:rPr>
              <a:t>, </a:t>
            </a:r>
            <a:r>
              <a:rPr lang="pt-BR" sz="3600" b="1">
                <a:latin typeface="Avenir Next LT Pro" panose="020B0504020202020204" pitchFamily="34" charset="0"/>
              </a:rPr>
              <a:t>participação</a:t>
            </a:r>
            <a:r>
              <a:rPr lang="pt-BR" sz="3600">
                <a:latin typeface="Avenir Next LT Pro" panose="020B0504020202020204" pitchFamily="34" charset="0"/>
              </a:rPr>
              <a:t>, e </a:t>
            </a:r>
            <a:r>
              <a:rPr lang="pt-BR" sz="3600" b="1">
                <a:latin typeface="Avenir Next LT Pro" panose="020B0504020202020204" pitchFamily="34" charset="0"/>
              </a:rPr>
              <a:t>liderança</a:t>
            </a:r>
            <a:r>
              <a:rPr lang="pt-BR" sz="3600">
                <a:latin typeface="Avenir Next LT Pro" panose="020B0504020202020204" pitchFamily="34" charset="0"/>
              </a:rPr>
              <a:t>.</a:t>
            </a:r>
          </a:p>
          <a:p>
            <a:endParaRPr lang="pt-BR" sz="3600">
              <a:latin typeface="Avenir Next LT Pro" panose="020B0504020202020204" pitchFamily="34" charset="0"/>
            </a:endParaRPr>
          </a:p>
          <a:p>
            <a:r>
              <a:rPr lang="pt-BR" sz="3600">
                <a:latin typeface="Avenir Next LT Pro" panose="020B0504020202020204" pitchFamily="34" charset="0"/>
              </a:rPr>
              <a:t>“Inclusão” é mais do que convidar mulheres a participar! </a:t>
            </a:r>
          </a:p>
          <a:p>
            <a:endParaRPr lang="pt-BR" sz="3600">
              <a:latin typeface="Avenir Next LT Pro" panose="020B0504020202020204" pitchFamily="34" charset="0"/>
            </a:endParaRPr>
          </a:p>
          <a:p>
            <a:r>
              <a:rPr lang="pt-BR" sz="3600">
                <a:latin typeface="Avenir Next LT Pro" panose="020B0504020202020204" pitchFamily="34" charset="0"/>
              </a:rPr>
              <a:t>Significa facilitar a participação ativa das mulheres nas atividades e na tomada de decisões.</a:t>
            </a:r>
          </a:p>
        </p:txBody>
      </p:sp>
    </p:spTree>
    <p:extLst>
      <p:ext uri="{BB962C8B-B14F-4D97-AF65-F5344CB8AC3E}">
        <p14:creationId xmlns:p14="http://schemas.microsoft.com/office/powerpoint/2010/main" val="344003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Envolvimento significativo</a:t>
            </a:r>
          </a:p>
        </p:txBody>
      </p:sp>
      <p:sp>
        <p:nvSpPr>
          <p:cNvPr id="25" name="TextBox 24">
            <a:extLst>
              <a:ext uri="{FF2B5EF4-FFF2-40B4-BE49-F238E27FC236}">
                <a16:creationId xmlns:a16="http://schemas.microsoft.com/office/drawing/2014/main" id="{B63EE7FD-0ECA-46E4-AD2A-5CD06D7D0618}"/>
              </a:ext>
            </a:extLst>
          </p:cNvPr>
          <p:cNvSpPr txBox="1"/>
          <p:nvPr/>
        </p:nvSpPr>
        <p:spPr>
          <a:xfrm>
            <a:off x="3790737" y="1514310"/>
            <a:ext cx="68772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como avaliar a</a:t>
            </a:r>
          </a:p>
        </p:txBody>
      </p:sp>
      <p:sp>
        <p:nvSpPr>
          <p:cNvPr id="28" name="TextBox 27">
            <a:extLst>
              <a:ext uri="{FF2B5EF4-FFF2-40B4-BE49-F238E27FC236}">
                <a16:creationId xmlns:a16="http://schemas.microsoft.com/office/drawing/2014/main" id="{D15E1601-2651-48C5-A970-A2CB3ECA634F}"/>
              </a:ext>
            </a:extLst>
          </p:cNvPr>
          <p:cNvSpPr txBox="1"/>
          <p:nvPr/>
        </p:nvSpPr>
        <p:spPr>
          <a:xfrm>
            <a:off x="228600" y="2967499"/>
            <a:ext cx="5105400" cy="53373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Now" panose="020B0604020202020204" charset="0"/>
                <a:ea typeface="+mn-ea"/>
                <a:cs typeface="+mn-cs"/>
              </a:rPr>
              <a:t>MONITORAMENTO E AVALIAÇÃO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Você pode avaliar os impactos do seu projeto nas mulheres e se você alcançou seus objetivos de gênero com métodos </a:t>
            </a:r>
          </a:p>
          <a:p>
            <a:pPr marL="0" marR="0" lvl="0" indent="0" algn="ctr" defTabSz="914400" rtl="0" eaLnBrk="1" fontAlgn="auto" latinLnBrk="0" hangingPunct="1">
              <a:lnSpc>
                <a:spcPts val="3100"/>
              </a:lnSpc>
              <a:spcBef>
                <a:spcPts val="0"/>
              </a:spcBef>
              <a:spcAft>
                <a:spcPts val="0"/>
              </a:spcAft>
              <a:buClrTx/>
              <a:buSzTx/>
              <a:buFontTx/>
              <a:buNone/>
              <a:tabLst/>
              <a:defRPr/>
            </a:pPr>
            <a:endParaRPr lang="pt-BR" sz="2400">
              <a:solidFill>
                <a:prstClr val="black"/>
              </a:solidFill>
              <a:latin typeface="Now" panose="020B0604020202020204" charset="0"/>
            </a:endParaRP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QUANTITATIVOS e </a:t>
            </a: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QUALITATIVOS</a:t>
            </a: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p:txBody>
      </p:sp>
      <p:sp>
        <p:nvSpPr>
          <p:cNvPr id="9" name="Oval 8">
            <a:extLst>
              <a:ext uri="{FF2B5EF4-FFF2-40B4-BE49-F238E27FC236}">
                <a16:creationId xmlns:a16="http://schemas.microsoft.com/office/drawing/2014/main" id="{D086D78E-8BF8-4B21-8D97-9FBCC399F58C}"/>
              </a:ext>
            </a:extLst>
          </p:cNvPr>
          <p:cNvSpPr/>
          <p:nvPr/>
        </p:nvSpPr>
        <p:spPr>
          <a:xfrm>
            <a:off x="5907374" y="32385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1</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2474159" y="6169860"/>
            <a:ext cx="6024480" cy="0"/>
          </a:xfrm>
          <a:prstGeom prst="line">
            <a:avLst/>
          </a:prstGeom>
          <a:ln w="28575" cap="rnd">
            <a:solidFill>
              <a:srgbClr val="DFFCFD"/>
            </a:solidFill>
            <a:prstDash val="sysDot"/>
            <a:headEnd type="none" w="sm" len="sm"/>
            <a:tailEnd type="none" w="sm" len="sm"/>
          </a:ln>
        </p:spPr>
        <p:txBody>
          <a:bodyPr/>
          <a:lstStyle/>
          <a:p>
            <a:endParaRPr lang="en-US"/>
          </a:p>
        </p:txBody>
      </p:sp>
      <p:pic>
        <p:nvPicPr>
          <p:cNvPr id="3" name="Graphic 2" descr="Clipboard Partially Checked outline">
            <a:extLst>
              <a:ext uri="{FF2B5EF4-FFF2-40B4-BE49-F238E27FC236}">
                <a16:creationId xmlns:a16="http://schemas.microsoft.com/office/drawing/2014/main" id="{531AD915-359C-48AD-BBE6-D8CB2F85043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71028" y="2769627"/>
            <a:ext cx="1106424" cy="1106424"/>
          </a:xfrm>
          <a:prstGeom prst="rect">
            <a:avLst/>
          </a:prstGeom>
        </p:spPr>
      </p:pic>
      <p:sp>
        <p:nvSpPr>
          <p:cNvPr id="4" name="Rectangle 3">
            <a:extLst>
              <a:ext uri="{FF2B5EF4-FFF2-40B4-BE49-F238E27FC236}">
                <a16:creationId xmlns:a16="http://schemas.microsoft.com/office/drawing/2014/main" id="{5AAA88CE-E9D1-4289-809D-62AEF6337761}"/>
              </a:ext>
            </a:extLst>
          </p:cNvPr>
          <p:cNvSpPr/>
          <p:nvPr/>
        </p:nvSpPr>
        <p:spPr>
          <a:xfrm>
            <a:off x="8314487" y="5166778"/>
            <a:ext cx="4715713" cy="53300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B50C85-E79D-42DB-AE87-AD2F8D9F3636}"/>
              </a:ext>
            </a:extLst>
          </p:cNvPr>
          <p:cNvSpPr txBox="1"/>
          <p:nvPr/>
        </p:nvSpPr>
        <p:spPr>
          <a:xfrm>
            <a:off x="6553200" y="3286651"/>
            <a:ext cx="10896600" cy="6048451"/>
          </a:xfrm>
          <a:prstGeom prst="rect">
            <a:avLst/>
          </a:prstGeom>
          <a:noFill/>
        </p:spPr>
        <p:txBody>
          <a:bodyPr wrap="square">
            <a:spAutoFit/>
          </a:bodyPr>
          <a:lstStyle/>
          <a:p>
            <a:pPr>
              <a:lnSpc>
                <a:spcPts val="3100"/>
              </a:lnSpc>
            </a:pPr>
            <a:r>
              <a:rPr lang="en-US" sz="2600" b="1">
                <a:latin typeface="Now" panose="020B0604020202020204" charset="0"/>
              </a:rPr>
              <a:t>Monitoramento QUANTITATIVO</a:t>
            </a:r>
            <a:endParaRPr lang="en-US" sz="2400" b="1">
              <a:latin typeface="Now" panose="020B0604020202020204" charset="0"/>
            </a:endParaRPr>
          </a:p>
          <a:p>
            <a:pPr>
              <a:lnSpc>
                <a:spcPts val="3100"/>
              </a:lnSpc>
            </a:pPr>
            <a:r>
              <a:rPr lang="pt-BR" sz="2400">
                <a:latin typeface="Now" panose="020B0604020202020204" charset="0"/>
              </a:rPr>
              <a:t>Um exemplo comum de indicador quantitativo de inclusão de gênero é o número e a % de participantes da atividade de cada gênero. </a:t>
            </a:r>
          </a:p>
          <a:p>
            <a:pPr>
              <a:lnSpc>
                <a:spcPts val="3100"/>
              </a:lnSpc>
            </a:pPr>
            <a:endParaRPr lang="pt-BR" sz="2400">
              <a:latin typeface="Now" panose="020B0604020202020204" charset="0"/>
            </a:endParaRPr>
          </a:p>
          <a:p>
            <a:pPr>
              <a:lnSpc>
                <a:spcPts val="3100"/>
              </a:lnSpc>
            </a:pPr>
            <a:endParaRPr lang="pt-BR" sz="2400">
              <a:latin typeface="Now" panose="020B0604020202020204" charset="0"/>
            </a:endParaRPr>
          </a:p>
          <a:p>
            <a:pPr>
              <a:lnSpc>
                <a:spcPts val="3100"/>
              </a:lnSpc>
            </a:pPr>
            <a:r>
              <a:rPr lang="pt-BR" sz="2400">
                <a:latin typeface="Now" panose="020B0604020202020204" charset="0"/>
              </a:rPr>
              <a:t>Isso requer dados desagregados por sexo - ou seja, coleta de dados para homens e dados para mulheres.</a:t>
            </a:r>
          </a:p>
          <a:p>
            <a:pPr>
              <a:lnSpc>
                <a:spcPts val="3100"/>
              </a:lnSpc>
            </a:pPr>
            <a:endParaRPr lang="pt-BR" sz="2400">
              <a:latin typeface="Now" panose="020B0604020202020204" charset="0"/>
            </a:endParaRPr>
          </a:p>
          <a:p>
            <a:pPr>
              <a:lnSpc>
                <a:spcPts val="3100"/>
              </a:lnSpc>
            </a:pPr>
            <a:endParaRPr lang="pt-BR" sz="2400">
              <a:latin typeface="Now" panose="020B0604020202020204" charset="0"/>
            </a:endParaRPr>
          </a:p>
          <a:p>
            <a:pPr>
              <a:lnSpc>
                <a:spcPts val="3100"/>
              </a:lnSpc>
            </a:pPr>
            <a:r>
              <a:rPr lang="pt-BR" sz="2400" i="1">
                <a:latin typeface="Now" panose="020B0604020202020204" charset="0"/>
              </a:rPr>
              <a:t>Por exemplo, dados agregados: 50 participantes</a:t>
            </a:r>
          </a:p>
          <a:p>
            <a:pPr>
              <a:lnSpc>
                <a:spcPts val="3100"/>
              </a:lnSpc>
            </a:pPr>
            <a:r>
              <a:rPr lang="pt-BR" sz="2400" i="1">
                <a:latin typeface="Now" panose="020B0604020202020204" charset="0"/>
              </a:rPr>
              <a:t>Por exemplo, dados desagregados por sexo: 38 homens, 12 mulheres</a:t>
            </a:r>
          </a:p>
          <a:p>
            <a:pPr>
              <a:lnSpc>
                <a:spcPts val="3100"/>
              </a:lnSpc>
            </a:pPr>
            <a:endParaRPr lang="pt-BR" sz="2400">
              <a:latin typeface="Now" panose="020B0604020202020204" charset="0"/>
            </a:endParaRPr>
          </a:p>
          <a:p>
            <a:pPr>
              <a:lnSpc>
                <a:spcPts val="3100"/>
              </a:lnSpc>
            </a:pPr>
            <a:r>
              <a:rPr lang="pt-BR" sz="2400">
                <a:latin typeface="Now" panose="020B0604020202020204" charset="0"/>
              </a:rPr>
              <a:t>Outros exemplos: #/% dos cargos de liderança ocupados por mulheres; # de mulheres treinadas nas principais habilidades</a:t>
            </a:r>
          </a:p>
          <a:p>
            <a:pPr>
              <a:lnSpc>
                <a:spcPts val="3100"/>
              </a:lnSpc>
            </a:pPr>
            <a:endParaRPr lang="en-US" sz="2400" b="1">
              <a:latin typeface="Now" panose="020B0604020202020204" charset="0"/>
            </a:endParaRPr>
          </a:p>
        </p:txBody>
      </p:sp>
    </p:spTree>
    <p:extLst>
      <p:ext uri="{BB962C8B-B14F-4D97-AF65-F5344CB8AC3E}">
        <p14:creationId xmlns:p14="http://schemas.microsoft.com/office/powerpoint/2010/main" val="3628150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095500"/>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Envolvimento significativo</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2474159" y="6169860"/>
            <a:ext cx="6024480" cy="0"/>
          </a:xfrm>
          <a:prstGeom prst="line">
            <a:avLst/>
          </a:prstGeom>
          <a:ln w="28575" cap="rnd">
            <a:solidFill>
              <a:srgbClr val="DFFCFD"/>
            </a:solidFill>
            <a:prstDash val="sysDot"/>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9D3C1E38-8D56-49FD-A18E-02F8761223F8}"/>
              </a:ext>
            </a:extLst>
          </p:cNvPr>
          <p:cNvSpPr txBox="1"/>
          <p:nvPr/>
        </p:nvSpPr>
        <p:spPr>
          <a:xfrm>
            <a:off x="6477000" y="3304870"/>
            <a:ext cx="10896600" cy="6704143"/>
          </a:xfrm>
          <a:prstGeom prst="rect">
            <a:avLst/>
          </a:prstGeom>
          <a:noFill/>
        </p:spPr>
        <p:txBody>
          <a:bodyPr wrap="square">
            <a:spAutoFit/>
          </a:bodyPr>
          <a:lstStyle/>
          <a:p>
            <a:pPr>
              <a:lnSpc>
                <a:spcPts val="3000"/>
              </a:lnSpc>
              <a:spcAft>
                <a:spcPts val="1200"/>
              </a:spcAft>
            </a:pPr>
            <a:r>
              <a:rPr lang="en-US" sz="2600" b="1">
                <a:solidFill>
                  <a:schemeClr val="tx1"/>
                </a:solidFill>
                <a:latin typeface="Now" panose="020B0604020202020204" charset="0"/>
              </a:rPr>
              <a:t>Monitoramento QUANTITATIVO</a:t>
            </a:r>
          </a:p>
          <a:p>
            <a:pPr>
              <a:lnSpc>
                <a:spcPts val="3000"/>
              </a:lnSpc>
              <a:spcAft>
                <a:spcPts val="1200"/>
              </a:spcAft>
            </a:pPr>
            <a:r>
              <a:rPr lang="pt-BR" sz="2600">
                <a:latin typeface="Now" panose="020B0604020202020204" charset="0"/>
              </a:rPr>
              <a:t>fornece informações mais valiosas do que o M&amp;A quantitativo - pode ajudar você a entender as experiências e impactos de mulheres e homens como resultado do trabalho de gênero. </a:t>
            </a:r>
          </a:p>
          <a:p>
            <a:pPr>
              <a:lnSpc>
                <a:spcPts val="3000"/>
              </a:lnSpc>
              <a:spcAft>
                <a:spcPts val="1200"/>
              </a:spcAft>
            </a:pPr>
            <a:endParaRPr lang="pt-BR" sz="2600">
              <a:latin typeface="Now" panose="020B0604020202020204" charset="0"/>
            </a:endParaRPr>
          </a:p>
          <a:p>
            <a:pPr>
              <a:lnSpc>
                <a:spcPts val="3000"/>
              </a:lnSpc>
              <a:spcAft>
                <a:spcPts val="1200"/>
              </a:spcAft>
            </a:pPr>
            <a:r>
              <a:rPr lang="pt-BR" sz="2600">
                <a:latin typeface="Now" panose="020B0604020202020204" charset="0"/>
              </a:rPr>
              <a:t>Muitos métodos podem ser usados para isso, geralmente através de entrevistas e discussões de grupos focais. </a:t>
            </a:r>
          </a:p>
          <a:p>
            <a:pPr>
              <a:lnSpc>
                <a:spcPts val="3000"/>
              </a:lnSpc>
              <a:spcAft>
                <a:spcPts val="1200"/>
              </a:spcAft>
            </a:pPr>
            <a:endParaRPr lang="pt-BR" sz="2600">
              <a:latin typeface="Now" panose="020B0604020202020204" charset="0"/>
            </a:endParaRPr>
          </a:p>
          <a:p>
            <a:pPr>
              <a:lnSpc>
                <a:spcPts val="3000"/>
              </a:lnSpc>
              <a:spcAft>
                <a:spcPts val="1200"/>
              </a:spcAft>
            </a:pPr>
            <a:r>
              <a:rPr lang="pt-BR" sz="2600">
                <a:latin typeface="Now" panose="020B0604020202020204" charset="0"/>
              </a:rPr>
              <a:t>Exemplos incluem:</a:t>
            </a:r>
          </a:p>
          <a:p>
            <a:pPr marL="342900" indent="-342900">
              <a:lnSpc>
                <a:spcPts val="3000"/>
              </a:lnSpc>
              <a:spcAft>
                <a:spcPts val="1200"/>
              </a:spcAft>
              <a:buFont typeface="Arial" panose="020B0604020202020204" pitchFamily="34" charset="0"/>
              <a:buChar char="•"/>
            </a:pPr>
            <a:r>
              <a:rPr lang="pt-BR" sz="2400">
                <a:latin typeface="Now" panose="020B0604020202020204" charset="0"/>
              </a:rPr>
              <a:t>Coletar histórias de homens e mulheres sobre suas experiências</a:t>
            </a:r>
          </a:p>
          <a:p>
            <a:pPr marL="342900" indent="-342900">
              <a:lnSpc>
                <a:spcPts val="3000"/>
              </a:lnSpc>
              <a:spcAft>
                <a:spcPts val="1200"/>
              </a:spcAft>
              <a:buFont typeface="Arial" panose="020B0604020202020204" pitchFamily="34" charset="0"/>
              <a:buChar char="•"/>
            </a:pPr>
            <a:r>
              <a:rPr lang="pt-BR" sz="2400">
                <a:latin typeface="Now" panose="020B0604020202020204" charset="0"/>
              </a:rPr>
              <a:t>Discutir as experiências das mulheres em grupos focais, incluindo a identificação de maneiras de melhorar a inclusão</a:t>
            </a:r>
          </a:p>
          <a:p>
            <a:pPr marL="342900" indent="-342900">
              <a:lnSpc>
                <a:spcPts val="3000"/>
              </a:lnSpc>
              <a:spcAft>
                <a:spcPts val="1200"/>
              </a:spcAft>
              <a:buFont typeface="Arial" panose="020B0604020202020204" pitchFamily="34" charset="0"/>
              <a:buChar char="•"/>
            </a:pPr>
            <a:r>
              <a:rPr lang="pt-BR" sz="2400">
                <a:latin typeface="Now" panose="020B0604020202020204" charset="0"/>
              </a:rPr>
              <a:t>Avaliação com os participantes (homens e mulheres) sobre como eles se beneficiaram das atividades do projeto</a:t>
            </a:r>
          </a:p>
        </p:txBody>
      </p:sp>
      <p:sp>
        <p:nvSpPr>
          <p:cNvPr id="14" name="Oval 13">
            <a:extLst>
              <a:ext uri="{FF2B5EF4-FFF2-40B4-BE49-F238E27FC236}">
                <a16:creationId xmlns:a16="http://schemas.microsoft.com/office/drawing/2014/main" id="{8D791B28-447E-4434-A302-F7CBDC1DDA7B}"/>
              </a:ext>
            </a:extLst>
          </p:cNvPr>
          <p:cNvSpPr/>
          <p:nvPr/>
        </p:nvSpPr>
        <p:spPr>
          <a:xfrm>
            <a:off x="5867400" y="3238499"/>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2</a:t>
            </a:r>
          </a:p>
        </p:txBody>
      </p:sp>
      <p:pic>
        <p:nvPicPr>
          <p:cNvPr id="4" name="Graphic 3" descr="Chat outline">
            <a:extLst>
              <a:ext uri="{FF2B5EF4-FFF2-40B4-BE49-F238E27FC236}">
                <a16:creationId xmlns:a16="http://schemas.microsoft.com/office/drawing/2014/main" id="{A2962AEE-E2C1-41EA-AE88-B709D3A275C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268200" y="2552700"/>
            <a:ext cx="914400" cy="914400"/>
          </a:xfrm>
          <a:prstGeom prst="rect">
            <a:avLst/>
          </a:prstGeom>
        </p:spPr>
      </p:pic>
      <p:pic>
        <p:nvPicPr>
          <p:cNvPr id="15" name="Graphic 14" descr="Users outline">
            <a:extLst>
              <a:ext uri="{FF2B5EF4-FFF2-40B4-BE49-F238E27FC236}">
                <a16:creationId xmlns:a16="http://schemas.microsoft.com/office/drawing/2014/main" id="{FE0C6F53-42C8-4F9C-9548-0F82296E7B7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247418" y="3078647"/>
            <a:ext cx="914400" cy="914400"/>
          </a:xfrm>
          <a:prstGeom prst="rect">
            <a:avLst/>
          </a:prstGeom>
        </p:spPr>
      </p:pic>
      <p:sp>
        <p:nvSpPr>
          <p:cNvPr id="18" name="TextBox 17">
            <a:extLst>
              <a:ext uri="{FF2B5EF4-FFF2-40B4-BE49-F238E27FC236}">
                <a16:creationId xmlns:a16="http://schemas.microsoft.com/office/drawing/2014/main" id="{DC959AEB-6F61-426D-A013-6856847AE1FA}"/>
              </a:ext>
            </a:extLst>
          </p:cNvPr>
          <p:cNvSpPr txBox="1"/>
          <p:nvPr/>
        </p:nvSpPr>
        <p:spPr>
          <a:xfrm>
            <a:off x="3790737" y="1525369"/>
            <a:ext cx="68772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como avaliar a</a:t>
            </a:r>
          </a:p>
        </p:txBody>
      </p:sp>
      <p:sp>
        <p:nvSpPr>
          <p:cNvPr id="19" name="TextBox 18">
            <a:extLst>
              <a:ext uri="{FF2B5EF4-FFF2-40B4-BE49-F238E27FC236}">
                <a16:creationId xmlns:a16="http://schemas.microsoft.com/office/drawing/2014/main" id="{82761531-A2E2-4D73-8944-258EE2BA9B74}"/>
              </a:ext>
            </a:extLst>
          </p:cNvPr>
          <p:cNvSpPr txBox="1"/>
          <p:nvPr/>
        </p:nvSpPr>
        <p:spPr>
          <a:xfrm>
            <a:off x="228600" y="2967499"/>
            <a:ext cx="5105400" cy="53373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Now" panose="020B0604020202020204" charset="0"/>
                <a:ea typeface="+mn-ea"/>
                <a:cs typeface="+mn-cs"/>
              </a:rPr>
              <a:t>MONITORAMENTO E AVALIAÇÃO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Você pode avaliar os impactos do seu projeto nas mulheres e se você alcançou seus objetivos de gênero com métodos </a:t>
            </a:r>
          </a:p>
          <a:p>
            <a:pPr marL="0" marR="0" lvl="0" indent="0" algn="ctr" defTabSz="914400" rtl="0" eaLnBrk="1" fontAlgn="auto" latinLnBrk="0" hangingPunct="1">
              <a:lnSpc>
                <a:spcPts val="3100"/>
              </a:lnSpc>
              <a:spcBef>
                <a:spcPts val="0"/>
              </a:spcBef>
              <a:spcAft>
                <a:spcPts val="0"/>
              </a:spcAft>
              <a:buClrTx/>
              <a:buSzTx/>
              <a:buFontTx/>
              <a:buNone/>
              <a:tabLst/>
              <a:defRPr/>
            </a:pPr>
            <a:endParaRPr lang="pt-BR" sz="2400">
              <a:solidFill>
                <a:prstClr val="black"/>
              </a:solidFill>
              <a:latin typeface="Now" panose="020B0604020202020204" charset="0"/>
            </a:endParaRP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QUANTITATIVOS e </a:t>
            </a: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pt-BR" sz="2400" b="0" i="0" u="none" strike="noStrike" kern="1200" cap="none" spc="0" normalizeH="0" baseline="0" noProof="0">
                <a:ln>
                  <a:noFill/>
                </a:ln>
                <a:solidFill>
                  <a:prstClr val="black"/>
                </a:solidFill>
                <a:effectLst/>
                <a:uLnTx/>
                <a:uFillTx/>
                <a:latin typeface="Now" panose="020B0604020202020204" charset="0"/>
                <a:ea typeface="+mn-ea"/>
                <a:cs typeface="+mn-cs"/>
              </a:rPr>
              <a:t>QUALITATIVOS</a:t>
            </a: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p:txBody>
      </p:sp>
    </p:spTree>
    <p:extLst>
      <p:ext uri="{BB962C8B-B14F-4D97-AF65-F5344CB8AC3E}">
        <p14:creationId xmlns:p14="http://schemas.microsoft.com/office/powerpoint/2010/main" val="402281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FRAMEWORK</a:t>
            </a:r>
          </a:p>
        </p:txBody>
      </p:sp>
      <p:sp>
        <p:nvSpPr>
          <p:cNvPr id="9" name="Rectangle 8">
            <a:extLst>
              <a:ext uri="{FF2B5EF4-FFF2-40B4-BE49-F238E27FC236}">
                <a16:creationId xmlns:a16="http://schemas.microsoft.com/office/drawing/2014/main" id="{0C2A50FA-CC8B-4DF7-A56F-0903123E5CF8}"/>
              </a:ext>
            </a:extLst>
          </p:cNvPr>
          <p:cNvSpPr/>
          <p:nvPr/>
        </p:nvSpPr>
        <p:spPr>
          <a:xfrm>
            <a:off x="533400" y="2988879"/>
            <a:ext cx="9677400" cy="474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000" dirty="0" err="1">
                <a:solidFill>
                  <a:schemeClr val="tx1"/>
                </a:solidFill>
                <a:latin typeface="Now" panose="020B0604020202020204" charset="0"/>
              </a:rPr>
              <a:t>Camboja</a:t>
            </a:r>
            <a:r>
              <a:rPr lang="en-US" sz="2000" dirty="0">
                <a:solidFill>
                  <a:schemeClr val="tx1"/>
                </a:solidFill>
                <a:latin typeface="Now" panose="020B0604020202020204" charset="0"/>
              </a:rPr>
              <a:t> | FACT</a:t>
            </a:r>
          </a:p>
          <a:p>
            <a:pPr>
              <a:spcAft>
                <a:spcPts val="1200"/>
              </a:spcAft>
            </a:pPr>
            <a:r>
              <a:rPr lang="pt-BR" sz="2600" b="1" dirty="0">
                <a:solidFill>
                  <a:schemeClr val="tx1"/>
                </a:solidFill>
                <a:latin typeface="Now" panose="020B0604020202020204" charset="0"/>
              </a:rPr>
              <a:t>“Vimos muitas histórias de sucesso de mulheres com quem trabalhamos!”</a:t>
            </a:r>
          </a:p>
          <a:p>
            <a:pPr marL="457200" indent="-457200">
              <a:spcAft>
                <a:spcPts val="1200"/>
              </a:spcAft>
              <a:buFont typeface="Arial" panose="020B0604020202020204" pitchFamily="34" charset="0"/>
              <a:buChar char="•"/>
            </a:pPr>
            <a:r>
              <a:rPr lang="pt-BR" sz="2600" dirty="0">
                <a:solidFill>
                  <a:schemeClr val="tx1"/>
                </a:solidFill>
                <a:latin typeface="Now" panose="020B0604020202020204" charset="0"/>
              </a:rPr>
              <a:t>Mais mulheres foram eleitas como conselheiras municipais e autoridades locais; por exemplo, uma das ativistas pesqueiras locais mais ativas foi eleita para o Conselho Distrital</a:t>
            </a:r>
          </a:p>
          <a:p>
            <a:pPr marL="457200" indent="-457200">
              <a:spcAft>
                <a:spcPts val="1200"/>
              </a:spcAft>
              <a:buFont typeface="Arial" panose="020B0604020202020204" pitchFamily="34" charset="0"/>
              <a:buChar char="•"/>
            </a:pPr>
            <a:r>
              <a:rPr lang="pt-BR" sz="2600" dirty="0">
                <a:solidFill>
                  <a:schemeClr val="tx1"/>
                </a:solidFill>
                <a:latin typeface="Now" panose="020B0604020202020204" charset="0"/>
              </a:rPr>
              <a:t>As mulheres são capazes de facilitar reuniões, produzir e apresentar relatórios aos Conselhos Comuns, e defender o público, a mídia, e a Administração Pesqueira Nacional </a:t>
            </a:r>
          </a:p>
          <a:p>
            <a:pPr marL="342900" indent="-342900">
              <a:buFont typeface="Arial" panose="020B0604020202020204" pitchFamily="34" charset="0"/>
              <a:buChar char="•"/>
            </a:pPr>
            <a:endParaRPr lang="en-US" sz="2400" dirty="0">
              <a:solidFill>
                <a:schemeClr val="tx1"/>
              </a:solidFill>
              <a:latin typeface="Now" panose="020B0604020202020204" charset="0"/>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Envolvimento significativo</a:t>
            </a:r>
          </a:p>
        </p:txBody>
      </p:sp>
      <p:sp>
        <p:nvSpPr>
          <p:cNvPr id="8" name="TextBox 7">
            <a:extLst>
              <a:ext uri="{FF2B5EF4-FFF2-40B4-BE49-F238E27FC236}">
                <a16:creationId xmlns:a16="http://schemas.microsoft.com/office/drawing/2014/main" id="{FE322F95-9DF3-484B-B87F-0F58D2F79E2D}"/>
              </a:ext>
            </a:extLst>
          </p:cNvPr>
          <p:cNvSpPr txBox="1"/>
          <p:nvPr/>
        </p:nvSpPr>
        <p:spPr>
          <a:xfrm>
            <a:off x="4574309" y="1591596"/>
            <a:ext cx="7389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Exemplos de </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5600" y="2758595"/>
            <a:ext cx="7389091" cy="5541818"/>
          </a:xfrm>
          <a:prstGeom prst="rect">
            <a:avLst/>
          </a:prstGeom>
        </p:spPr>
      </p:pic>
      <p:sp>
        <p:nvSpPr>
          <p:cNvPr id="14" name="TextBox 4">
            <a:extLst>
              <a:ext uri="{FF2B5EF4-FFF2-40B4-BE49-F238E27FC236}">
                <a16:creationId xmlns:a16="http://schemas.microsoft.com/office/drawing/2014/main" id="{2D7B1D24-202E-492F-9F22-E7C6B86E0AD2}"/>
              </a:ext>
            </a:extLst>
          </p:cNvPr>
          <p:cNvSpPr txBox="1"/>
          <p:nvPr/>
        </p:nvSpPr>
        <p:spPr>
          <a:xfrm>
            <a:off x="11311596" y="8343900"/>
            <a:ext cx="6519204" cy="561820"/>
          </a:xfrm>
          <a:prstGeom prst="rect">
            <a:avLst/>
          </a:prstGeom>
        </p:spPr>
        <p:txBody>
          <a:bodyPr wrap="square" lIns="0" tIns="0" rIns="0" bIns="0" rtlCol="0" anchor="t">
            <a:spAutoFit/>
          </a:bodyPr>
          <a:lstStyle/>
          <a:p>
            <a:pPr algn="r">
              <a:lnSpc>
                <a:spcPts val="2240"/>
              </a:lnSpc>
            </a:pPr>
            <a:r>
              <a:rPr lang="pt-BR">
                <a:solidFill>
                  <a:schemeClr val="bg1"/>
                </a:solidFill>
                <a:latin typeface="Now"/>
              </a:rPr>
              <a:t>Discussão em grupo liderada por mulheres sobre a gestão de recursos pesqueiros. </a:t>
            </a:r>
            <a:r>
              <a:rPr lang="en-US">
                <a:solidFill>
                  <a:schemeClr val="bg1"/>
                </a:solidFill>
                <a:latin typeface="Now"/>
              </a:rPr>
              <a:t>© FACT</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327232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7FE43-FF9B-45BB-8EB4-3C4F49C44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3"/>
            <a:ext cx="18288000" cy="10283193"/>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76200" y="146715"/>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13" name="TextBox 12">
            <a:extLst>
              <a:ext uri="{FF2B5EF4-FFF2-40B4-BE49-F238E27FC236}">
                <a16:creationId xmlns:a16="http://schemas.microsoft.com/office/drawing/2014/main" id="{C8FB4032-2940-4415-8AE8-37CD7C23A476}"/>
              </a:ext>
            </a:extLst>
          </p:cNvPr>
          <p:cNvSpPr txBox="1"/>
          <p:nvPr/>
        </p:nvSpPr>
        <p:spPr>
          <a:xfrm>
            <a:off x="9067800" y="1550730"/>
            <a:ext cx="8153400" cy="7478970"/>
          </a:xfrm>
          <a:prstGeom prst="rect">
            <a:avLst/>
          </a:prstGeom>
          <a:noFill/>
        </p:spPr>
        <p:txBody>
          <a:bodyPr wrap="square">
            <a:spAutoFit/>
          </a:bodyPr>
          <a:lstStyle/>
          <a:p>
            <a:r>
              <a:rPr lang="pt-BR" sz="4000" dirty="0">
                <a:solidFill>
                  <a:schemeClr val="bg1"/>
                </a:solidFill>
                <a:latin typeface="Now" panose="020B0604020202020204" charset="0"/>
              </a:rPr>
              <a:t>Neste módulo, apresentamos um estrutura que pode lhe orientar como pensar sobre a integração de gênero nos seus projetos. </a:t>
            </a:r>
          </a:p>
          <a:p>
            <a:endParaRPr lang="pt-BR" sz="4000" dirty="0">
              <a:solidFill>
                <a:schemeClr val="bg1"/>
              </a:solidFill>
              <a:latin typeface="Now" panose="020B0604020202020204" charset="0"/>
            </a:endParaRPr>
          </a:p>
          <a:p>
            <a:r>
              <a:rPr lang="pt-BR" sz="4000" dirty="0">
                <a:solidFill>
                  <a:schemeClr val="bg1"/>
                </a:solidFill>
                <a:latin typeface="Now" panose="020B0604020202020204" charset="0"/>
              </a:rPr>
              <a:t>Explicaremos os componentes do framework com alguns exemplos de trabalhos e experiências compartilhados por beneficiários do CEPF no Hotspot Indo-Burma.</a:t>
            </a:r>
            <a:endParaRPr lang="en-US" sz="4000" dirty="0">
              <a:solidFill>
                <a:schemeClr val="bg1"/>
              </a:solidFill>
              <a:latin typeface="Now" panose="020B0604020202020204" charset="0"/>
            </a:endParaRPr>
          </a:p>
        </p:txBody>
      </p:sp>
      <p:sp>
        <p:nvSpPr>
          <p:cNvPr id="15" name="Rectangle 14">
            <a:extLst>
              <a:ext uri="{FF2B5EF4-FFF2-40B4-BE49-F238E27FC236}">
                <a16:creationId xmlns:a16="http://schemas.microsoft.com/office/drawing/2014/main" id="{F4032E18-F2A2-4DD0-92FE-D1AA5CD7E85E}"/>
              </a:ext>
            </a:extLst>
          </p:cNvPr>
          <p:cNvSpPr/>
          <p:nvPr/>
        </p:nvSpPr>
        <p:spPr>
          <a:xfrm>
            <a:off x="1295400" y="1562100"/>
            <a:ext cx="7162800" cy="7104468"/>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4803735"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4876915"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4876915"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1866899"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a participação das mulheres pode continuar no futuro?</a:t>
            </a:r>
            <a:endParaRPr lang="en-US" sz="2200">
              <a:solidFill>
                <a:schemeClr val="bg1"/>
              </a:solidFill>
              <a:latin typeface="+mj-lt"/>
            </a:endParaRP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2019300"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dirty="0">
                <a:solidFill>
                  <a:schemeClr val="bg1"/>
                </a:solidFill>
                <a:latin typeface="+mj-lt"/>
              </a:rPr>
              <a:t>Como podemos promover e apoiar uma inclusão mais significativa de mulheres?</a:t>
            </a:r>
            <a:endParaRPr lang="en-US" sz="2200" dirty="0">
              <a:solidFill>
                <a:schemeClr val="bg1"/>
              </a:solidFill>
              <a:latin typeface="+mj-lt"/>
            </a:endParaRP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1502038"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Qual é a situação atual das mulheres?</a:t>
            </a:r>
            <a:endParaRPr lang="en-US" sz="2200">
              <a:solidFill>
                <a:schemeClr val="bg1"/>
              </a:solidFill>
              <a:latin typeface="+mj-lt"/>
            </a:endParaRP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3527419"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dirty="0">
                <a:solidFill>
                  <a:schemeClr val="bg1"/>
                </a:solidFill>
                <a:latin typeface="+mj-lt"/>
              </a:rPr>
              <a:t>Como mais mulheres podem estar envolvidas?</a:t>
            </a:r>
            <a:endParaRPr lang="en-US" sz="2200" dirty="0">
              <a:solidFill>
                <a:schemeClr val="bg1"/>
              </a:solidFill>
              <a:latin typeface="+mj-lt"/>
            </a:endParaRP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6219988"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podemos desenvolver a capacidade de participação das mulheres?</a:t>
            </a:r>
            <a:endParaRPr lang="en-US" sz="2200">
              <a:solidFill>
                <a:schemeClr val="bg1"/>
              </a:solidFill>
              <a:latin typeface="+mj-lt"/>
            </a:endParaRP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2612854"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Envolvimento das mulheres</a:t>
            </a:r>
            <a:endParaRPr lang="en-US" sz="2200">
              <a:solidFill>
                <a:schemeClr val="bg1"/>
              </a:solidFill>
              <a:latin typeface="+mj-lt"/>
              <a:cs typeface="Arial" panose="020B0604020202020204" pitchFamily="34" charset="0"/>
            </a:endParaRP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4803735"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4803735"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Tree>
    <p:extLst>
      <p:ext uri="{BB962C8B-B14F-4D97-AF65-F5344CB8AC3E}">
        <p14:creationId xmlns:p14="http://schemas.microsoft.com/office/powerpoint/2010/main" val="2285613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black"/>
                </a:solidFill>
                <a:effectLst/>
                <a:uLnTx/>
                <a:uFillTx/>
                <a:latin typeface="Now"/>
                <a:ea typeface="+mn-ea"/>
                <a:cs typeface="+mn-cs"/>
              </a:rPr>
              <a:t>Módulo 2</a:t>
            </a:r>
            <a:r>
              <a:rPr kumimoji="0" lang="en-US" sz="1600" b="0" i="0" u="none" strike="noStrike" kern="1200" cap="none" spc="0" normalizeH="0" baseline="0" noProof="0">
                <a:ln>
                  <a:noFill/>
                </a:ln>
                <a:solidFill>
                  <a:prstClr val="black"/>
                </a:solidFill>
                <a:effectLst/>
                <a:uLnTx/>
                <a:uFillTx/>
                <a:latin typeface="Now"/>
                <a:ea typeface="+mn-ea"/>
                <a:cs typeface="+mn-cs"/>
              </a:rPr>
              <a:t> | FRAMEWORK</a:t>
            </a:r>
          </a:p>
        </p:txBody>
      </p:sp>
      <p:sp>
        <p:nvSpPr>
          <p:cNvPr id="9" name="Rectangle 8">
            <a:extLst>
              <a:ext uri="{FF2B5EF4-FFF2-40B4-BE49-F238E27FC236}">
                <a16:creationId xmlns:a16="http://schemas.microsoft.com/office/drawing/2014/main" id="{0C2A50FA-CC8B-4DF7-A56F-0903123E5CF8}"/>
              </a:ext>
            </a:extLst>
          </p:cNvPr>
          <p:cNvSpPr/>
          <p:nvPr/>
        </p:nvSpPr>
        <p:spPr>
          <a:xfrm>
            <a:off x="533400" y="2760279"/>
            <a:ext cx="9677400" cy="474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a:ln>
                  <a:noFill/>
                </a:ln>
                <a:solidFill>
                  <a:prstClr val="black"/>
                </a:solidFill>
                <a:effectLst/>
                <a:uLnTx/>
                <a:uFillTx/>
                <a:latin typeface="Now" panose="020B0604020202020204" charset="0"/>
                <a:ea typeface="+mn-ea"/>
                <a:cs typeface="+mn-cs"/>
              </a:rPr>
              <a:t>(continuação)</a:t>
            </a:r>
          </a:p>
          <a:p>
            <a:pPr marL="342900" indent="-342900">
              <a:spcAft>
                <a:spcPts val="1200"/>
              </a:spcAft>
              <a:buFont typeface="Arial" panose="020B0604020202020204" pitchFamily="34" charset="0"/>
              <a:buChar char="•"/>
            </a:pPr>
            <a:r>
              <a:rPr lang="pt-BR" sz="2600">
                <a:solidFill>
                  <a:schemeClr val="tx1"/>
                </a:solidFill>
                <a:latin typeface="Now" panose="020B0604020202020204" charset="0"/>
              </a:rPr>
              <a:t>Mudança de mentalidade: Mulheres que ganharam conhecimento e habilidades se tornaram mais confiantes e motivadas para cuidar dos problemas da comunidade, e capazes de mobilizar as comunidades contra ameaças, por exemplo, a pesca ilegal ou a invasão de terras</a:t>
            </a:r>
          </a:p>
          <a:p>
            <a:pPr marL="342900" indent="-342900">
              <a:spcAft>
                <a:spcPts val="1200"/>
              </a:spcAft>
              <a:buFont typeface="Arial" panose="020B0604020202020204" pitchFamily="34" charset="0"/>
              <a:buChar char="•"/>
            </a:pPr>
            <a:r>
              <a:rPr lang="pt-BR" sz="2600">
                <a:solidFill>
                  <a:schemeClr val="tx1"/>
                </a:solidFill>
                <a:latin typeface="Now" panose="020B0604020202020204" charset="0"/>
              </a:rPr>
              <a:t>As atitudes dos homens também mudaram: ao ver que as mulheres têm a capacidade de ser fortes e informadas, eles ficam mais dispostos a colaborar e ouvir</a:t>
            </a:r>
          </a:p>
          <a:p>
            <a:pPr marL="342900" indent="-342900">
              <a:spcAft>
                <a:spcPts val="1200"/>
              </a:spcAft>
              <a:buFont typeface="Arial" panose="020B0604020202020204" pitchFamily="34" charset="0"/>
              <a:buChar char="•"/>
            </a:pPr>
            <a:r>
              <a:rPr lang="pt-BR" sz="2600">
                <a:solidFill>
                  <a:schemeClr val="tx1"/>
                </a:solidFill>
                <a:latin typeface="Now" panose="020B0604020202020204" charset="0"/>
              </a:rPr>
              <a:t>Envolvemos mulheres no monitoramento e avaliação para garantir que as perspectivas das mulheres sejam incluídas na avaliação do progresso e impactos do projeto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7708548" y="1562100"/>
            <a:ext cx="996985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Now" panose="020B0604020202020204" charset="0"/>
                <a:ea typeface="+mn-ea"/>
                <a:cs typeface="+mn-cs"/>
              </a:rPr>
              <a:t>Envolvimento significativo</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5600" y="2758595"/>
            <a:ext cx="7389091" cy="5541818"/>
          </a:xfrm>
          <a:prstGeom prst="rect">
            <a:avLst/>
          </a:prstGeom>
        </p:spPr>
      </p:pic>
      <p:sp>
        <p:nvSpPr>
          <p:cNvPr id="10" name="TextBox 9">
            <a:extLst>
              <a:ext uri="{FF2B5EF4-FFF2-40B4-BE49-F238E27FC236}">
                <a16:creationId xmlns:a16="http://schemas.microsoft.com/office/drawing/2014/main" id="{23E5A156-AAE4-4435-A4EB-43E02411E690}"/>
              </a:ext>
            </a:extLst>
          </p:cNvPr>
          <p:cNvSpPr txBox="1"/>
          <p:nvPr/>
        </p:nvSpPr>
        <p:spPr>
          <a:xfrm>
            <a:off x="4574309" y="1591596"/>
            <a:ext cx="7389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Exemplos de </a:t>
            </a:r>
          </a:p>
        </p:txBody>
      </p:sp>
    </p:spTree>
    <p:extLst>
      <p:ext uri="{BB962C8B-B14F-4D97-AF65-F5344CB8AC3E}">
        <p14:creationId xmlns:p14="http://schemas.microsoft.com/office/powerpoint/2010/main" val="384229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256363-9911-44AA-AA45-D012FE46FC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57" r="1"/>
          <a:stretch/>
        </p:blipFill>
        <p:spPr>
          <a:xfrm>
            <a:off x="7819445" y="-12845"/>
            <a:ext cx="10468554"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10579452" cy="1323439"/>
          </a:xfrm>
          <a:prstGeom prst="rect">
            <a:avLst/>
          </a:prstGeom>
          <a:noFill/>
        </p:spPr>
        <p:txBody>
          <a:bodyPr wrap="square">
            <a:spAutoFit/>
          </a:bodyPr>
          <a:lstStyle/>
          <a:p>
            <a:r>
              <a:rPr lang="pt-BR" sz="4000" b="1">
                <a:solidFill>
                  <a:schemeClr val="bg1"/>
                </a:solidFill>
                <a:latin typeface="Now" panose="020B0604020202020204" charset="0"/>
              </a:rPr>
              <a:t>Estabelecendo formas sustentáveis de trabalhar</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104268" y="5063064"/>
            <a:ext cx="9144000" cy="2246769"/>
          </a:xfrm>
          <a:prstGeom prst="rect">
            <a:avLst/>
          </a:prstGeom>
          <a:noFill/>
        </p:spPr>
        <p:txBody>
          <a:bodyPr wrap="square">
            <a:spAutoFit/>
          </a:bodyPr>
          <a:lstStyle/>
          <a:p>
            <a:r>
              <a:rPr lang="pt-BR" sz="2800">
                <a:solidFill>
                  <a:schemeClr val="bg1"/>
                </a:solidFill>
                <a:latin typeface="Now" panose="020B0604020202020204" charset="0"/>
              </a:rPr>
              <a:t>E como você pode institucionalizar o envolvimento das mulheres - e o trabalho necessário para estabelecer ambientes de empoderamento e capacidade de apoio - para que possa continuar mesmo além do atual ciclo de financiamento?</a:t>
            </a:r>
            <a:endParaRPr lang="en-US" sz="280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542741" y="1222969"/>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3216124"/>
            <a:ext cx="9144000" cy="892552"/>
          </a:xfrm>
          <a:prstGeom prst="rect">
            <a:avLst/>
          </a:prstGeom>
          <a:noFill/>
        </p:spPr>
        <p:txBody>
          <a:bodyPr wrap="square">
            <a:spAutoFit/>
          </a:bodyPr>
          <a:lstStyle/>
          <a:p>
            <a:r>
              <a:rPr lang="pt-BR" sz="2600">
                <a:solidFill>
                  <a:schemeClr val="bg1"/>
                </a:solidFill>
                <a:latin typeface="Now" panose="020B0604020202020204" charset="0"/>
              </a:rPr>
              <a:t>Como o envolvimento das mulheres pode ser integrado no trabalho de longo prazo? </a:t>
            </a:r>
            <a:endParaRPr lang="en-US" sz="2600">
              <a:solidFill>
                <a:schemeClr val="bg1"/>
              </a:solidFill>
              <a:latin typeface="Now" panose="020B0604020202020204" charset="0"/>
            </a:endParaRPr>
          </a:p>
        </p:txBody>
      </p:sp>
      <p:sp>
        <p:nvSpPr>
          <p:cNvPr id="24" name="Rectangle 23">
            <a:extLst>
              <a:ext uri="{FF2B5EF4-FFF2-40B4-BE49-F238E27FC236}">
                <a16:creationId xmlns:a16="http://schemas.microsoft.com/office/drawing/2014/main" id="{A4E55EC0-3193-4B06-B089-05A353EE2BBB}"/>
              </a:ext>
            </a:extLst>
          </p:cNvPr>
          <p:cNvSpPr/>
          <p:nvPr/>
        </p:nvSpPr>
        <p:spPr>
          <a:xfrm>
            <a:off x="347868" y="4128119"/>
            <a:ext cx="6967332" cy="43681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5" name="Rectangle 54">
            <a:extLst>
              <a:ext uri="{FF2B5EF4-FFF2-40B4-BE49-F238E27FC236}">
                <a16:creationId xmlns:a16="http://schemas.microsoft.com/office/drawing/2014/main" id="{857CCDA7-DB1A-4EAF-BFA8-CBD54156A963}"/>
              </a:ext>
            </a:extLst>
          </p:cNvPr>
          <p:cNvSpPr/>
          <p:nvPr/>
        </p:nvSpPr>
        <p:spPr>
          <a:xfrm>
            <a:off x="304800" y="2724786"/>
            <a:ext cx="6967332" cy="13096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27" name="Arrow: Down 26">
            <a:extLst>
              <a:ext uri="{FF2B5EF4-FFF2-40B4-BE49-F238E27FC236}">
                <a16:creationId xmlns:a16="http://schemas.microsoft.com/office/drawing/2014/main" id="{768FFEFB-F7F7-43E5-BC03-9AA725DB9B8C}"/>
              </a:ext>
            </a:extLst>
          </p:cNvPr>
          <p:cNvSpPr/>
          <p:nvPr/>
        </p:nvSpPr>
        <p:spPr>
          <a:xfrm rot="10800000">
            <a:off x="36064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33" name="Right Brace 32">
            <a:extLst>
              <a:ext uri="{FF2B5EF4-FFF2-40B4-BE49-F238E27FC236}">
                <a16:creationId xmlns:a16="http://schemas.microsoft.com/office/drawing/2014/main" id="{EC2B0591-F6D4-4820-B08C-8EB64F7E99B4}"/>
              </a:ext>
            </a:extLst>
          </p:cNvPr>
          <p:cNvSpPr/>
          <p:nvPr/>
        </p:nvSpPr>
        <p:spPr>
          <a:xfrm rot="5400000">
            <a:off x="36796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4" name="Right Brace 33">
            <a:extLst>
              <a:ext uri="{FF2B5EF4-FFF2-40B4-BE49-F238E27FC236}">
                <a16:creationId xmlns:a16="http://schemas.microsoft.com/office/drawing/2014/main" id="{C57ACB62-0E3D-4659-A342-D4C5CD440CF0}"/>
              </a:ext>
            </a:extLst>
          </p:cNvPr>
          <p:cNvSpPr/>
          <p:nvPr/>
        </p:nvSpPr>
        <p:spPr>
          <a:xfrm rot="16200000">
            <a:off x="36796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5" name="Rectangle: Rounded Corners 34">
            <a:extLst>
              <a:ext uri="{FF2B5EF4-FFF2-40B4-BE49-F238E27FC236}">
                <a16:creationId xmlns:a16="http://schemas.microsoft.com/office/drawing/2014/main" id="{C88F434F-50CA-40BD-938F-AA0EEF8951B4}"/>
              </a:ext>
            </a:extLst>
          </p:cNvPr>
          <p:cNvSpPr/>
          <p:nvPr/>
        </p:nvSpPr>
        <p:spPr>
          <a:xfrm>
            <a:off x="6696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a participação das mulheres pode continuar no futuro?</a:t>
            </a:r>
            <a:endParaRPr lang="en-US" sz="2200">
              <a:solidFill>
                <a:schemeClr val="bg1"/>
              </a:solidFill>
              <a:latin typeface="+mj-lt"/>
            </a:endParaRPr>
          </a:p>
        </p:txBody>
      </p:sp>
      <p:sp>
        <p:nvSpPr>
          <p:cNvPr id="36" name="Rectangle: Rounded Corners 35">
            <a:extLst>
              <a:ext uri="{FF2B5EF4-FFF2-40B4-BE49-F238E27FC236}">
                <a16:creationId xmlns:a16="http://schemas.microsoft.com/office/drawing/2014/main" id="{04CAA2BB-8B2C-417E-B718-EB8C5034A667}"/>
              </a:ext>
            </a:extLst>
          </p:cNvPr>
          <p:cNvSpPr/>
          <p:nvPr/>
        </p:nvSpPr>
        <p:spPr>
          <a:xfrm>
            <a:off x="8220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podemos promover e apoiar uma inclusão mais significativa de mulheres?</a:t>
            </a:r>
            <a:endParaRPr lang="en-US" sz="2200">
              <a:solidFill>
                <a:schemeClr val="bg1"/>
              </a:solidFill>
              <a:latin typeface="+mj-lt"/>
            </a:endParaRPr>
          </a:p>
        </p:txBody>
      </p:sp>
      <p:sp>
        <p:nvSpPr>
          <p:cNvPr id="37" name="Rectangle: Rounded Corners 36">
            <a:extLst>
              <a:ext uri="{FF2B5EF4-FFF2-40B4-BE49-F238E27FC236}">
                <a16:creationId xmlns:a16="http://schemas.microsoft.com/office/drawing/2014/main" id="{9299CC0F-6592-4372-9E44-305ED428345D}"/>
              </a:ext>
            </a:extLst>
          </p:cNvPr>
          <p:cNvSpPr/>
          <p:nvPr/>
        </p:nvSpPr>
        <p:spPr>
          <a:xfrm>
            <a:off x="3048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Qual é a situação atual das mulheres?</a:t>
            </a:r>
            <a:endParaRPr lang="en-US" sz="2200">
              <a:solidFill>
                <a:schemeClr val="bg1"/>
              </a:solidFill>
              <a:latin typeface="+mj-lt"/>
            </a:endParaRPr>
          </a:p>
        </p:txBody>
      </p:sp>
      <p:sp>
        <p:nvSpPr>
          <p:cNvPr id="38" name="Rectangle: Rounded Corners 37">
            <a:extLst>
              <a:ext uri="{FF2B5EF4-FFF2-40B4-BE49-F238E27FC236}">
                <a16:creationId xmlns:a16="http://schemas.microsoft.com/office/drawing/2014/main" id="{EE1C8BE4-5556-40CD-A3AE-B5D7DF7EC07E}"/>
              </a:ext>
            </a:extLst>
          </p:cNvPr>
          <p:cNvSpPr/>
          <p:nvPr/>
        </p:nvSpPr>
        <p:spPr>
          <a:xfrm>
            <a:off x="23301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 mais mulheres estar envolvidas?</a:t>
            </a:r>
            <a:endParaRPr lang="en-US" sz="2200">
              <a:solidFill>
                <a:schemeClr val="bg1"/>
              </a:solidFill>
              <a:latin typeface="+mj-lt"/>
            </a:endParaRPr>
          </a:p>
        </p:txBody>
      </p:sp>
      <p:sp>
        <p:nvSpPr>
          <p:cNvPr id="39" name="Rectangle: Rounded Corners 38">
            <a:extLst>
              <a:ext uri="{FF2B5EF4-FFF2-40B4-BE49-F238E27FC236}">
                <a16:creationId xmlns:a16="http://schemas.microsoft.com/office/drawing/2014/main" id="{AB179271-5445-4AD2-A9C3-A5BE3764FB86}"/>
              </a:ext>
            </a:extLst>
          </p:cNvPr>
          <p:cNvSpPr/>
          <p:nvPr/>
        </p:nvSpPr>
        <p:spPr>
          <a:xfrm>
            <a:off x="50227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podemos desenvolver a capacidade de participação das mulheres?</a:t>
            </a:r>
            <a:endParaRPr lang="en-US" sz="2200">
              <a:solidFill>
                <a:schemeClr val="bg1"/>
              </a:solidFill>
              <a:latin typeface="+mj-lt"/>
            </a:endParaRPr>
          </a:p>
        </p:txBody>
      </p:sp>
      <p:sp>
        <p:nvSpPr>
          <p:cNvPr id="40" name="Rectangle: Rounded Corners 39">
            <a:extLst>
              <a:ext uri="{FF2B5EF4-FFF2-40B4-BE49-F238E27FC236}">
                <a16:creationId xmlns:a16="http://schemas.microsoft.com/office/drawing/2014/main" id="{931FCF82-B039-4AB8-B4C9-95534E383C02}"/>
              </a:ext>
            </a:extLst>
          </p:cNvPr>
          <p:cNvSpPr/>
          <p:nvPr/>
        </p:nvSpPr>
        <p:spPr>
          <a:xfrm>
            <a:off x="14156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Envolvimento das mulheres</a:t>
            </a:r>
            <a:endParaRPr lang="en-US" sz="2200">
              <a:solidFill>
                <a:schemeClr val="bg1"/>
              </a:solidFill>
              <a:latin typeface="+mj-lt"/>
              <a:cs typeface="Arial" panose="020B0604020202020204" pitchFamily="34" charset="0"/>
            </a:endParaRPr>
          </a:p>
        </p:txBody>
      </p:sp>
      <p:sp>
        <p:nvSpPr>
          <p:cNvPr id="41" name="Arrow: Down 40">
            <a:extLst>
              <a:ext uri="{FF2B5EF4-FFF2-40B4-BE49-F238E27FC236}">
                <a16:creationId xmlns:a16="http://schemas.microsoft.com/office/drawing/2014/main" id="{22011535-5078-413C-AE5A-69306934CEF2}"/>
              </a:ext>
            </a:extLst>
          </p:cNvPr>
          <p:cNvSpPr/>
          <p:nvPr/>
        </p:nvSpPr>
        <p:spPr>
          <a:xfrm rot="10800000">
            <a:off x="36064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42" name="Arrow: Down 41">
            <a:extLst>
              <a:ext uri="{FF2B5EF4-FFF2-40B4-BE49-F238E27FC236}">
                <a16:creationId xmlns:a16="http://schemas.microsoft.com/office/drawing/2014/main" id="{D67CBAFD-FC90-48D1-9E37-8422089DD487}"/>
              </a:ext>
            </a:extLst>
          </p:cNvPr>
          <p:cNvSpPr/>
          <p:nvPr/>
        </p:nvSpPr>
        <p:spPr>
          <a:xfrm rot="10800000">
            <a:off x="36064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54" name="Rectangle 53">
            <a:extLst>
              <a:ext uri="{FF2B5EF4-FFF2-40B4-BE49-F238E27FC236}">
                <a16:creationId xmlns:a16="http://schemas.microsoft.com/office/drawing/2014/main" id="{38152679-FCBE-42F6-8DB2-3B9538DF2170}"/>
              </a:ext>
            </a:extLst>
          </p:cNvPr>
          <p:cNvSpPr/>
          <p:nvPr/>
        </p:nvSpPr>
        <p:spPr>
          <a:xfrm>
            <a:off x="304800" y="2840579"/>
            <a:ext cx="6967332" cy="557952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1339717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256363-9911-44AA-AA45-D012FE46FC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57" r="1"/>
          <a:stretch/>
        </p:blipFill>
        <p:spPr>
          <a:xfrm>
            <a:off x="7819445" y="1903"/>
            <a:ext cx="10468554"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23" name="TextBox 22">
            <a:extLst>
              <a:ext uri="{FF2B5EF4-FFF2-40B4-BE49-F238E27FC236}">
                <a16:creationId xmlns:a16="http://schemas.microsoft.com/office/drawing/2014/main" id="{54B7D59A-C298-4671-B692-262F2D406C65}"/>
              </a:ext>
            </a:extLst>
          </p:cNvPr>
          <p:cNvSpPr txBox="1"/>
          <p:nvPr/>
        </p:nvSpPr>
        <p:spPr>
          <a:xfrm>
            <a:off x="248250" y="867668"/>
            <a:ext cx="7094019" cy="87716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rPr>
              <a:t>Incorporar questões de gênero nas políticas institucionais (por exemplo, comitês comunitários, estratégias da organização, fazer pressão para que as instituições estabeleçam ou atualizem diretrizes/políticas de gênero)</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rPr>
              <a:t>Mecanismos de apoio para manter e compartilhar habilidades e conhecimentos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rPr>
              <a:t>Apoiar/facilitar conexões com outras comunidades e instituições que apoiam o envolvimento das mulheres - especialmente as redes de mulheres (mais no Módulo 3)</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rPr>
              <a:t>Colaborar com organizações especializadas em gênero, direitos humanos, organização comunitária</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rPr>
              <a:t>Ter uma estratégia de longo prazo para o envolvimento da comunidade para a igualdade de gênero, uma vez que este trabalho requer tempo para construir confiança e trabalhar com as normas tradicionais</a:t>
            </a:r>
          </a:p>
        </p:txBody>
      </p:sp>
      <p:sp>
        <p:nvSpPr>
          <p:cNvPr id="16" name="Freeform 4">
            <a:extLst>
              <a:ext uri="{FF2B5EF4-FFF2-40B4-BE49-F238E27FC236}">
                <a16:creationId xmlns:a16="http://schemas.microsoft.com/office/drawing/2014/main" id="{D7687196-A6F2-49D7-9081-5CA68AD8D08F}"/>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17" name="TextBox 16">
            <a:extLst>
              <a:ext uri="{FF2B5EF4-FFF2-40B4-BE49-F238E27FC236}">
                <a16:creationId xmlns:a16="http://schemas.microsoft.com/office/drawing/2014/main" id="{C29D6EA2-EC05-480B-8F55-5F3DE138DBDE}"/>
              </a:ext>
            </a:extLst>
          </p:cNvPr>
          <p:cNvSpPr txBox="1"/>
          <p:nvPr/>
        </p:nvSpPr>
        <p:spPr>
          <a:xfrm>
            <a:off x="7708548" y="1562100"/>
            <a:ext cx="10579452" cy="1323439"/>
          </a:xfrm>
          <a:prstGeom prst="rect">
            <a:avLst/>
          </a:prstGeom>
          <a:noFill/>
        </p:spPr>
        <p:txBody>
          <a:bodyPr wrap="square">
            <a:spAutoFit/>
          </a:bodyPr>
          <a:lstStyle/>
          <a:p>
            <a:r>
              <a:rPr lang="pt-BR" sz="4000" b="1">
                <a:solidFill>
                  <a:schemeClr val="bg1"/>
                </a:solidFill>
                <a:latin typeface="Now" panose="020B0604020202020204" charset="0"/>
              </a:rPr>
              <a:t>Estabelecendo formas sustentáveis de trabalhar</a:t>
            </a:r>
            <a:endParaRPr lang="en-US" sz="4000" b="1">
              <a:solidFill>
                <a:schemeClr val="bg1"/>
              </a:solidFill>
              <a:latin typeface="Now" panose="020B0604020202020204" charset="0"/>
            </a:endParaRPr>
          </a:p>
        </p:txBody>
      </p:sp>
      <p:sp>
        <p:nvSpPr>
          <p:cNvPr id="18" name="TextBox 17">
            <a:extLst>
              <a:ext uri="{FF2B5EF4-FFF2-40B4-BE49-F238E27FC236}">
                <a16:creationId xmlns:a16="http://schemas.microsoft.com/office/drawing/2014/main" id="{71E6597A-FAC8-40E4-8511-0CE44CB7C034}"/>
              </a:ext>
            </a:extLst>
          </p:cNvPr>
          <p:cNvSpPr txBox="1"/>
          <p:nvPr/>
        </p:nvSpPr>
        <p:spPr>
          <a:xfrm>
            <a:off x="8104268" y="5063064"/>
            <a:ext cx="9144000" cy="2246769"/>
          </a:xfrm>
          <a:prstGeom prst="rect">
            <a:avLst/>
          </a:prstGeom>
          <a:noFill/>
        </p:spPr>
        <p:txBody>
          <a:bodyPr wrap="square">
            <a:spAutoFit/>
          </a:bodyPr>
          <a:lstStyle/>
          <a:p>
            <a:r>
              <a:rPr lang="pt-BR" sz="2800">
                <a:solidFill>
                  <a:schemeClr val="bg1"/>
                </a:solidFill>
                <a:latin typeface="Now" panose="020B0604020202020204" charset="0"/>
              </a:rPr>
              <a:t>E como você pode institucionalizar o envolvimento das mulheres - e o trabalho necessário para estabelecer ambientes de empoderamento e capacidade de apoio - para que possa continuar mesmo além do atual ciclo de financiamento?</a:t>
            </a:r>
            <a:endParaRPr lang="en-US" sz="2800">
              <a:solidFill>
                <a:schemeClr val="bg1"/>
              </a:solidFill>
              <a:latin typeface="Now" panose="020B0604020202020204" charset="0"/>
            </a:endParaRPr>
          </a:p>
        </p:txBody>
      </p:sp>
      <p:sp>
        <p:nvSpPr>
          <p:cNvPr id="19" name="AutoShape 10">
            <a:extLst>
              <a:ext uri="{FF2B5EF4-FFF2-40B4-BE49-F238E27FC236}">
                <a16:creationId xmlns:a16="http://schemas.microsoft.com/office/drawing/2014/main" id="{902B9748-2C07-44C9-A658-B08F8C1FDA22}"/>
              </a:ext>
            </a:extLst>
          </p:cNvPr>
          <p:cNvSpPr/>
          <p:nvPr/>
        </p:nvSpPr>
        <p:spPr>
          <a:xfrm rot="-5400000" flipH="1">
            <a:off x="12542741" y="1222969"/>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20" name="TextBox 19">
            <a:extLst>
              <a:ext uri="{FF2B5EF4-FFF2-40B4-BE49-F238E27FC236}">
                <a16:creationId xmlns:a16="http://schemas.microsoft.com/office/drawing/2014/main" id="{F2136086-44EC-4318-A24D-107D7434C4C8}"/>
              </a:ext>
            </a:extLst>
          </p:cNvPr>
          <p:cNvSpPr txBox="1"/>
          <p:nvPr/>
        </p:nvSpPr>
        <p:spPr>
          <a:xfrm>
            <a:off x="8104268" y="3216124"/>
            <a:ext cx="9144000" cy="892552"/>
          </a:xfrm>
          <a:prstGeom prst="rect">
            <a:avLst/>
          </a:prstGeom>
          <a:noFill/>
        </p:spPr>
        <p:txBody>
          <a:bodyPr wrap="square">
            <a:spAutoFit/>
          </a:bodyPr>
          <a:lstStyle/>
          <a:p>
            <a:r>
              <a:rPr lang="pt-BR" sz="2600">
                <a:solidFill>
                  <a:schemeClr val="bg1"/>
                </a:solidFill>
                <a:latin typeface="Now" panose="020B0604020202020204" charset="0"/>
              </a:rPr>
              <a:t>Como o envolvimento das mulheres pode ser integrado no trabalho de longo prazo? </a:t>
            </a:r>
            <a:endParaRPr lang="en-US" sz="2600">
              <a:solidFill>
                <a:schemeClr val="bg1"/>
              </a:solidFill>
              <a:latin typeface="Now" panose="020B0604020202020204" charset="0"/>
            </a:endParaRPr>
          </a:p>
        </p:txBody>
      </p:sp>
    </p:spTree>
    <p:extLst>
      <p:ext uri="{BB962C8B-B14F-4D97-AF65-F5344CB8AC3E}">
        <p14:creationId xmlns:p14="http://schemas.microsoft.com/office/powerpoint/2010/main" val="2910636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18200" y="4005501"/>
            <a:ext cx="8104909" cy="5080750"/>
          </a:xfrm>
          <a:prstGeom prst="rect">
            <a:avLst/>
          </a:prstGeom>
          <a:noFill/>
        </p:spPr>
        <p:txBody>
          <a:bodyPr wrap="square">
            <a:spAutoFit/>
          </a:bodyPr>
          <a:lstStyle/>
          <a:p>
            <a:pPr>
              <a:lnSpc>
                <a:spcPts val="3000"/>
              </a:lnSpc>
            </a:pPr>
            <a:r>
              <a:rPr lang="en-US" dirty="0" err="1">
                <a:solidFill>
                  <a:schemeClr val="tx1"/>
                </a:solidFill>
                <a:latin typeface="Now" panose="020B0604020202020204" charset="0"/>
              </a:rPr>
              <a:t>WorldFish</a:t>
            </a:r>
            <a:r>
              <a:rPr lang="en-US" dirty="0">
                <a:latin typeface="Now" panose="020B0604020202020204" charset="0"/>
              </a:rPr>
              <a:t> |</a:t>
            </a:r>
            <a:r>
              <a:rPr lang="en-US" dirty="0">
                <a:solidFill>
                  <a:schemeClr val="tx1"/>
                </a:solidFill>
                <a:latin typeface="Now" panose="020B0604020202020204" charset="0"/>
              </a:rPr>
              <a:t> </a:t>
            </a:r>
            <a:r>
              <a:rPr lang="en-US" dirty="0" err="1">
                <a:solidFill>
                  <a:schemeClr val="tx1"/>
                </a:solidFill>
                <a:latin typeface="Now" panose="020B0604020202020204" charset="0"/>
              </a:rPr>
              <a:t>Camboja</a:t>
            </a:r>
            <a:endParaRPr lang="en-US" dirty="0">
              <a:solidFill>
                <a:schemeClr val="tx1"/>
              </a:solidFill>
              <a:latin typeface="Now" panose="020B0604020202020204" charset="0"/>
            </a:endParaRPr>
          </a:p>
          <a:p>
            <a:pPr>
              <a:lnSpc>
                <a:spcPts val="3000"/>
              </a:lnSpc>
            </a:pPr>
            <a:r>
              <a:rPr lang="pt-BR" sz="2200" dirty="0">
                <a:solidFill>
                  <a:schemeClr val="tx1"/>
                </a:solidFill>
                <a:latin typeface="Now" panose="020B0604020202020204" charset="0"/>
              </a:rPr>
              <a:t>Camboja: Muitos benefícios do envolvimento das mulheres não vieram diretamente de um projeto, mas das sinergias entre diferentes projetos e áreas de trabalho.</a:t>
            </a:r>
          </a:p>
          <a:p>
            <a:pPr>
              <a:lnSpc>
                <a:spcPts val="3000"/>
              </a:lnSpc>
            </a:pPr>
            <a:endParaRPr lang="pt-BR" sz="2200" dirty="0">
              <a:latin typeface="Now" panose="020B0604020202020204" charset="0"/>
            </a:endParaRPr>
          </a:p>
          <a:p>
            <a:pPr>
              <a:lnSpc>
                <a:spcPts val="3000"/>
              </a:lnSpc>
            </a:pPr>
            <a:r>
              <a:rPr lang="pt-BR" sz="2200" dirty="0">
                <a:solidFill>
                  <a:schemeClr val="tx1"/>
                </a:solidFill>
                <a:latin typeface="Now" panose="020B0604020202020204" charset="0"/>
              </a:rPr>
              <a:t>O trabalho com mulheres sob a doação do CEPF preparou o terreno para eventos e interações futuras como parte de um processo de longo prazo</a:t>
            </a:r>
          </a:p>
          <a:p>
            <a:pPr>
              <a:lnSpc>
                <a:spcPts val="3000"/>
              </a:lnSpc>
            </a:pPr>
            <a:endParaRPr lang="pt-BR" sz="2200" dirty="0">
              <a:latin typeface="Now" panose="020B0604020202020204" charset="0"/>
            </a:endParaRPr>
          </a:p>
          <a:p>
            <a:pPr>
              <a:lnSpc>
                <a:spcPts val="3000"/>
              </a:lnSpc>
            </a:pPr>
            <a:endParaRPr lang="en-US" sz="2200" dirty="0">
              <a:solidFill>
                <a:schemeClr val="tx1"/>
              </a:solidFill>
              <a:latin typeface="Now" panose="020B0604020202020204" charset="0"/>
            </a:endParaRPr>
          </a:p>
          <a:p>
            <a:pPr>
              <a:lnSpc>
                <a:spcPts val="3000"/>
              </a:lnSpc>
            </a:pPr>
            <a:r>
              <a:rPr lang="en-US" dirty="0">
                <a:solidFill>
                  <a:schemeClr val="tx1"/>
                </a:solidFill>
                <a:latin typeface="Now" panose="020B0604020202020204" charset="0"/>
              </a:rPr>
              <a:t>FACT | </a:t>
            </a:r>
            <a:r>
              <a:rPr lang="en-US" dirty="0" err="1">
                <a:solidFill>
                  <a:schemeClr val="tx1"/>
                </a:solidFill>
                <a:latin typeface="Now" panose="020B0604020202020204" charset="0"/>
              </a:rPr>
              <a:t>Camboja</a:t>
            </a:r>
            <a:endParaRPr lang="en-US" dirty="0">
              <a:solidFill>
                <a:schemeClr val="tx1"/>
              </a:solidFill>
              <a:latin typeface="Now" panose="020B0604020202020204" charset="0"/>
            </a:endParaRPr>
          </a:p>
          <a:p>
            <a:pPr>
              <a:lnSpc>
                <a:spcPts val="3000"/>
              </a:lnSpc>
            </a:pPr>
            <a:r>
              <a:rPr lang="pt-BR" sz="2200" dirty="0">
                <a:solidFill>
                  <a:schemeClr val="tx1"/>
                </a:solidFill>
                <a:latin typeface="Now" panose="020B0604020202020204" charset="0"/>
              </a:rPr>
              <a:t>Aprendeu muito com outros doadores, incluindo a Oxfam, ao implementar projetos financiados pelo CEPF e outros</a:t>
            </a:r>
            <a:endParaRPr lang="en-US" sz="2200" dirty="0">
              <a:solidFill>
                <a:schemeClr val="tx1"/>
              </a:solidFill>
              <a:latin typeface="Now" panose="020B0604020202020204" charset="0"/>
            </a:endParaRPr>
          </a:p>
        </p:txBody>
      </p:sp>
      <p:sp>
        <p:nvSpPr>
          <p:cNvPr id="5" name="TextBox 4">
            <a:extLst>
              <a:ext uri="{FF2B5EF4-FFF2-40B4-BE49-F238E27FC236}">
                <a16:creationId xmlns:a16="http://schemas.microsoft.com/office/drawing/2014/main" id="{EE6B0D76-8293-4BD5-9174-0D5AE8EB6295}"/>
              </a:ext>
            </a:extLst>
          </p:cNvPr>
          <p:cNvSpPr txBox="1"/>
          <p:nvPr/>
        </p:nvSpPr>
        <p:spPr>
          <a:xfrm>
            <a:off x="3388763" y="1608804"/>
            <a:ext cx="5450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white"/>
                </a:solidFill>
                <a:effectLst/>
                <a:uLnTx/>
                <a:uFillTx/>
                <a:latin typeface="Now" panose="020B0604020202020204" charset="0"/>
                <a:ea typeface="+mn-ea"/>
                <a:cs typeface="+mn-cs"/>
              </a:rPr>
              <a:t>Exemplos de como </a:t>
            </a:r>
          </a:p>
        </p:txBody>
      </p:sp>
      <p:sp>
        <p:nvSpPr>
          <p:cNvPr id="6" name="TextBox 5">
            <a:extLst>
              <a:ext uri="{FF2B5EF4-FFF2-40B4-BE49-F238E27FC236}">
                <a16:creationId xmlns:a16="http://schemas.microsoft.com/office/drawing/2014/main" id="{1C3C6E48-BF77-4317-A14C-B38E56CC1E74}"/>
              </a:ext>
            </a:extLst>
          </p:cNvPr>
          <p:cNvSpPr txBox="1"/>
          <p:nvPr/>
        </p:nvSpPr>
        <p:spPr>
          <a:xfrm>
            <a:off x="665800" y="2893993"/>
            <a:ext cx="6961580" cy="954107"/>
          </a:xfrm>
          <a:prstGeom prst="rect">
            <a:avLst/>
          </a:prstGeom>
          <a:noFill/>
        </p:spPr>
        <p:txBody>
          <a:bodyPr wrap="square" rtlCol="0">
            <a:spAutoFit/>
          </a:bodyPr>
          <a:lstStyle/>
          <a:p>
            <a:r>
              <a:rPr lang="pt-BR" sz="2800">
                <a:solidFill>
                  <a:schemeClr val="bg1"/>
                </a:solidFill>
                <a:latin typeface="Now" panose="020B0604020202020204" charset="0"/>
              </a:rPr>
              <a:t>Coordenar o trabalho de gênero em todos os projetos</a:t>
            </a:r>
            <a:endParaRPr lang="en-US" sz="2400">
              <a:solidFill>
                <a:schemeClr val="bg1"/>
              </a:solidFill>
              <a:latin typeface="Now" panose="020B0604020202020204" charset="0"/>
            </a:endParaRPr>
          </a:p>
        </p:txBody>
      </p:sp>
      <p:sp>
        <p:nvSpPr>
          <p:cNvPr id="7" name="AutoShape 2">
            <a:extLst>
              <a:ext uri="{FF2B5EF4-FFF2-40B4-BE49-F238E27FC236}">
                <a16:creationId xmlns:a16="http://schemas.microsoft.com/office/drawing/2014/main" id="{5C950826-3FCE-4394-ADCD-D67CBD380FF1}"/>
              </a:ext>
            </a:extLst>
          </p:cNvPr>
          <p:cNvSpPr/>
          <p:nvPr/>
        </p:nvSpPr>
        <p:spPr>
          <a:xfrm>
            <a:off x="763841" y="3888046"/>
            <a:ext cx="7750559"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B412DCEC-D62C-4F2F-B72F-C0BDAC11B4AE}"/>
              </a:ext>
            </a:extLst>
          </p:cNvPr>
          <p:cNvSpPr txBox="1"/>
          <p:nvPr/>
        </p:nvSpPr>
        <p:spPr>
          <a:xfrm>
            <a:off x="9677400" y="4020860"/>
            <a:ext cx="8104908" cy="5319148"/>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1200"/>
              </a:spcAft>
              <a:buClrTx/>
              <a:buSzTx/>
              <a:buFontTx/>
              <a:buNone/>
              <a:tabLst/>
              <a:defRPr/>
            </a:pPr>
            <a:r>
              <a:rPr lang="pt-BR" dirty="0">
                <a:solidFill>
                  <a:prstClr val="black"/>
                </a:solidFill>
                <a:latin typeface="Now" panose="020B0604020202020204" charset="0"/>
              </a:rPr>
              <a:t>da experiência em Laos </a:t>
            </a:r>
          </a:p>
          <a:p>
            <a:pPr marL="0" marR="0" lvl="0" indent="0" algn="l" defTabSz="914400" rtl="0" eaLnBrk="1" fontAlgn="auto" latinLnBrk="0" hangingPunct="1">
              <a:lnSpc>
                <a:spcPts val="3000"/>
              </a:lnSpc>
              <a:spcBef>
                <a:spcPts val="0"/>
              </a:spcBef>
              <a:spcAft>
                <a:spcPts val="1200"/>
              </a:spcAft>
              <a:buClrTx/>
              <a:buSzTx/>
              <a:buFontTx/>
              <a:buNone/>
              <a:tabLst/>
              <a:defRPr/>
            </a:pPr>
            <a:r>
              <a:rPr lang="pt-BR" sz="2200" dirty="0">
                <a:effectLst/>
                <a:latin typeface="Now" panose="020B0604020202020204" charset="0"/>
                <a:ea typeface="Calibri" panose="020F0502020204030204" pitchFamily="34" charset="0"/>
                <a:cs typeface="Myanmar Text" panose="020B0502040204020203" pitchFamily="34" charset="0"/>
              </a:rPr>
              <a:t>Engajamento com instituições governamentais com o gênero como um “ponto de entrada” abriu novos espaços para trabalhar com questões ambientais</a:t>
            </a:r>
          </a:p>
          <a:p>
            <a:pPr marL="0" marR="0" lvl="0" indent="0" algn="l" defTabSz="914400" rtl="0" eaLnBrk="1" fontAlgn="auto" latinLnBrk="0" hangingPunct="1">
              <a:lnSpc>
                <a:spcPts val="3000"/>
              </a:lnSpc>
              <a:spcBef>
                <a:spcPts val="0"/>
              </a:spcBef>
              <a:spcAft>
                <a:spcPts val="1200"/>
              </a:spcAft>
              <a:buClrTx/>
              <a:buSzTx/>
              <a:buFontTx/>
              <a:buNone/>
              <a:tabLst/>
              <a:defRPr/>
            </a:pPr>
            <a:r>
              <a:rPr lang="pt-BR" sz="2200" dirty="0">
                <a:effectLst/>
                <a:latin typeface="Now" panose="020B0604020202020204" charset="0"/>
                <a:ea typeface="Calibri" panose="020F0502020204030204" pitchFamily="34" charset="0"/>
                <a:cs typeface="Myanmar Text" panose="020B0502040204020203" pitchFamily="34" charset="0"/>
              </a:rPr>
              <a:t>Propomos a colaboração com departamentos governamentais para trabalhar na integração de gênero, alinhando com os compromissos internacionais com a igualdade de gênero</a:t>
            </a:r>
          </a:p>
          <a:p>
            <a:pPr marL="0" marR="0" lvl="0" indent="0" algn="l" defTabSz="914400" rtl="0" eaLnBrk="1" fontAlgn="auto" latinLnBrk="0" hangingPunct="1">
              <a:lnSpc>
                <a:spcPts val="3000"/>
              </a:lnSpc>
              <a:spcBef>
                <a:spcPts val="0"/>
              </a:spcBef>
              <a:spcAft>
                <a:spcPts val="1200"/>
              </a:spcAft>
              <a:buClrTx/>
              <a:buSzTx/>
              <a:buFontTx/>
              <a:buNone/>
              <a:tabLst/>
              <a:defRPr/>
            </a:pPr>
            <a:r>
              <a:rPr lang="pt-BR" sz="2200" dirty="0">
                <a:latin typeface="Now" panose="020B0604020202020204" charset="0"/>
                <a:ea typeface="Calibri" panose="020F0502020204030204" pitchFamily="34" charset="0"/>
                <a:cs typeface="Myanmar Text" panose="020B0502040204020203" pitchFamily="34" charset="0"/>
              </a:rPr>
              <a:t>I</a:t>
            </a:r>
            <a:r>
              <a:rPr lang="pt-BR" sz="2200" dirty="0">
                <a:effectLst/>
                <a:latin typeface="Now" panose="020B0604020202020204" charset="0"/>
                <a:ea typeface="Calibri" panose="020F0502020204030204" pitchFamily="34" charset="0"/>
                <a:cs typeface="Myanmar Text" panose="020B0502040204020203" pitchFamily="34" charset="0"/>
              </a:rPr>
              <a:t>sso tornou mais fácil para nós abordarmos tópicos politicamente sensíveis, como os impactos do projeto hidrelétrico nos recursos naturais e nas comunidades</a:t>
            </a:r>
          </a:p>
          <a:p>
            <a:pPr marR="0" lvl="0">
              <a:lnSpc>
                <a:spcPts val="3000"/>
              </a:lnSpc>
              <a:spcBef>
                <a:spcPts val="0"/>
              </a:spcBef>
              <a:spcAft>
                <a:spcPts val="1200"/>
              </a:spcAft>
            </a:pPr>
            <a:endParaRPr lang="en-US" sz="2400" dirty="0">
              <a:effectLst/>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4461397B-5402-4F5D-B691-907D10262146}"/>
              </a:ext>
            </a:extLst>
          </p:cNvPr>
          <p:cNvSpPr/>
          <p:nvPr/>
        </p:nvSpPr>
        <p:spPr>
          <a:xfrm>
            <a:off x="9616575" y="3903405"/>
            <a:ext cx="775055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8DF09A98-B650-4BB5-8148-17D48C32389E}"/>
              </a:ext>
            </a:extLst>
          </p:cNvPr>
          <p:cNvSpPr txBox="1"/>
          <p:nvPr/>
        </p:nvSpPr>
        <p:spPr>
          <a:xfrm>
            <a:off x="9548115" y="3293805"/>
            <a:ext cx="8435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a:solidFill>
                  <a:prstClr val="white"/>
                </a:solidFill>
                <a:latin typeface="Now" panose="020B0604020202020204" charset="0"/>
              </a:rPr>
              <a:t>Trabalhar em vários setores</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3" name="Freeform 4">
            <a:extLst>
              <a:ext uri="{FF2B5EF4-FFF2-40B4-BE49-F238E27FC236}">
                <a16:creationId xmlns:a16="http://schemas.microsoft.com/office/drawing/2014/main" id="{824BC583-D64E-411F-A7EE-97CC9808AE36}"/>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16" name="TextBox 15">
            <a:extLst>
              <a:ext uri="{FF2B5EF4-FFF2-40B4-BE49-F238E27FC236}">
                <a16:creationId xmlns:a16="http://schemas.microsoft.com/office/drawing/2014/main" id="{5594C782-2396-4754-A6D4-1364E0552AB6}"/>
              </a:ext>
            </a:extLst>
          </p:cNvPr>
          <p:cNvSpPr txBox="1"/>
          <p:nvPr/>
        </p:nvSpPr>
        <p:spPr>
          <a:xfrm>
            <a:off x="7708548" y="1562100"/>
            <a:ext cx="10579452" cy="1323439"/>
          </a:xfrm>
          <a:prstGeom prst="rect">
            <a:avLst/>
          </a:prstGeom>
          <a:noFill/>
        </p:spPr>
        <p:txBody>
          <a:bodyPr wrap="square">
            <a:spAutoFit/>
          </a:bodyPr>
          <a:lstStyle/>
          <a:p>
            <a:r>
              <a:rPr lang="pt-BR" sz="4000" b="1">
                <a:solidFill>
                  <a:schemeClr val="bg1"/>
                </a:solidFill>
                <a:latin typeface="Now" panose="020B0604020202020204" charset="0"/>
              </a:rPr>
              <a:t>Estabelecendo formas sustentáveis de trabalhar</a:t>
            </a:r>
            <a:endParaRPr lang="en-US" sz="4000" b="1">
              <a:solidFill>
                <a:schemeClr val="bg1"/>
              </a:solidFill>
              <a:latin typeface="Now" panose="020B0604020202020204" charset="0"/>
            </a:endParaRPr>
          </a:p>
        </p:txBody>
      </p:sp>
    </p:spTree>
    <p:extLst>
      <p:ext uri="{BB962C8B-B14F-4D97-AF65-F5344CB8AC3E}">
        <p14:creationId xmlns:p14="http://schemas.microsoft.com/office/powerpoint/2010/main" val="2298267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46" name="TextBox 45">
            <a:extLst>
              <a:ext uri="{FF2B5EF4-FFF2-40B4-BE49-F238E27FC236}">
                <a16:creationId xmlns:a16="http://schemas.microsoft.com/office/drawing/2014/main" id="{29AD5706-375F-4BBD-93E9-5BBF7E5648D2}"/>
              </a:ext>
            </a:extLst>
          </p:cNvPr>
          <p:cNvSpPr txBox="1"/>
          <p:nvPr/>
        </p:nvSpPr>
        <p:spPr>
          <a:xfrm>
            <a:off x="1295400" y="3865007"/>
            <a:ext cx="7620000"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dirty="0">
                <a:ln>
                  <a:noFill/>
                </a:ln>
                <a:solidFill>
                  <a:prstClr val="black"/>
                </a:solidFill>
                <a:effectLst/>
                <a:uLnTx/>
                <a:uFillTx/>
                <a:latin typeface="Now" panose="020B0604020202020204" charset="0"/>
              </a:rPr>
              <a:t>HA | </a:t>
            </a:r>
            <a:r>
              <a:rPr kumimoji="0" lang="en-US" b="0" i="0" u="none" strike="noStrike" kern="1200" cap="none" spc="0" normalizeH="0" baseline="0" noProof="0" dirty="0" err="1">
                <a:ln>
                  <a:noFill/>
                </a:ln>
                <a:solidFill>
                  <a:prstClr val="black"/>
                </a:solidFill>
                <a:effectLst/>
                <a:uLnTx/>
                <a:uFillTx/>
                <a:latin typeface="Now" panose="020B0604020202020204" charset="0"/>
              </a:rPr>
              <a:t>Camboja</a:t>
            </a:r>
            <a:endParaRPr kumimoji="0" lang="en-US" b="0" i="0" u="none" strike="noStrike" kern="1200" cap="none" spc="0" normalizeH="0" baseline="0" noProof="0" dirty="0">
              <a:ln>
                <a:noFill/>
              </a:ln>
              <a:solidFill>
                <a:prstClr val="black"/>
              </a:solidFill>
              <a:effectLst/>
              <a:uLnTx/>
              <a:uFillTx/>
              <a:latin typeface="Now" panose="020B0604020202020204" charset="0"/>
            </a:endParaRPr>
          </a:p>
          <a:p>
            <a:pPr marR="0" lvl="0">
              <a:lnSpc>
                <a:spcPts val="3000"/>
              </a:lnSpc>
              <a:spcBef>
                <a:spcPts val="0"/>
              </a:spcBef>
              <a:spcAft>
                <a:spcPts val="1200"/>
              </a:spcAft>
            </a:pPr>
            <a:r>
              <a:rPr lang="pt-BR" sz="2200" dirty="0">
                <a:effectLst/>
                <a:latin typeface="Now" panose="020B0604020202020204" charset="0"/>
                <a:ea typeface="Calibri" panose="020F0502020204030204" pitchFamily="34" charset="0"/>
                <a:cs typeface="Myanmar Text" panose="020B0502040204020203" pitchFamily="34" charset="0"/>
              </a:rPr>
              <a:t>Começou a trabalhar com gênero em 2009 e continua até hoje; já viram uma mudança nas perspectivas de homens e mulheres, com mais envolvimento por parte das mulheres (e as famílias permitindo um maior envolvimento). No entanto, ainda há mais mudanças por vir</a:t>
            </a:r>
          </a:p>
          <a:p>
            <a:pPr marR="0" lvl="0">
              <a:lnSpc>
                <a:spcPts val="3000"/>
              </a:lnSpc>
              <a:spcBef>
                <a:spcPts val="0"/>
              </a:spcBef>
              <a:spcAft>
                <a:spcPts val="1200"/>
              </a:spcAft>
            </a:pPr>
            <a:r>
              <a:rPr lang="pt-BR" sz="2200" dirty="0">
                <a:effectLst/>
                <a:latin typeface="Now" panose="020B0604020202020204" charset="0"/>
                <a:ea typeface="Calibri" panose="020F0502020204030204" pitchFamily="34" charset="0"/>
                <a:cs typeface="Myanmar Text" panose="020B0502040204020203" pitchFamily="34" charset="0"/>
              </a:rPr>
              <a:t>Apoiamos o ensino médio e superior de jovens indígenas para desenvolverem sua capacidade de longo prazo. Eles trocam conhecimento com mulheres indígenas da aldeia, que compartilham seus conhecimentos tradicionais em colaboração com os alunos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srgbClr val="C0504D"/>
              </a:solidFill>
              <a:effectLst/>
              <a:uLnTx/>
              <a:uFillTx/>
              <a:latin typeface="Now" panose="020B0604020202020204" charset="0"/>
              <a:ea typeface="+mn-ea"/>
              <a:cs typeface="+mn-cs"/>
            </a:endParaRPr>
          </a:p>
        </p:txBody>
      </p:sp>
      <p:sp>
        <p:nvSpPr>
          <p:cNvPr id="6" name="TextBox 5">
            <a:extLst>
              <a:ext uri="{FF2B5EF4-FFF2-40B4-BE49-F238E27FC236}">
                <a16:creationId xmlns:a16="http://schemas.microsoft.com/office/drawing/2014/main" id="{1C3C6E48-BF77-4317-A14C-B38E56CC1E74}"/>
              </a:ext>
            </a:extLst>
          </p:cNvPr>
          <p:cNvSpPr txBox="1"/>
          <p:nvPr/>
        </p:nvSpPr>
        <p:spPr>
          <a:xfrm>
            <a:off x="1143000" y="3150097"/>
            <a:ext cx="5768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Now" panose="020B0604020202020204" charset="0"/>
                <a:ea typeface="+mn-ea"/>
                <a:cs typeface="+mn-cs"/>
              </a:rPr>
              <a:t>Ter uma visão de longo prazo</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7" name="AutoShape 2">
            <a:extLst>
              <a:ext uri="{FF2B5EF4-FFF2-40B4-BE49-F238E27FC236}">
                <a16:creationId xmlns:a16="http://schemas.microsoft.com/office/drawing/2014/main" id="{5C950826-3FCE-4394-ADCD-D67CBD380FF1}"/>
              </a:ext>
            </a:extLst>
          </p:cNvPr>
          <p:cNvSpPr/>
          <p:nvPr/>
        </p:nvSpPr>
        <p:spPr>
          <a:xfrm>
            <a:off x="1143000" y="3759697"/>
            <a:ext cx="5823110"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8DD26323-1C11-4846-9B36-10903AE87261}"/>
              </a:ext>
            </a:extLst>
          </p:cNvPr>
          <p:cNvSpPr txBox="1"/>
          <p:nvPr/>
        </p:nvSpPr>
        <p:spPr>
          <a:xfrm>
            <a:off x="9296400" y="3877152"/>
            <a:ext cx="8223134"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a:ln>
                  <a:noFill/>
                </a:ln>
                <a:solidFill>
                  <a:prstClr val="black"/>
                </a:solidFill>
                <a:effectLst/>
                <a:uLnTx/>
                <a:uFillTx/>
                <a:latin typeface="Now" panose="020B0604020202020204" charset="0"/>
              </a:rPr>
              <a:t>International Rivers | Mekong Basin</a:t>
            </a:r>
          </a:p>
          <a:p>
            <a:pPr marR="0" lvl="0">
              <a:spcBef>
                <a:spcPts val="0"/>
              </a:spcBef>
              <a:spcAft>
                <a:spcPts val="1200"/>
              </a:spcAft>
            </a:pPr>
            <a:r>
              <a:rPr lang="pt-BR" sz="2200">
                <a:effectLst/>
                <a:latin typeface="Now" panose="020B0604020202020204" charset="0"/>
                <a:ea typeface="Calibri" panose="020F0502020204030204" pitchFamily="34" charset="0"/>
                <a:cs typeface="Myanmar Text" panose="020B0502040204020203" pitchFamily="34" charset="0"/>
              </a:rPr>
              <a:t>Desenhar programas e orçamentos que nos permitam apoiar e capacitar as necessidades das mulheres</a:t>
            </a:r>
          </a:p>
          <a:p>
            <a:pPr marL="342900" marR="0" lvl="0" indent="-342900">
              <a:spcBef>
                <a:spcPts val="0"/>
              </a:spcBef>
              <a:spcAft>
                <a:spcPts val="1200"/>
              </a:spcAft>
              <a:buFont typeface="Arial" panose="020B0604020202020204" pitchFamily="34" charset="0"/>
              <a:buChar char="•"/>
            </a:pPr>
            <a:r>
              <a:rPr lang="pt-BR" sz="2200">
                <a:effectLst/>
                <a:latin typeface="Now" panose="020B0604020202020204" charset="0"/>
                <a:ea typeface="Calibri" panose="020F0502020204030204" pitchFamily="34" charset="0"/>
                <a:cs typeface="Myanmar Text" panose="020B0502040204020203" pitchFamily="34" charset="0"/>
              </a:rPr>
              <a:t>Por exemplo, fazer orçamento para o suporte de viagem adicional, necessário para companheiros de viagem das mulheres</a:t>
            </a:r>
          </a:p>
          <a:p>
            <a:pPr marL="342900" marR="0" lvl="0" indent="-342900">
              <a:spcBef>
                <a:spcPts val="0"/>
              </a:spcBef>
              <a:spcAft>
                <a:spcPts val="1200"/>
              </a:spcAft>
              <a:buFont typeface="Arial" panose="020B0604020202020204" pitchFamily="34" charset="0"/>
              <a:buChar char="•"/>
            </a:pPr>
            <a:r>
              <a:rPr lang="pt-BR" sz="2200">
                <a:effectLst/>
                <a:latin typeface="Now" panose="020B0604020202020204" charset="0"/>
                <a:ea typeface="Calibri" panose="020F0502020204030204" pitchFamily="34" charset="0"/>
                <a:cs typeface="Myanmar Text" panose="020B0502040204020203" pitchFamily="34" charset="0"/>
              </a:rPr>
              <a:t>Por exemplo, tradutores para participantes que não são fluentes no idioma do projeto</a:t>
            </a:r>
          </a:p>
          <a:p>
            <a:pPr marR="0" lvl="0">
              <a:spcBef>
                <a:spcPts val="0"/>
              </a:spcBef>
              <a:spcAft>
                <a:spcPts val="1200"/>
              </a:spcAft>
            </a:pPr>
            <a:endParaRPr lang="en-US" sz="2400">
              <a:effectLst/>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3A891F87-F69A-4DCB-8915-70E8FC8B8893}"/>
              </a:ext>
            </a:extLst>
          </p:cNvPr>
          <p:cNvSpPr/>
          <p:nvPr/>
        </p:nvSpPr>
        <p:spPr>
          <a:xfrm>
            <a:off x="9235575" y="3759697"/>
            <a:ext cx="775055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4906F23C-00E3-40E0-A468-473CA4977852}"/>
              </a:ext>
            </a:extLst>
          </p:cNvPr>
          <p:cNvSpPr txBox="1"/>
          <p:nvPr/>
        </p:nvSpPr>
        <p:spPr>
          <a:xfrm>
            <a:off x="9167115" y="3172480"/>
            <a:ext cx="8435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a:solidFill>
                  <a:prstClr val="white"/>
                </a:solidFill>
                <a:latin typeface="Now" panose="020B0604020202020204" charset="0"/>
              </a:rPr>
              <a:t>Alocar recursos para a integração de gênero, </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4" name="TextBox 13">
            <a:extLst>
              <a:ext uri="{FF2B5EF4-FFF2-40B4-BE49-F238E27FC236}">
                <a16:creationId xmlns:a16="http://schemas.microsoft.com/office/drawing/2014/main" id="{B66179B4-265D-4184-9A44-B408BD21C44D}"/>
              </a:ext>
            </a:extLst>
          </p:cNvPr>
          <p:cNvSpPr txBox="1"/>
          <p:nvPr/>
        </p:nvSpPr>
        <p:spPr>
          <a:xfrm>
            <a:off x="3388763" y="1608804"/>
            <a:ext cx="5450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white"/>
                </a:solidFill>
                <a:effectLst/>
                <a:uLnTx/>
                <a:uFillTx/>
                <a:latin typeface="Now" panose="020B0604020202020204" charset="0"/>
                <a:ea typeface="+mn-ea"/>
                <a:cs typeface="+mn-cs"/>
              </a:rPr>
              <a:t>Exemplos de como </a:t>
            </a:r>
          </a:p>
        </p:txBody>
      </p:sp>
      <p:sp>
        <p:nvSpPr>
          <p:cNvPr id="15" name="Freeform 4">
            <a:extLst>
              <a:ext uri="{FF2B5EF4-FFF2-40B4-BE49-F238E27FC236}">
                <a16:creationId xmlns:a16="http://schemas.microsoft.com/office/drawing/2014/main" id="{5D649876-B678-4F58-B40E-757FC95BBC9D}"/>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16" name="TextBox 15">
            <a:extLst>
              <a:ext uri="{FF2B5EF4-FFF2-40B4-BE49-F238E27FC236}">
                <a16:creationId xmlns:a16="http://schemas.microsoft.com/office/drawing/2014/main" id="{3B37DD40-899B-4EED-8C54-93584515E237}"/>
              </a:ext>
            </a:extLst>
          </p:cNvPr>
          <p:cNvSpPr txBox="1"/>
          <p:nvPr/>
        </p:nvSpPr>
        <p:spPr>
          <a:xfrm>
            <a:off x="7708548" y="1562100"/>
            <a:ext cx="10579452" cy="1323439"/>
          </a:xfrm>
          <a:prstGeom prst="rect">
            <a:avLst/>
          </a:prstGeom>
          <a:noFill/>
        </p:spPr>
        <p:txBody>
          <a:bodyPr wrap="square">
            <a:spAutoFit/>
          </a:bodyPr>
          <a:lstStyle/>
          <a:p>
            <a:r>
              <a:rPr lang="pt-BR" sz="4000" b="1">
                <a:solidFill>
                  <a:schemeClr val="bg1"/>
                </a:solidFill>
                <a:latin typeface="Now" panose="020B0604020202020204" charset="0"/>
              </a:rPr>
              <a:t>Estabelecendo formas sustentáveis de trabalhar</a:t>
            </a:r>
            <a:endParaRPr lang="en-US" sz="4000" b="1">
              <a:solidFill>
                <a:schemeClr val="bg1"/>
              </a:solidFill>
              <a:latin typeface="Now" panose="020B0604020202020204" charset="0"/>
            </a:endParaRPr>
          </a:p>
        </p:txBody>
      </p:sp>
    </p:spTree>
    <p:extLst>
      <p:ext uri="{BB962C8B-B14F-4D97-AF65-F5344CB8AC3E}">
        <p14:creationId xmlns:p14="http://schemas.microsoft.com/office/powerpoint/2010/main" val="3412790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2" y="-2409"/>
            <a:ext cx="18296565" cy="1029181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15" name="Rectangle 14">
            <a:extLst>
              <a:ext uri="{FF2B5EF4-FFF2-40B4-BE49-F238E27FC236}">
                <a16:creationId xmlns:a16="http://schemas.microsoft.com/office/drawing/2014/main" id="{F4032E18-F2A2-4DD0-92FE-D1AA5CD7E85E}"/>
              </a:ext>
            </a:extLst>
          </p:cNvPr>
          <p:cNvSpPr/>
          <p:nvPr/>
        </p:nvSpPr>
        <p:spPr>
          <a:xfrm>
            <a:off x="3192976" y="2705100"/>
            <a:ext cx="11573694" cy="7467600"/>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8918535" y="820476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8991715" y="572696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8991715" y="3611238"/>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5981699" y="3107716"/>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mj-lt"/>
              </a:rPr>
              <a:t>Formas sustentadas de trabalho</a:t>
            </a: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6134100" y="4555516"/>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mj-lt"/>
              </a:rPr>
              <a:t>Do atendimento à influência</a:t>
            </a: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5616838" y="6159506"/>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Análise de gênero</a:t>
            </a: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7642219" y="6155716"/>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Ambiente favorável</a:t>
            </a: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10325100" y="6156836"/>
            <a:ext cx="2095500"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Capacitação</a:t>
            </a: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6727654" y="8746516"/>
            <a:ext cx="4740446" cy="892784"/>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a:solidFill>
                  <a:schemeClr val="bg1"/>
                </a:solidFill>
                <a:latin typeface="+mj-lt"/>
                <a:cs typeface="Arial" panose="020B0604020202020204" pitchFamily="34" charset="0"/>
              </a:rPr>
              <a:t>Objetivo: Envolvimento das mulheres</a:t>
            </a: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8918535" y="5368935"/>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8918535" y="4102962"/>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mj-lt"/>
            </a:endParaRPr>
          </a:p>
        </p:txBody>
      </p:sp>
      <p:sp>
        <p:nvSpPr>
          <p:cNvPr id="17" name="TextBox 16">
            <a:extLst>
              <a:ext uri="{FF2B5EF4-FFF2-40B4-BE49-F238E27FC236}">
                <a16:creationId xmlns:a16="http://schemas.microsoft.com/office/drawing/2014/main" id="{563F8909-7C6A-44A4-A25D-2E50F35534E2}"/>
              </a:ext>
            </a:extLst>
          </p:cNvPr>
          <p:cNvSpPr txBox="1"/>
          <p:nvPr/>
        </p:nvSpPr>
        <p:spPr>
          <a:xfrm>
            <a:off x="3966808" y="647700"/>
            <a:ext cx="10201984" cy="2062103"/>
          </a:xfrm>
          <a:prstGeom prst="rect">
            <a:avLst/>
          </a:prstGeom>
          <a:noFill/>
        </p:spPr>
        <p:txBody>
          <a:bodyPr wrap="square">
            <a:spAutoFit/>
          </a:bodyPr>
          <a:lstStyle/>
          <a:p>
            <a:pPr algn="ctr"/>
            <a:r>
              <a:rPr lang="pt-BR" sz="3200" dirty="0">
                <a:solidFill>
                  <a:schemeClr val="bg1"/>
                </a:solidFill>
                <a:latin typeface="Now" panose="020B0604020202020204" charset="0"/>
              </a:rPr>
              <a:t>Este estrutura abrange amplamente muitas questões-chave que devem ser consideradas ao trabalhar para o envolvimento das mulheres na conservação</a:t>
            </a:r>
            <a:endParaRPr lang="en-US" sz="3200" dirty="0">
              <a:solidFill>
                <a:schemeClr val="bg1"/>
              </a:solidFill>
              <a:latin typeface="Now" panose="020B0604020202020204" charset="0"/>
            </a:endParaRPr>
          </a:p>
        </p:txBody>
      </p:sp>
    </p:spTree>
    <p:extLst>
      <p:ext uri="{BB962C8B-B14F-4D97-AF65-F5344CB8AC3E}">
        <p14:creationId xmlns:p14="http://schemas.microsoft.com/office/powerpoint/2010/main" val="7485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3BA902-E9FE-47B0-8F6F-FE0EDAA341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5114" y="0"/>
            <a:ext cx="10372886"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1" name="Freeform 4">
            <a:extLst>
              <a:ext uri="{FF2B5EF4-FFF2-40B4-BE49-F238E27FC236}">
                <a16:creationId xmlns:a16="http://schemas.microsoft.com/office/drawing/2014/main" id="{B9AE6C28-9117-4C12-BDEF-A830D87FE24F}"/>
              </a:ext>
            </a:extLst>
          </p:cNvPr>
          <p:cNvSpPr/>
          <p:nvPr/>
        </p:nvSpPr>
        <p:spPr>
          <a:xfrm>
            <a:off x="7772400" y="1562100"/>
            <a:ext cx="10210800" cy="7104468"/>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790993" y="801765"/>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27" name="Arrow: Down 26">
            <a:extLst>
              <a:ext uri="{FF2B5EF4-FFF2-40B4-BE49-F238E27FC236}">
                <a16:creationId xmlns:a16="http://schemas.microsoft.com/office/drawing/2014/main" id="{BCB3F393-C35D-4B4F-842A-CB5F1DD454BC}"/>
              </a:ext>
            </a:extLst>
          </p:cNvPr>
          <p:cNvSpPr/>
          <p:nvPr/>
        </p:nvSpPr>
        <p:spPr>
          <a:xfrm rot="10800000">
            <a:off x="3574849"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33" name="Right Brace 32">
            <a:extLst>
              <a:ext uri="{FF2B5EF4-FFF2-40B4-BE49-F238E27FC236}">
                <a16:creationId xmlns:a16="http://schemas.microsoft.com/office/drawing/2014/main" id="{F846CDF8-BCE7-45B7-8E16-E32515EB1343}"/>
              </a:ext>
            </a:extLst>
          </p:cNvPr>
          <p:cNvSpPr/>
          <p:nvPr/>
        </p:nvSpPr>
        <p:spPr>
          <a:xfrm rot="5400000">
            <a:off x="3648029"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4" name="Right Brace 33">
            <a:extLst>
              <a:ext uri="{FF2B5EF4-FFF2-40B4-BE49-F238E27FC236}">
                <a16:creationId xmlns:a16="http://schemas.microsoft.com/office/drawing/2014/main" id="{9156E972-D80C-4469-A278-113AE6937548}"/>
              </a:ext>
            </a:extLst>
          </p:cNvPr>
          <p:cNvSpPr/>
          <p:nvPr/>
        </p:nvSpPr>
        <p:spPr>
          <a:xfrm rot="16200000">
            <a:off x="3648029"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5" name="Rectangle: Rounded Corners 34">
            <a:extLst>
              <a:ext uri="{FF2B5EF4-FFF2-40B4-BE49-F238E27FC236}">
                <a16:creationId xmlns:a16="http://schemas.microsoft.com/office/drawing/2014/main" id="{9497494A-2BCC-48A2-9513-BC9E4E67E9C8}"/>
              </a:ext>
            </a:extLst>
          </p:cNvPr>
          <p:cNvSpPr/>
          <p:nvPr/>
        </p:nvSpPr>
        <p:spPr>
          <a:xfrm>
            <a:off x="638013"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a participação das mulheres pode continuar no futuro?</a:t>
            </a:r>
            <a:endParaRPr lang="en-US" sz="2200">
              <a:solidFill>
                <a:schemeClr val="bg1"/>
              </a:solidFill>
              <a:latin typeface="+mj-lt"/>
            </a:endParaRPr>
          </a:p>
        </p:txBody>
      </p:sp>
      <p:sp>
        <p:nvSpPr>
          <p:cNvPr id="36" name="Rectangle: Rounded Corners 35">
            <a:extLst>
              <a:ext uri="{FF2B5EF4-FFF2-40B4-BE49-F238E27FC236}">
                <a16:creationId xmlns:a16="http://schemas.microsoft.com/office/drawing/2014/main" id="{543E55B8-0945-44F4-AD16-C3F5D5F03BFC}"/>
              </a:ext>
            </a:extLst>
          </p:cNvPr>
          <p:cNvSpPr/>
          <p:nvPr/>
        </p:nvSpPr>
        <p:spPr>
          <a:xfrm>
            <a:off x="790414"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a:solidFill>
                  <a:schemeClr val="bg1"/>
                </a:solidFill>
                <a:latin typeface="+mj-lt"/>
              </a:rPr>
              <a:t>Como podemos promover e apoiar uma inclusão mais significativa de mulheres?</a:t>
            </a:r>
            <a:endParaRPr lang="en-US" sz="2200">
              <a:solidFill>
                <a:schemeClr val="bg1"/>
              </a:solidFill>
              <a:latin typeface="+mj-lt"/>
            </a:endParaRPr>
          </a:p>
        </p:txBody>
      </p:sp>
      <p:sp>
        <p:nvSpPr>
          <p:cNvPr id="37" name="Rectangle: Rounded Corners 36">
            <a:extLst>
              <a:ext uri="{FF2B5EF4-FFF2-40B4-BE49-F238E27FC236}">
                <a16:creationId xmlns:a16="http://schemas.microsoft.com/office/drawing/2014/main" id="{787BAA68-F441-4894-A7B9-FF064F8A4237}"/>
              </a:ext>
            </a:extLst>
          </p:cNvPr>
          <p:cNvSpPr/>
          <p:nvPr/>
        </p:nvSpPr>
        <p:spPr>
          <a:xfrm>
            <a:off x="273152"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Qual é a situação atual das mulheres?</a:t>
            </a:r>
            <a:endParaRPr lang="en-US" sz="2200">
              <a:solidFill>
                <a:schemeClr val="bg1"/>
              </a:solidFill>
              <a:latin typeface="+mj-lt"/>
            </a:endParaRPr>
          </a:p>
        </p:txBody>
      </p:sp>
      <p:sp>
        <p:nvSpPr>
          <p:cNvPr id="38" name="Rectangle: Rounded Corners 37">
            <a:extLst>
              <a:ext uri="{FF2B5EF4-FFF2-40B4-BE49-F238E27FC236}">
                <a16:creationId xmlns:a16="http://schemas.microsoft.com/office/drawing/2014/main" id="{A09A82D7-4CB4-4CE9-AAAC-3D1AF56880E5}"/>
              </a:ext>
            </a:extLst>
          </p:cNvPr>
          <p:cNvSpPr/>
          <p:nvPr/>
        </p:nvSpPr>
        <p:spPr>
          <a:xfrm>
            <a:off x="2298533"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 mais mulheres estar envolvidas?</a:t>
            </a:r>
            <a:endParaRPr lang="en-US" sz="2200">
              <a:solidFill>
                <a:schemeClr val="bg1"/>
              </a:solidFill>
              <a:latin typeface="+mj-lt"/>
            </a:endParaRPr>
          </a:p>
        </p:txBody>
      </p:sp>
      <p:sp>
        <p:nvSpPr>
          <p:cNvPr id="39" name="Rectangle: Rounded Corners 38">
            <a:extLst>
              <a:ext uri="{FF2B5EF4-FFF2-40B4-BE49-F238E27FC236}">
                <a16:creationId xmlns:a16="http://schemas.microsoft.com/office/drawing/2014/main" id="{343D546E-581C-4B2F-95AA-2D4467517858}"/>
              </a:ext>
            </a:extLst>
          </p:cNvPr>
          <p:cNvSpPr/>
          <p:nvPr/>
        </p:nvSpPr>
        <p:spPr>
          <a:xfrm>
            <a:off x="4991102"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pt-BR" sz="2200">
                <a:solidFill>
                  <a:schemeClr val="bg1"/>
                </a:solidFill>
                <a:latin typeface="+mj-lt"/>
              </a:rPr>
              <a:t>Como podemos desenvolver a capacidade de participação das mulheres?</a:t>
            </a:r>
            <a:endParaRPr lang="en-US" sz="2200">
              <a:solidFill>
                <a:schemeClr val="bg1"/>
              </a:solidFill>
              <a:latin typeface="+mj-lt"/>
            </a:endParaRPr>
          </a:p>
        </p:txBody>
      </p:sp>
      <p:sp>
        <p:nvSpPr>
          <p:cNvPr id="41" name="Rectangle: Rounded Corners 40">
            <a:extLst>
              <a:ext uri="{FF2B5EF4-FFF2-40B4-BE49-F238E27FC236}">
                <a16:creationId xmlns:a16="http://schemas.microsoft.com/office/drawing/2014/main" id="{92896EA9-F136-45CF-A419-5F69CDF90651}"/>
              </a:ext>
            </a:extLst>
          </p:cNvPr>
          <p:cNvSpPr/>
          <p:nvPr/>
        </p:nvSpPr>
        <p:spPr>
          <a:xfrm>
            <a:off x="1383968"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Envolvimento das mulheres</a:t>
            </a:r>
            <a:endParaRPr lang="en-US" sz="2200">
              <a:solidFill>
                <a:schemeClr val="bg1"/>
              </a:solidFill>
              <a:latin typeface="+mj-lt"/>
              <a:cs typeface="Arial" panose="020B0604020202020204" pitchFamily="34" charset="0"/>
            </a:endParaRPr>
          </a:p>
        </p:txBody>
      </p:sp>
      <p:sp>
        <p:nvSpPr>
          <p:cNvPr id="42" name="Arrow: Down 41">
            <a:extLst>
              <a:ext uri="{FF2B5EF4-FFF2-40B4-BE49-F238E27FC236}">
                <a16:creationId xmlns:a16="http://schemas.microsoft.com/office/drawing/2014/main" id="{E9C1B29B-A933-4277-8C16-8964A56B3738}"/>
              </a:ext>
            </a:extLst>
          </p:cNvPr>
          <p:cNvSpPr/>
          <p:nvPr/>
        </p:nvSpPr>
        <p:spPr>
          <a:xfrm rot="10800000">
            <a:off x="3574849"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8" name="Freeform 4">
            <a:extLst>
              <a:ext uri="{FF2B5EF4-FFF2-40B4-BE49-F238E27FC236}">
                <a16:creationId xmlns:a16="http://schemas.microsoft.com/office/drawing/2014/main" id="{8A6BF382-5AC4-4638-99A9-C0EBCE728E63}"/>
              </a:ext>
            </a:extLst>
          </p:cNvPr>
          <p:cNvSpPr/>
          <p:nvPr/>
        </p:nvSpPr>
        <p:spPr>
          <a:xfrm>
            <a:off x="7565195" y="-70552"/>
            <a:ext cx="10372886" cy="1035374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54" name="Arrow: Down 53">
            <a:extLst>
              <a:ext uri="{FF2B5EF4-FFF2-40B4-BE49-F238E27FC236}">
                <a16:creationId xmlns:a16="http://schemas.microsoft.com/office/drawing/2014/main" id="{8D6342EB-BF0D-4C9A-9881-E7A85C9D1C28}"/>
              </a:ext>
            </a:extLst>
          </p:cNvPr>
          <p:cNvSpPr/>
          <p:nvPr/>
        </p:nvSpPr>
        <p:spPr>
          <a:xfrm rot="10800000">
            <a:off x="3574849"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228600" y="1643617"/>
            <a:ext cx="6967332" cy="56894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305800" y="4717630"/>
            <a:ext cx="9144000" cy="4154984"/>
          </a:xfrm>
          <a:prstGeom prst="rect">
            <a:avLst/>
          </a:prstGeom>
          <a:noFill/>
        </p:spPr>
        <p:txBody>
          <a:bodyPr wrap="square">
            <a:spAutoFit/>
          </a:bodyPr>
          <a:lstStyle/>
          <a:p>
            <a:r>
              <a:rPr lang="pt-BR" sz="2200" dirty="0">
                <a:solidFill>
                  <a:schemeClr val="bg1"/>
                </a:solidFill>
                <a:latin typeface="Now" panose="020B0604020202020204" charset="0"/>
              </a:rPr>
              <a:t>Essas metas podem ser motivadas por:</a:t>
            </a:r>
          </a:p>
          <a:p>
            <a:pPr marL="342900" indent="-342900">
              <a:buFont typeface="Arial" panose="020B0604020202020204" pitchFamily="34" charset="0"/>
              <a:buChar char="•"/>
            </a:pPr>
            <a:r>
              <a:rPr lang="pt-BR" sz="2200" dirty="0">
                <a:solidFill>
                  <a:schemeClr val="bg1"/>
                </a:solidFill>
                <a:latin typeface="Now" panose="020B0604020202020204" charset="0"/>
              </a:rPr>
              <a:t>Sua crença de que as mulheres devem ser incluídas</a:t>
            </a:r>
          </a:p>
          <a:p>
            <a:pPr marL="342900" indent="-342900">
              <a:buFont typeface="Arial" panose="020B0604020202020204" pitchFamily="34" charset="0"/>
              <a:buChar char="•"/>
            </a:pPr>
            <a:r>
              <a:rPr lang="pt-BR" sz="2200" dirty="0">
                <a:solidFill>
                  <a:schemeClr val="bg1"/>
                </a:solidFill>
                <a:latin typeface="Now" panose="020B0604020202020204" charset="0"/>
              </a:rPr>
              <a:t>A política de gênero da sua organização</a:t>
            </a:r>
          </a:p>
          <a:p>
            <a:pPr marL="342900" indent="-342900">
              <a:buFont typeface="Arial" panose="020B0604020202020204" pitchFamily="34" charset="0"/>
              <a:buChar char="•"/>
            </a:pPr>
            <a:r>
              <a:rPr lang="pt-BR" sz="2200" dirty="0">
                <a:solidFill>
                  <a:schemeClr val="bg1"/>
                </a:solidFill>
                <a:latin typeface="Now" panose="020B0604020202020204" charset="0"/>
              </a:rPr>
              <a:t>Os requisitos e interesses do seu doador/fonte de financiamento</a:t>
            </a:r>
          </a:p>
          <a:p>
            <a:pPr marL="342900" indent="-342900">
              <a:buFont typeface="Arial" panose="020B0604020202020204" pitchFamily="34" charset="0"/>
              <a:buChar char="•"/>
            </a:pPr>
            <a:r>
              <a:rPr lang="pt-BR" sz="2200" dirty="0">
                <a:solidFill>
                  <a:schemeClr val="bg1"/>
                </a:solidFill>
                <a:latin typeface="Now" panose="020B0604020202020204" charset="0"/>
              </a:rPr>
              <a:t>Os interesses da comunidade do seu projeto</a:t>
            </a:r>
          </a:p>
          <a:p>
            <a:endParaRPr lang="es-ES" sz="2200" dirty="0">
              <a:solidFill>
                <a:schemeClr val="bg1"/>
              </a:solidFill>
              <a:latin typeface="Now" panose="020B0604020202020204" charset="0"/>
            </a:endParaRPr>
          </a:p>
          <a:p>
            <a:r>
              <a:rPr lang="pt-BR" sz="2200" i="1" dirty="0">
                <a:solidFill>
                  <a:schemeClr val="bg1"/>
                </a:solidFill>
                <a:latin typeface="Now" panose="020B0604020202020204" charset="0"/>
              </a:rPr>
              <a:t>Não importa qual seja o motivo, é importante para sua organização entender claramente por que é importante envolver as mulheres na conservação e quais são seus objetivos específicos para promover a inclusão de gênero em seu trabalho.</a:t>
            </a:r>
            <a:endParaRPr lang="en-US" sz="2200" dirty="0">
              <a:solidFill>
                <a:schemeClr val="bg1"/>
              </a:solidFill>
              <a:latin typeface="Now" panose="020B0604020202020204" charset="0"/>
            </a:endParaRPr>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2779744"/>
            <a:ext cx="9144000" cy="1692771"/>
          </a:xfrm>
          <a:prstGeom prst="rect">
            <a:avLst/>
          </a:prstGeom>
          <a:noFill/>
        </p:spPr>
        <p:txBody>
          <a:bodyPr wrap="square">
            <a:spAutoFit/>
          </a:bodyPr>
          <a:lstStyle/>
          <a:p>
            <a:r>
              <a:rPr lang="pt-BR" sz="2600">
                <a:solidFill>
                  <a:schemeClr val="bg1"/>
                </a:solidFill>
                <a:latin typeface="Now" panose="020B0604020202020204" charset="0"/>
              </a:rPr>
              <a:t>As instituições e projetos podem desenvolver metas para o envolvimento das mulheres na conservação, incluindo quaisquer políticas, objetivos, e princípios de orientação.</a:t>
            </a:r>
            <a:endParaRPr lang="en-US" sz="2600">
              <a:solidFill>
                <a:schemeClr val="bg1"/>
              </a:solidFill>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67162" y="1621040"/>
            <a:ext cx="10355820" cy="609600"/>
          </a:xfrm>
          <a:custGeom>
            <a:avLst/>
            <a:gdLst/>
            <a:ahLst/>
            <a:cxnLst/>
            <a:rect l="l" t="t" r="r" b="b"/>
            <a:pathLst>
              <a:path w="1913890" h="1913890">
                <a:moveTo>
                  <a:pt x="0" y="0"/>
                </a:moveTo>
                <a:lnTo>
                  <a:pt x="1913890" y="0"/>
                </a:lnTo>
                <a:lnTo>
                  <a:pt x="1913890" y="1913890"/>
                </a:lnTo>
                <a:lnTo>
                  <a:pt x="0" y="1913890"/>
                </a:lnTo>
                <a:close/>
              </a:path>
            </a:pathLst>
          </a:custGeom>
          <a:solidFill>
            <a:srgbClr val="277DA1"/>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878038" y="1562100"/>
            <a:ext cx="9800362" cy="707886"/>
          </a:xfrm>
          <a:prstGeom prst="rect">
            <a:avLst/>
          </a:prstGeom>
          <a:noFill/>
        </p:spPr>
        <p:txBody>
          <a:bodyPr wrap="square">
            <a:spAutoFit/>
          </a:bodyPr>
          <a:lstStyle/>
          <a:p>
            <a:r>
              <a:rPr lang="pt-BR" sz="4000" b="1" dirty="0">
                <a:solidFill>
                  <a:schemeClr val="bg1"/>
                </a:solidFill>
                <a:latin typeface="Now" panose="020B0604020202020204" charset="0"/>
              </a:rPr>
              <a:t>A meta da inclusão feminina</a:t>
            </a:r>
            <a:endParaRPr lang="en-US" sz="4000" b="1" dirty="0">
              <a:solidFill>
                <a:schemeClr val="bg1"/>
              </a:solidFill>
              <a:latin typeface="Now" panose="020B0604020202020204" charset="0"/>
            </a:endParaRPr>
          </a:p>
        </p:txBody>
      </p:sp>
    </p:spTree>
    <p:extLst>
      <p:ext uri="{BB962C8B-B14F-4D97-AF65-F5344CB8AC3E}">
        <p14:creationId xmlns:p14="http://schemas.microsoft.com/office/powerpoint/2010/main" val="337365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C4419-1370-48AE-858D-FED68EC45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3"/>
            <a:ext cx="18288000" cy="10283193"/>
          </a:xfrm>
          <a:prstGeom prst="rect">
            <a:avLst/>
          </a:prstGeom>
        </p:spPr>
      </p:pic>
      <p:pic>
        <p:nvPicPr>
          <p:cNvPr id="5" name="Picture 4">
            <a:extLst>
              <a:ext uri="{FF2B5EF4-FFF2-40B4-BE49-F238E27FC236}">
                <a16:creationId xmlns:a16="http://schemas.microsoft.com/office/drawing/2014/main" id="{60CD49F2-6909-4BEC-B790-2D84B71C9D62}"/>
              </a:ext>
            </a:extLst>
          </p:cNvPr>
          <p:cNvPicPr>
            <a:picLocks noChangeAspect="1"/>
          </p:cNvPicPr>
          <p:nvPr/>
        </p:nvPicPr>
        <p:blipFill>
          <a:blip r:embed="rId4"/>
          <a:stretch>
            <a:fillRect/>
          </a:stretch>
        </p:blipFill>
        <p:spPr>
          <a:xfrm>
            <a:off x="0" y="3048"/>
            <a:ext cx="18288000" cy="10283952"/>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754600" cy="8305800"/>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pt-BR" sz="4000" b="1">
                <a:solidFill>
                  <a:schemeClr val="bg1"/>
                </a:solidFill>
                <a:latin typeface="Now" panose="020B0604020202020204" charset="0"/>
              </a:rPr>
              <a:t>Identificando as metas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483509" y="3158580"/>
            <a:ext cx="7803356" cy="550920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Os objetivos e políticas da sua organização (se houverem)</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Seus objetivos relacionados a temática de gênero para seus projetos específicos</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Os requisitos relacionados ao gênero, se houver, dos seus doadores/fontes de financiamento</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Regulamentações nacionais que apoiam o envolvimento/os direitos das mulheres na conservação, e de forma mais geral, nas comunidades, educação, e no trabalho</a:t>
            </a:r>
          </a:p>
          <a:p>
            <a:pPr marL="342900" indent="-342900">
              <a:spcAft>
                <a:spcPts val="1200"/>
              </a:spcAft>
              <a:buFont typeface="Arial" panose="020B0604020202020204" pitchFamily="34" charset="0"/>
              <a:buChar char="•"/>
            </a:pPr>
            <a:r>
              <a:rPr lang="pt-BR" sz="2400" dirty="0">
                <a:solidFill>
                  <a:schemeClr val="bg1"/>
                </a:solidFill>
                <a:latin typeface="Now" panose="020B0604020202020204" charset="0"/>
              </a:rPr>
              <a:t>Políticas e estratégias relacionadas ao gênero para quaisquer plataformas/redes/consórcios com os quais você trabalha</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5400695" y="5923424"/>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E6D79C01-1F53-4BD3-B7B6-BEC20C164583}"/>
              </a:ext>
            </a:extLst>
          </p:cNvPr>
          <p:cNvSpPr txBox="1"/>
          <p:nvPr/>
        </p:nvSpPr>
        <p:spPr>
          <a:xfrm>
            <a:off x="9296400" y="2000607"/>
            <a:ext cx="8764884" cy="707886"/>
          </a:xfrm>
          <a:prstGeom prst="rect">
            <a:avLst/>
          </a:prstGeom>
          <a:noFill/>
        </p:spPr>
        <p:txBody>
          <a:bodyPr wrap="square">
            <a:spAutoFit/>
          </a:bodyPr>
          <a:lstStyle/>
          <a:p>
            <a:r>
              <a:rPr lang="pt-BR" sz="4000" b="1">
                <a:solidFill>
                  <a:schemeClr val="bg1"/>
                </a:solidFill>
                <a:latin typeface="Now" panose="020B0604020202020204" charset="0"/>
              </a:rPr>
              <a:t>Conectando as metas às ações</a:t>
            </a:r>
            <a:endParaRPr lang="en-US" sz="4000" b="1">
              <a:solidFill>
                <a:schemeClr val="bg1"/>
              </a:solidFill>
              <a:latin typeface="Now" panose="020B0604020202020204" charset="0"/>
            </a:endParaRPr>
          </a:p>
        </p:txBody>
      </p:sp>
      <p:sp>
        <p:nvSpPr>
          <p:cNvPr id="23" name="TextBox 22">
            <a:extLst>
              <a:ext uri="{FF2B5EF4-FFF2-40B4-BE49-F238E27FC236}">
                <a16:creationId xmlns:a16="http://schemas.microsoft.com/office/drawing/2014/main" id="{C64EBCE3-D213-49AA-A355-DB97A481873E}"/>
              </a:ext>
            </a:extLst>
          </p:cNvPr>
          <p:cNvSpPr txBox="1"/>
          <p:nvPr/>
        </p:nvSpPr>
        <p:spPr>
          <a:xfrm>
            <a:off x="9439158" y="2923176"/>
            <a:ext cx="7803356" cy="603242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pt-BR" sz="2400">
                <a:solidFill>
                  <a:schemeClr val="bg1"/>
                </a:solidFill>
                <a:latin typeface="Now" panose="020B0604020202020204" charset="0"/>
              </a:rPr>
              <a:t>Que objetivos / requisitos relacionados ao gênero você precisa incluir em seu trabalho?</a:t>
            </a:r>
          </a:p>
          <a:p>
            <a:pPr marL="342900" indent="-342900">
              <a:spcAft>
                <a:spcPts val="1200"/>
              </a:spcAft>
              <a:buFont typeface="Arial" panose="020B0604020202020204" pitchFamily="34" charset="0"/>
              <a:buChar char="•"/>
            </a:pPr>
            <a:r>
              <a:rPr lang="pt-BR" sz="2400">
                <a:solidFill>
                  <a:schemeClr val="bg1"/>
                </a:solidFill>
                <a:latin typeface="Now" panose="020B0604020202020204" charset="0"/>
              </a:rPr>
              <a:t>Quais políticas nacionais relacionadas a gênero você deve incluir em sua organização e projeto?</a:t>
            </a:r>
          </a:p>
          <a:p>
            <a:pPr marL="342900" indent="-342900">
              <a:spcAft>
                <a:spcPts val="1200"/>
              </a:spcAft>
              <a:buFont typeface="Arial" panose="020B0604020202020204" pitchFamily="34" charset="0"/>
              <a:buChar char="•"/>
            </a:pPr>
            <a:r>
              <a:rPr lang="pt-BR" sz="2400">
                <a:solidFill>
                  <a:schemeClr val="bg1"/>
                </a:solidFill>
                <a:latin typeface="Now" panose="020B0604020202020204" charset="0"/>
              </a:rPr>
              <a:t>Se não houver metas relacionadas a gênero para seu projeto e organização, como você trabalhará para desenvolvê-las?</a:t>
            </a:r>
          </a:p>
          <a:p>
            <a:pPr marL="342900" indent="-342900">
              <a:spcAft>
                <a:spcPts val="1200"/>
              </a:spcAft>
              <a:buFont typeface="Arial" panose="020B0604020202020204" pitchFamily="34" charset="0"/>
              <a:buChar char="•"/>
            </a:pPr>
            <a:r>
              <a:rPr lang="pt-BR" sz="2400">
                <a:solidFill>
                  <a:schemeClr val="bg1"/>
                </a:solidFill>
                <a:latin typeface="Now" panose="020B0604020202020204" charset="0"/>
              </a:rPr>
              <a:t>A sua equipe entende esses objetivos e políticas?</a:t>
            </a:r>
          </a:p>
          <a:p>
            <a:pPr marL="342900" indent="-342900">
              <a:spcAft>
                <a:spcPts val="1200"/>
              </a:spcAft>
              <a:buFont typeface="Arial" panose="020B0604020202020204" pitchFamily="34" charset="0"/>
              <a:buChar char="•"/>
            </a:pPr>
            <a:r>
              <a:rPr lang="pt-BR" sz="2400">
                <a:solidFill>
                  <a:schemeClr val="bg1"/>
                </a:solidFill>
                <a:latin typeface="Now" panose="020B0604020202020204" charset="0"/>
              </a:rPr>
              <a:t>As metas estão vinculadas à objetivos claros e viáveis?</a:t>
            </a:r>
          </a:p>
          <a:p>
            <a:pPr marL="342900" indent="-342900">
              <a:spcAft>
                <a:spcPts val="1200"/>
              </a:spcAft>
              <a:buFont typeface="Arial" panose="020B0604020202020204" pitchFamily="34" charset="0"/>
              <a:buChar char="•"/>
            </a:pPr>
            <a:r>
              <a:rPr lang="pt-BR" sz="2400">
                <a:solidFill>
                  <a:schemeClr val="bg1"/>
                </a:solidFill>
                <a:latin typeface="Now" panose="020B0604020202020204" charset="0"/>
              </a:rPr>
              <a:t>Como você avaliará o successo dos seus objetivos?</a:t>
            </a:r>
          </a:p>
        </p:txBody>
      </p:sp>
    </p:spTree>
    <p:extLst>
      <p:ext uri="{BB962C8B-B14F-4D97-AF65-F5344CB8AC3E}">
        <p14:creationId xmlns:p14="http://schemas.microsoft.com/office/powerpoint/2010/main" val="29999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FRAMEWORK</a:t>
            </a:r>
          </a:p>
        </p:txBody>
      </p:sp>
      <p:sp>
        <p:nvSpPr>
          <p:cNvPr id="45" name="TextBox 44">
            <a:extLst>
              <a:ext uri="{FF2B5EF4-FFF2-40B4-BE49-F238E27FC236}">
                <a16:creationId xmlns:a16="http://schemas.microsoft.com/office/drawing/2014/main" id="{6F3321A2-A3C7-4FDD-8FE8-1380E3610CD5}"/>
              </a:ext>
            </a:extLst>
          </p:cNvPr>
          <p:cNvSpPr txBox="1"/>
          <p:nvPr/>
        </p:nvSpPr>
        <p:spPr>
          <a:xfrm>
            <a:off x="454079" y="719548"/>
            <a:ext cx="7993626" cy="707886"/>
          </a:xfrm>
          <a:prstGeom prst="rect">
            <a:avLst/>
          </a:prstGeom>
          <a:noFill/>
        </p:spPr>
        <p:txBody>
          <a:bodyPr wrap="square">
            <a:spAutoFit/>
          </a:bodyPr>
          <a:lstStyle/>
          <a:p>
            <a:r>
              <a:rPr lang="en-US" sz="4000" b="1">
                <a:solidFill>
                  <a:schemeClr val="bg1"/>
                </a:solidFill>
                <a:latin typeface="Now" panose="020B0604020202020204" charset="0"/>
              </a:rPr>
              <a:t>Exemplos</a:t>
            </a:r>
          </a:p>
        </p:txBody>
      </p:sp>
      <p:sp>
        <p:nvSpPr>
          <p:cNvPr id="17" name="Rectangle 16">
            <a:extLst>
              <a:ext uri="{FF2B5EF4-FFF2-40B4-BE49-F238E27FC236}">
                <a16:creationId xmlns:a16="http://schemas.microsoft.com/office/drawing/2014/main" id="{F1058E72-5254-4CFB-9272-D0DF5CE13B65}"/>
              </a:ext>
            </a:extLst>
          </p:cNvPr>
          <p:cNvSpPr/>
          <p:nvPr/>
        </p:nvSpPr>
        <p:spPr>
          <a:xfrm>
            <a:off x="586505" y="2392884"/>
            <a:ext cx="8252695"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200" dirty="0" err="1">
                <a:solidFill>
                  <a:schemeClr val="bg1"/>
                </a:solidFill>
                <a:latin typeface="Now" panose="020B0604020202020204" charset="0"/>
              </a:rPr>
              <a:t>Camboja</a:t>
            </a:r>
            <a:r>
              <a:rPr lang="en-US" sz="2200" dirty="0">
                <a:solidFill>
                  <a:schemeClr val="bg1"/>
                </a:solidFill>
                <a:latin typeface="Now" panose="020B0604020202020204" charset="0"/>
              </a:rPr>
              <a:t>: </a:t>
            </a:r>
          </a:p>
          <a:p>
            <a:pPr marL="342900" indent="-342900">
              <a:buFont typeface="Arial" panose="020B0604020202020204" pitchFamily="34" charset="0"/>
              <a:buChar char="•"/>
            </a:pPr>
            <a:r>
              <a:rPr lang="pt-BR" sz="2200" dirty="0">
                <a:solidFill>
                  <a:schemeClr val="bg1"/>
                </a:solidFill>
                <a:latin typeface="Now" panose="020B0604020202020204" charset="0"/>
              </a:rPr>
              <a:t>A legislação nacional do Camboja exige que as organizações, inclusive organizações de conservação, forneçam licença de maternidade para suas funcionárias</a:t>
            </a:r>
          </a:p>
          <a:p>
            <a:pPr marL="342900" indent="-342900">
              <a:buFont typeface="Arial" panose="020B0604020202020204" pitchFamily="34" charset="0"/>
              <a:buChar char="•"/>
            </a:pPr>
            <a:r>
              <a:rPr lang="pt-BR" sz="2200" dirty="0">
                <a:solidFill>
                  <a:schemeClr val="bg1"/>
                </a:solidFill>
                <a:latin typeface="Now" panose="020B0604020202020204" charset="0"/>
              </a:rPr>
              <a:t>Um projeto que trabalha para apoiar o envolvimento das mulheres nos Comitês Comunitários da Pesca, o qual é determinado pela Política e Estratégia Nacional de Transversalização de Gênero do Camboja no Setor Pesqueiro, endossado pela Administração Pesqueira para “a melhoria da igualdade de gênero no setor pesqueiro através da cooperação ativa de mulheres e homens.."</a:t>
            </a:r>
          </a:p>
          <a:p>
            <a:pPr marL="342900" indent="-342900">
              <a:buFont typeface="Arial" panose="020B0604020202020204" pitchFamily="34" charset="0"/>
              <a:buChar char="•"/>
            </a:pPr>
            <a:endParaRPr lang="es-ES" sz="2200" dirty="0">
              <a:solidFill>
                <a:schemeClr val="bg1"/>
              </a:solidFill>
              <a:latin typeface="Now" panose="020B0604020202020204" charset="0"/>
            </a:endParaRPr>
          </a:p>
        </p:txBody>
      </p:sp>
      <p:sp>
        <p:nvSpPr>
          <p:cNvPr id="18" name="Rectangle 17">
            <a:extLst>
              <a:ext uri="{FF2B5EF4-FFF2-40B4-BE49-F238E27FC236}">
                <a16:creationId xmlns:a16="http://schemas.microsoft.com/office/drawing/2014/main" id="{19C343BA-BE27-49E5-A9B5-2DB2C7E5C1E8}"/>
              </a:ext>
            </a:extLst>
          </p:cNvPr>
          <p:cNvSpPr/>
          <p:nvPr/>
        </p:nvSpPr>
        <p:spPr>
          <a:xfrm>
            <a:off x="428456" y="1837118"/>
            <a:ext cx="6705599" cy="410782"/>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chemeClr val="bg1"/>
                </a:solidFill>
                <a:latin typeface="Now" panose="020B0604020202020204" charset="0"/>
              </a:rPr>
              <a:t>Política e estratégia nacional</a:t>
            </a:r>
          </a:p>
        </p:txBody>
      </p:sp>
      <p:sp>
        <p:nvSpPr>
          <p:cNvPr id="23" name="Rectangle 22">
            <a:extLst>
              <a:ext uri="{FF2B5EF4-FFF2-40B4-BE49-F238E27FC236}">
                <a16:creationId xmlns:a16="http://schemas.microsoft.com/office/drawing/2014/main" id="{E99FE256-3FDE-4BA5-A609-50BCD1A7613B}"/>
              </a:ext>
            </a:extLst>
          </p:cNvPr>
          <p:cNvSpPr/>
          <p:nvPr/>
        </p:nvSpPr>
        <p:spPr>
          <a:xfrm>
            <a:off x="691450" y="7720948"/>
            <a:ext cx="7198441"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BR" sz="2200" dirty="0">
                <a:solidFill>
                  <a:schemeClr val="bg1"/>
                </a:solidFill>
                <a:latin typeface="Now" panose="020B0604020202020204" charset="0"/>
              </a:rPr>
              <a:t>Equipe da Aliança de Ação Pesqueira (FACT) no Camboja estimulando aos Comitês Comunitários da Pesca a desenvolverem uma política de gênero na composição do comitê</a:t>
            </a:r>
            <a:endParaRPr lang="en-US" sz="2200" dirty="0">
              <a:solidFill>
                <a:schemeClr val="bg1"/>
              </a:solidFill>
              <a:latin typeface="Now" panose="020B0604020202020204" charset="0"/>
            </a:endParaRPr>
          </a:p>
        </p:txBody>
      </p:sp>
      <p:sp>
        <p:nvSpPr>
          <p:cNvPr id="28" name="Rectangle 27">
            <a:extLst>
              <a:ext uri="{FF2B5EF4-FFF2-40B4-BE49-F238E27FC236}">
                <a16:creationId xmlns:a16="http://schemas.microsoft.com/office/drawing/2014/main" id="{6B6810CF-7B52-406D-915B-A6AFDE5E9C61}"/>
              </a:ext>
            </a:extLst>
          </p:cNvPr>
          <p:cNvSpPr/>
          <p:nvPr/>
        </p:nvSpPr>
        <p:spPr>
          <a:xfrm>
            <a:off x="457200" y="7101401"/>
            <a:ext cx="8710114" cy="497046"/>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BR" sz="2400" b="1">
                <a:solidFill>
                  <a:schemeClr val="bg1"/>
                </a:solidFill>
                <a:latin typeface="Now" panose="020B0604020202020204" charset="0"/>
              </a:rPr>
              <a:t>Promoção do desenvolvimento de políticas de gênero</a:t>
            </a:r>
            <a:endParaRPr lang="en-US" sz="2400" b="1">
              <a:solidFill>
                <a:schemeClr val="bg1"/>
              </a:solidFill>
              <a:latin typeface="Now" panose="020B0604020202020204" charset="0"/>
            </a:endParaRPr>
          </a:p>
        </p:txBody>
      </p:sp>
      <p:pic>
        <p:nvPicPr>
          <p:cNvPr id="3" name="Picture 2">
            <a:extLst>
              <a:ext uri="{FF2B5EF4-FFF2-40B4-BE49-F238E27FC236}">
                <a16:creationId xmlns:a16="http://schemas.microsoft.com/office/drawing/2014/main" id="{24DDFF89-D0AC-48EC-964A-DEEB5710C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3860" y="2392884"/>
            <a:ext cx="8705850" cy="5572125"/>
          </a:xfrm>
          <a:prstGeom prst="rect">
            <a:avLst/>
          </a:prstGeom>
        </p:spPr>
      </p:pic>
      <p:sp>
        <p:nvSpPr>
          <p:cNvPr id="30" name="TextBox 4">
            <a:extLst>
              <a:ext uri="{FF2B5EF4-FFF2-40B4-BE49-F238E27FC236}">
                <a16:creationId xmlns:a16="http://schemas.microsoft.com/office/drawing/2014/main" id="{2315AB11-09C0-4C05-9944-0951CC04956C}"/>
              </a:ext>
            </a:extLst>
          </p:cNvPr>
          <p:cNvSpPr txBox="1"/>
          <p:nvPr/>
        </p:nvSpPr>
        <p:spPr>
          <a:xfrm>
            <a:off x="13368996" y="7353300"/>
            <a:ext cx="4157004" cy="561820"/>
          </a:xfrm>
          <a:prstGeom prst="rect">
            <a:avLst/>
          </a:prstGeom>
        </p:spPr>
        <p:txBody>
          <a:bodyPr wrap="square" lIns="0" tIns="0" rIns="0" bIns="0" rtlCol="0" anchor="t">
            <a:spAutoFit/>
          </a:bodyPr>
          <a:lstStyle/>
          <a:p>
            <a:pPr algn="r">
              <a:lnSpc>
                <a:spcPts val="2240"/>
              </a:lnSpc>
            </a:pPr>
            <a:r>
              <a:rPr lang="pt-BR">
                <a:solidFill>
                  <a:schemeClr val="bg1"/>
                </a:solidFill>
                <a:latin typeface="Now"/>
              </a:rPr>
              <a:t>Membros eleitos do Comitê Pesqueiro Comunitário</a:t>
            </a:r>
            <a:r>
              <a:rPr lang="en-US">
                <a:solidFill>
                  <a:schemeClr val="bg1"/>
                </a:solidFill>
                <a:latin typeface="Now"/>
              </a:rPr>
              <a:t>. © FACT</a:t>
            </a:r>
          </a:p>
        </p:txBody>
      </p:sp>
    </p:spTree>
    <p:extLst>
      <p:ext uri="{BB962C8B-B14F-4D97-AF65-F5344CB8AC3E}">
        <p14:creationId xmlns:p14="http://schemas.microsoft.com/office/powerpoint/2010/main" val="32984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FRAMEWORK</a:t>
            </a:r>
          </a:p>
        </p:txBody>
      </p:sp>
      <p:sp>
        <p:nvSpPr>
          <p:cNvPr id="25" name="Rectangle 24">
            <a:extLst>
              <a:ext uri="{FF2B5EF4-FFF2-40B4-BE49-F238E27FC236}">
                <a16:creationId xmlns:a16="http://schemas.microsoft.com/office/drawing/2014/main" id="{350C2FE2-6D1F-4366-8BCD-845FB4936363}"/>
              </a:ext>
            </a:extLst>
          </p:cNvPr>
          <p:cNvSpPr/>
          <p:nvPr/>
        </p:nvSpPr>
        <p:spPr>
          <a:xfrm>
            <a:off x="920050" y="2767948"/>
            <a:ext cx="9366950"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Highlander Association (HA) </a:t>
            </a:r>
            <a:r>
              <a:rPr kumimoji="0" lang="pt-BR" sz="2400" b="0" i="0" u="none" strike="noStrike" kern="1200" cap="none" spc="0" normalizeH="0" baseline="0" noProof="0" dirty="0">
                <a:ln>
                  <a:noFill/>
                </a:ln>
                <a:solidFill>
                  <a:prstClr val="white"/>
                </a:solidFill>
                <a:effectLst/>
                <a:uLnTx/>
                <a:uFillTx/>
                <a:latin typeface="Now" panose="020B0604020202020204" charset="0"/>
                <a:ea typeface="+mn-ea"/>
                <a:cs typeface="+mn-cs"/>
              </a:rPr>
              <a:t>no Camboja:</a:t>
            </a:r>
          </a:p>
          <a:p>
            <a:pPr marL="342900" marR="0" lvl="0" indent="-3429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ea typeface="+mn-ea"/>
                <a:cs typeface="+mn-cs"/>
              </a:rPr>
              <a:t>Política de gênero com o objetivo de representação igual dos gêneros (50:50) em atividades + promoção de mulheres em cargos de liderança</a:t>
            </a:r>
          </a:p>
          <a:p>
            <a:pPr marL="342900" marR="0" lvl="0" indent="-3429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ea typeface="+mn-ea"/>
                <a:cs typeface="+mn-cs"/>
              </a:rPr>
              <a:t>Estratégia de 2021-2025 inclui a meta de mais mulheres envolvidas na tomada de decisões</a:t>
            </a: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My</a:t>
            </a: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s-E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Village</a:t>
            </a: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pt-BR" sz="2400" b="0" i="0" u="none" strike="noStrike" kern="1200" cap="none" spc="0" normalizeH="0" baseline="0" noProof="0" dirty="0">
                <a:ln>
                  <a:noFill/>
                </a:ln>
                <a:solidFill>
                  <a:prstClr val="white"/>
                </a:solidFill>
                <a:effectLst/>
                <a:uLnTx/>
                <a:uFillTx/>
                <a:latin typeface="Now" panose="020B0604020202020204" charset="0"/>
                <a:ea typeface="+mn-ea"/>
                <a:cs typeface="+mn-cs"/>
              </a:rPr>
              <a:t>no Camboja desenvolveu uma política de gênero para orientar a equipe sobre como envolver mulheres e homens no ciclo de gerenciamento de projetos</a:t>
            </a: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white"/>
                </a:solidFill>
                <a:effectLst/>
                <a:uLnTx/>
                <a:uFillTx/>
                <a:latin typeface="Now" panose="020B0604020202020204" charset="0"/>
                <a:ea typeface="+mn-ea"/>
                <a:cs typeface="+mn-cs"/>
              </a:rPr>
              <a:t>Rede de Proteção de Rios 3S (3SPN) na Tailândia: A política de gênero inclui a consideração de gênero no recrutamento de pessoal, projetos, e M&amp;E, e como aplicar seu orçamento à transversalização de gênero</a:t>
            </a: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26" name="Rectangle 25">
            <a:extLst>
              <a:ext uri="{FF2B5EF4-FFF2-40B4-BE49-F238E27FC236}">
                <a16:creationId xmlns:a16="http://schemas.microsoft.com/office/drawing/2014/main" id="{017C47CB-DA91-44DD-860B-9AC50B6EA539}"/>
              </a:ext>
            </a:extLst>
          </p:cNvPr>
          <p:cNvSpPr/>
          <p:nvPr/>
        </p:nvSpPr>
        <p:spPr>
          <a:xfrm>
            <a:off x="762000" y="2148402"/>
            <a:ext cx="7307643" cy="497047"/>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Now" panose="020B0604020202020204" charset="0"/>
                <a:ea typeface="+mn-ea"/>
                <a:cs typeface="+mn-cs"/>
              </a:rPr>
              <a:t>Estratégias e políticas das organizações</a:t>
            </a:r>
            <a:endParaRPr kumimoji="0" lang="en-US" sz="24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27" name="AutoShape 10">
            <a:extLst>
              <a:ext uri="{FF2B5EF4-FFF2-40B4-BE49-F238E27FC236}">
                <a16:creationId xmlns:a16="http://schemas.microsoft.com/office/drawing/2014/main" id="{B51B1A86-2B15-4577-97C6-FA66CE518B2B}"/>
              </a:ext>
            </a:extLst>
          </p:cNvPr>
          <p:cNvSpPr/>
          <p:nvPr/>
        </p:nvSpPr>
        <p:spPr>
          <a:xfrm rot="-5400000" flipH="1">
            <a:off x="-233172" y="3900999"/>
            <a:ext cx="1981200" cy="7557"/>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AutoShape 10">
            <a:extLst>
              <a:ext uri="{FF2B5EF4-FFF2-40B4-BE49-F238E27FC236}">
                <a16:creationId xmlns:a16="http://schemas.microsoft.com/office/drawing/2014/main" id="{CBA4FCA1-46BC-4E6C-B4C8-50B45D533670}"/>
              </a:ext>
            </a:extLst>
          </p:cNvPr>
          <p:cNvSpPr/>
          <p:nvPr/>
        </p:nvSpPr>
        <p:spPr>
          <a:xfrm rot="-5400000" flipH="1">
            <a:off x="249887" y="6537043"/>
            <a:ext cx="1016668" cy="6245"/>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utoShape 10">
            <a:extLst>
              <a:ext uri="{FF2B5EF4-FFF2-40B4-BE49-F238E27FC236}">
                <a16:creationId xmlns:a16="http://schemas.microsoft.com/office/drawing/2014/main" id="{7A427FB7-A0F0-4AB8-B5C0-22F33EE5C440}"/>
              </a:ext>
            </a:extLst>
          </p:cNvPr>
          <p:cNvSpPr/>
          <p:nvPr/>
        </p:nvSpPr>
        <p:spPr>
          <a:xfrm rot="-5400000" flipH="1">
            <a:off x="82284" y="8198126"/>
            <a:ext cx="1353186" cy="5161"/>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619D0A4-97A3-4CCE-9237-F17457CEBD59}"/>
              </a:ext>
            </a:extLst>
          </p:cNvPr>
          <p:cNvSpPr txBox="1"/>
          <p:nvPr/>
        </p:nvSpPr>
        <p:spPr>
          <a:xfrm>
            <a:off x="11248159" y="9229880"/>
            <a:ext cx="5668241" cy="843949"/>
          </a:xfrm>
          <a:prstGeom prst="rect">
            <a:avLst/>
          </a:prstGeom>
        </p:spPr>
        <p:txBody>
          <a:bodyPr wrap="square" lIns="0" tIns="0" rIns="0" bIns="0" rtlCol="0" anchor="t">
            <a:spAutoFit/>
          </a:bodyPr>
          <a:lstStyle/>
          <a:p>
            <a:pPr algn="ctr">
              <a:lnSpc>
                <a:spcPts val="2240"/>
              </a:lnSpc>
            </a:pPr>
            <a:r>
              <a:rPr lang="pt-BR">
                <a:solidFill>
                  <a:schemeClr val="bg1"/>
                </a:solidFill>
                <a:latin typeface="Now"/>
              </a:rPr>
              <a:t>Diretrizes de Conservation International para integrar a igualdade de gênero em projetos de conservação</a:t>
            </a:r>
            <a:endParaRPr lang="en-US">
              <a:solidFill>
                <a:schemeClr val="bg1"/>
              </a:solidFill>
              <a:latin typeface="Now"/>
            </a:endParaRPr>
          </a:p>
        </p:txBody>
      </p:sp>
      <p:sp>
        <p:nvSpPr>
          <p:cNvPr id="13" name="TextBox 12">
            <a:extLst>
              <a:ext uri="{FF2B5EF4-FFF2-40B4-BE49-F238E27FC236}">
                <a16:creationId xmlns:a16="http://schemas.microsoft.com/office/drawing/2014/main" id="{78FD0CB1-3C68-4A78-9330-F7494A04C9E4}"/>
              </a:ext>
            </a:extLst>
          </p:cNvPr>
          <p:cNvSpPr txBox="1"/>
          <p:nvPr/>
        </p:nvSpPr>
        <p:spPr>
          <a:xfrm>
            <a:off x="454079" y="719548"/>
            <a:ext cx="7993626" cy="707886"/>
          </a:xfrm>
          <a:prstGeom prst="rect">
            <a:avLst/>
          </a:prstGeom>
          <a:noFill/>
        </p:spPr>
        <p:txBody>
          <a:bodyPr wrap="square">
            <a:spAutoFit/>
          </a:bodyPr>
          <a:lstStyle/>
          <a:p>
            <a:r>
              <a:rPr lang="en-US" sz="4000" b="1">
                <a:solidFill>
                  <a:schemeClr val="bg1"/>
                </a:solidFill>
                <a:latin typeface="Now" panose="020B0604020202020204" charset="0"/>
              </a:rPr>
              <a:t>Exemplos</a:t>
            </a:r>
          </a:p>
        </p:txBody>
      </p:sp>
      <p:pic>
        <p:nvPicPr>
          <p:cNvPr id="4" name="Picture 3">
            <a:extLst>
              <a:ext uri="{FF2B5EF4-FFF2-40B4-BE49-F238E27FC236}">
                <a16:creationId xmlns:a16="http://schemas.microsoft.com/office/drawing/2014/main" id="{BD9C7CF5-9D0A-4A0B-AB25-6548C6D27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529" y="1295400"/>
            <a:ext cx="5905500" cy="7581900"/>
          </a:xfrm>
          <a:prstGeom prst="rect">
            <a:avLst/>
          </a:prstGeom>
        </p:spPr>
      </p:pic>
    </p:spTree>
    <p:extLst>
      <p:ext uri="{BB962C8B-B14F-4D97-AF65-F5344CB8AC3E}">
        <p14:creationId xmlns:p14="http://schemas.microsoft.com/office/powerpoint/2010/main" val="73670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8553384-5A5A-4CF0-8EB9-98B0E22F9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C55DD9-9D73-43CA-8851-7267A4A7847F}">
  <ds:schemaRefs>
    <ds:schemaRef ds:uri="http://schemas.microsoft.com/sharepoint/v3/contenttype/forms"/>
  </ds:schemaRefs>
</ds:datastoreItem>
</file>

<file path=customXml/itemProps3.xml><?xml version="1.0" encoding="utf-8"?>
<ds:datastoreItem xmlns:ds="http://schemas.openxmlformats.org/officeDocument/2006/customXml" ds:itemID="{AEC2D1A7-AB66-40AC-AB83-646FDE10A5AE}">
  <ds:schemaRefs>
    <ds:schemaRef ds:uri="http://schemas.microsoft.com/office/2006/metadata/properties"/>
    <ds:schemaRef ds:uri="http://schemas.microsoft.com/office/infopath/2007/PartnerControls"/>
    <ds:schemaRef ds:uri="http://schemas.microsoft.com/sharepoint/v3"/>
    <ds:schemaRef ds:uri="26dc9545-3485-43d9-a12f-7a40a730fcd3"/>
  </ds:schemaRefs>
</ds:datastoreItem>
</file>

<file path=docProps/app.xml><?xml version="1.0" encoding="utf-8"?>
<Properties xmlns="http://schemas.openxmlformats.org/officeDocument/2006/extended-properties" xmlns:vt="http://schemas.openxmlformats.org/officeDocument/2006/docPropsVTypes">
  <TotalTime>17214</TotalTime>
  <Words>6924</Words>
  <Application>Microsoft Office PowerPoint</Application>
  <PresentationFormat>Custom</PresentationFormat>
  <Paragraphs>700</Paragraphs>
  <Slides>55</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Now</vt:lpstr>
      <vt:lpstr>Now Bold</vt:lpstr>
      <vt:lpstr>Avenir Next LT Pro</vt:lpstr>
      <vt:lpstr>Sailors</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IIEB 862</dc:creator>
  <cp:lastModifiedBy>Kristin Betz</cp:lastModifiedBy>
  <cp:revision>1221</cp:revision>
  <dcterms:created xsi:type="dcterms:W3CDTF">2006-08-16T00:00:00Z</dcterms:created>
  <dcterms:modified xsi:type="dcterms:W3CDTF">2022-04-25T16:25:44Z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