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sldIdLst>
    <p:sldId id="256" r:id="rId2"/>
    <p:sldId id="455" r:id="rId3"/>
    <p:sldId id="258" r:id="rId4"/>
    <p:sldId id="425" r:id="rId5"/>
    <p:sldId id="442" r:id="rId6"/>
    <p:sldId id="436" r:id="rId7"/>
    <p:sldId id="438" r:id="rId8"/>
    <p:sldId id="439" r:id="rId9"/>
    <p:sldId id="437" r:id="rId10"/>
    <p:sldId id="308" r:id="rId11"/>
  </p:sldIdLst>
  <p:sldSz cx="18288000" cy="10287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Now" panose="020B0604020202020204" charset="0"/>
      <p:regular r:id="rId17"/>
      <p:bold r:id="rId18"/>
    </p:embeddedFont>
    <p:embeddedFont>
      <p:font typeface="Now Bold" panose="020B0604020202020204" charset="0"/>
      <p:regular r:id="rId19"/>
    </p:embeddedFont>
    <p:embeddedFont>
      <p:font typeface="Sailors" panose="02000000000000000000" charset="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ra Whitty" initials="TW" lastIdx="1" clrIdx="0">
    <p:extLst>
      <p:ext uri="{19B8F6BF-5375-455C-9EA6-DF929625EA0E}">
        <p15:presenceInfo xmlns:p15="http://schemas.microsoft.com/office/powerpoint/2012/main" userId="851c814c537292c4" providerId="Windows Live"/>
      </p:ext>
    </p:extLst>
  </p:cmAuthor>
  <p:cmAuthor id="2" name="Cynthia Garland Monteagudo" initials="CGM" lastIdx="20" clrIdx="1">
    <p:extLst>
      <p:ext uri="{19B8F6BF-5375-455C-9EA6-DF929625EA0E}">
        <p15:presenceInfo xmlns:p15="http://schemas.microsoft.com/office/powerpoint/2012/main" userId="S::C.GarlandM@alum.up.edu.pe::2ab13d00-dba7-481e-82b0-409bb70b9fa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AE0"/>
    <a:srgbClr val="F9844A"/>
    <a:srgbClr val="0A9396"/>
    <a:srgbClr val="43AA8B"/>
    <a:srgbClr val="FBB38F"/>
    <a:srgbClr val="FBAC85"/>
    <a:srgbClr val="F4A261"/>
    <a:srgbClr val="85A1A5"/>
    <a:srgbClr val="264653"/>
    <a:srgbClr val="001219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9" autoAdjust="0"/>
    <p:restoredTop sz="95226" autoAdjust="0"/>
  </p:normalViewPr>
  <p:slideViewPr>
    <p:cSldViewPr>
      <p:cViewPr varScale="1">
        <p:scale>
          <a:sx n="73" d="100"/>
          <a:sy n="73" d="100"/>
        </p:scale>
        <p:origin x="60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950CA8-D9EE-4AEF-80F3-D11AD333E191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9763FA-5474-4A40-8AD4-E60B2E3BE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329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9763FA-5474-4A40-8AD4-E60B2E3BE63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2304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9763FA-5474-4A40-8AD4-E60B2E3BE63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4376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9763FA-5474-4A40-8AD4-E60B2E3BE63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372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6.jpeg"/><Relationship Id="rId4" Type="http://schemas.openxmlformats.org/officeDocument/2006/relationships/hyperlink" Target="https://creativecommons.org/licenses/by-nc/4.0/deed.es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womenandrivers.com/" TargetMode="External"/><Relationship Id="rId3" Type="http://schemas.openxmlformats.org/officeDocument/2006/relationships/hyperlink" Target="https://womensearthalliance.org/" TargetMode="External"/><Relationship Id="rId7" Type="http://schemas.openxmlformats.org/officeDocument/2006/relationships/hyperlink" Target="https://www.worldfishcenter.org/research-theme/gender" TargetMode="External"/><Relationship Id="rId2" Type="http://schemas.openxmlformats.org/officeDocument/2006/relationships/hyperlink" Target="https://www.cepf.net/grants/before-you-apply/cepf-gender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unep.org/explore-topics/gender" TargetMode="External"/><Relationship Id="rId5" Type="http://schemas.openxmlformats.org/officeDocument/2006/relationships/hyperlink" Target="http://www.conservation.org/priorities/gender-equality" TargetMode="External"/><Relationship Id="rId4" Type="http://schemas.openxmlformats.org/officeDocument/2006/relationships/hyperlink" Target="http://www.iucn.org/theme/gender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dp.org/publications/undp-gender-equality-strategy-2018-2021" TargetMode="External"/><Relationship Id="rId2" Type="http://schemas.openxmlformats.org/officeDocument/2006/relationships/hyperlink" Target="https://sdgs.un.org/topics/gender-equality-and-womens-empowerment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iied.org/gender" TargetMode="External"/><Relationship Id="rId4" Type="http://schemas.openxmlformats.org/officeDocument/2006/relationships/hyperlink" Target="http://www.fao.org/gender/en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ied.org/blogs/theme/gender" TargetMode="External"/><Relationship Id="rId2" Type="http://schemas.openxmlformats.org/officeDocument/2006/relationships/hyperlink" Target="http://www.oxfamamerica.org/explore/stories/women-taking-lead-cambodia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mangrovesforthefuture.org/assets/Repository/Documents/Regional-Synthesis-Report-Gender-in-coastal-and-fisheries-resource-management.pdf" TargetMode="External"/><Relationship Id="rId5" Type="http://schemas.openxmlformats.org/officeDocument/2006/relationships/hyperlink" Target="http://www.mangrovesforthefuture.org/assets/Repository/Documents/Gender-Analysis-Toolkit-for-Coastal-Management-Practitioners.pdf" TargetMode="External"/><Relationship Id="rId4" Type="http://schemas.openxmlformats.org/officeDocument/2006/relationships/hyperlink" Target="https://www.cepf.net/sites/default/files/cepf-gender-toolkit-2018-en.pdf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coftc.org/stories/thai-women-organized-protect-their-community&#8217;s-wetland-forest" TargetMode="External"/><Relationship Id="rId7" Type="http://schemas.openxmlformats.org/officeDocument/2006/relationships/hyperlink" Target="http://www.equatorinitiative.org/2020/06/04/boon-rueang-wetland-forest-conservation-group/" TargetMode="External"/><Relationship Id="rId2" Type="http://schemas.openxmlformats.org/officeDocument/2006/relationships/hyperlink" Target="https://www.cepf.net/our-work/biodiversity-hotspots/indo-burma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internationalrivers.org/issues/human-rights/gender-rights/" TargetMode="External"/><Relationship Id="rId5" Type="http://schemas.openxmlformats.org/officeDocument/2006/relationships/hyperlink" Target="http://www.cepf.net/stories/grantee-success-story-sustainable-fishing-vietnam" TargetMode="External"/><Relationship Id="rId4" Type="http://schemas.openxmlformats.org/officeDocument/2006/relationships/hyperlink" Target="http://www.warecod.org.vn/en/thong-tin/news/54/672/The-Womens-Union-of-Long-Phu-District-organizes-a-seminar-on-community-communication-environmental-monitoring-and-protection.asp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person addressing a group of people&#10;&#10;Description automatically generated with medium confidence">
            <a:extLst>
              <a:ext uri="{FF2B5EF4-FFF2-40B4-BE49-F238E27FC236}">
                <a16:creationId xmlns:a16="http://schemas.microsoft.com/office/drawing/2014/main" id="{842DFC5B-AFA6-4F3C-BEB2-C2A62F5BB98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27" y="0"/>
            <a:ext cx="18288000" cy="10287000"/>
          </a:xfrm>
          <a:prstGeom prst="rect">
            <a:avLst/>
          </a:prstGeom>
        </p:spPr>
      </p:pic>
      <p:sp>
        <p:nvSpPr>
          <p:cNvPr id="14" name="Freeform 4">
            <a:extLst>
              <a:ext uri="{FF2B5EF4-FFF2-40B4-BE49-F238E27FC236}">
                <a16:creationId xmlns:a16="http://schemas.microsoft.com/office/drawing/2014/main" id="{4E7208BF-52F5-49F2-980A-AC4C46BDB350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913890" h="1913890">
                <a:moveTo>
                  <a:pt x="0" y="0"/>
                </a:moveTo>
                <a:lnTo>
                  <a:pt x="1913890" y="0"/>
                </a:lnTo>
                <a:lnTo>
                  <a:pt x="1913890" y="1913890"/>
                </a:lnTo>
                <a:lnTo>
                  <a:pt x="0" y="1913890"/>
                </a:lnTo>
                <a:close/>
              </a:path>
            </a:pathLst>
          </a:custGeom>
          <a:solidFill>
            <a:srgbClr val="000000">
              <a:alpha val="46000"/>
            </a:srgbClr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454278" y="8479335"/>
            <a:ext cx="5715000" cy="5174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>
                <a:solidFill>
                  <a:srgbClr val="FFFFFF"/>
                </a:solidFill>
                <a:latin typeface="Now"/>
              </a:rPr>
              <a:t>MÓDULOS DE CAPACITACIÓN </a:t>
            </a:r>
          </a:p>
        </p:txBody>
      </p:sp>
      <p:sp>
        <p:nvSpPr>
          <p:cNvPr id="4" name="AutoShape 4"/>
          <p:cNvSpPr/>
          <p:nvPr/>
        </p:nvSpPr>
        <p:spPr>
          <a:xfrm>
            <a:off x="1503979" y="8320069"/>
            <a:ext cx="5208099" cy="0"/>
          </a:xfrm>
          <a:prstGeom prst="line">
            <a:avLst/>
          </a:prstGeom>
          <a:ln w="28575" cap="rnd">
            <a:solidFill>
              <a:srgbClr val="FFFFFF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5" name="TextBox 5"/>
          <p:cNvSpPr txBox="1"/>
          <p:nvPr/>
        </p:nvSpPr>
        <p:spPr>
          <a:xfrm>
            <a:off x="1454278" y="7723427"/>
            <a:ext cx="5867400" cy="4312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499"/>
              </a:lnSpc>
            </a:pPr>
            <a:r>
              <a:rPr lang="en-US" sz="2499">
                <a:solidFill>
                  <a:srgbClr val="FFFFFF"/>
                </a:solidFill>
                <a:latin typeface="Now"/>
              </a:rPr>
              <a:t>PRODUCTO DE CONOCIMIENTO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7C2F115-50B8-44D1-A055-C92E8EB3FF9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4400" y="7125353"/>
            <a:ext cx="1192333" cy="1183786"/>
          </a:xfrm>
          <a:prstGeom prst="rect">
            <a:avLst/>
          </a:prstGeom>
        </p:spPr>
      </p:pic>
      <p:sp>
        <p:nvSpPr>
          <p:cNvPr id="18" name="TextBox 4">
            <a:extLst>
              <a:ext uri="{FF2B5EF4-FFF2-40B4-BE49-F238E27FC236}">
                <a16:creationId xmlns:a16="http://schemas.microsoft.com/office/drawing/2014/main" id="{924C7B60-C665-43E8-A9DC-D85A1114A5F2}"/>
              </a:ext>
            </a:extLst>
          </p:cNvPr>
          <p:cNvSpPr txBox="1"/>
          <p:nvPr/>
        </p:nvSpPr>
        <p:spPr>
          <a:xfrm>
            <a:off x="10591801" y="314480"/>
            <a:ext cx="7315200" cy="5618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240"/>
              </a:lnSpc>
            </a:pPr>
            <a:r>
              <a:rPr lang="es-ES">
                <a:solidFill>
                  <a:schemeClr val="bg1"/>
                </a:solidFill>
                <a:latin typeface="Now"/>
              </a:rPr>
              <a:t>Reunión del grupo de ahorros de mujeres en</a:t>
            </a:r>
            <a:r>
              <a:rPr lang="en-US">
                <a:solidFill>
                  <a:schemeClr val="bg1"/>
                </a:solidFill>
                <a:latin typeface="Now"/>
              </a:rPr>
              <a:t> </a:t>
            </a:r>
            <a:r>
              <a:rPr lang="en-US" err="1">
                <a:solidFill>
                  <a:schemeClr val="bg1"/>
                </a:solidFill>
                <a:latin typeface="Now"/>
              </a:rPr>
              <a:t>Ou</a:t>
            </a:r>
            <a:r>
              <a:rPr lang="en-US">
                <a:solidFill>
                  <a:schemeClr val="bg1"/>
                </a:solidFill>
                <a:latin typeface="Now"/>
              </a:rPr>
              <a:t> </a:t>
            </a:r>
            <a:r>
              <a:rPr lang="en-US" err="1">
                <a:solidFill>
                  <a:schemeClr val="bg1"/>
                </a:solidFill>
                <a:latin typeface="Now"/>
              </a:rPr>
              <a:t>Akol</a:t>
            </a:r>
            <a:r>
              <a:rPr lang="en-US">
                <a:solidFill>
                  <a:schemeClr val="bg1"/>
                </a:solidFill>
                <a:latin typeface="Now"/>
              </a:rPr>
              <a:t>, Camboya. </a:t>
            </a:r>
            <a:br>
              <a:rPr lang="en-US">
                <a:solidFill>
                  <a:schemeClr val="bg1"/>
                </a:solidFill>
                <a:latin typeface="Now"/>
              </a:rPr>
            </a:br>
            <a:r>
              <a:rPr lang="en-US">
                <a:solidFill>
                  <a:schemeClr val="bg1"/>
                </a:solidFill>
                <a:latin typeface="Now"/>
              </a:rPr>
              <a:t>© </a:t>
            </a:r>
            <a:r>
              <a:rPr lang="en-US" err="1">
                <a:solidFill>
                  <a:schemeClr val="bg1"/>
                </a:solidFill>
                <a:latin typeface="Now"/>
              </a:rPr>
              <a:t>Sokrith</a:t>
            </a:r>
            <a:r>
              <a:rPr lang="en-US">
                <a:solidFill>
                  <a:schemeClr val="bg1"/>
                </a:solidFill>
                <a:latin typeface="Now"/>
              </a:rPr>
              <a:t> Heng, Conservation International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68477" y="2936723"/>
            <a:ext cx="9220203" cy="34624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s-ES" sz="7500">
                <a:solidFill>
                  <a:srgbClr val="FFFFFF"/>
                </a:solidFill>
                <a:latin typeface="Now"/>
              </a:rPr>
              <a:t>Empoderando a </a:t>
            </a:r>
          </a:p>
          <a:p>
            <a:r>
              <a:rPr lang="es-ES" sz="7500">
                <a:solidFill>
                  <a:srgbClr val="FFFFFF"/>
                </a:solidFill>
                <a:latin typeface="Now"/>
              </a:rPr>
              <a:t>las mujeres  en la conservación</a:t>
            </a:r>
            <a:endParaRPr lang="en-US" sz="7500">
              <a:solidFill>
                <a:srgbClr val="FFFFFF"/>
              </a:solidFill>
              <a:latin typeface="Now" panose="020B0604020202020204" charset="0"/>
            </a:endParaRPr>
          </a:p>
        </p:txBody>
      </p:sp>
      <p:pic>
        <p:nvPicPr>
          <p:cNvPr id="19" name="Picture 18" descr="Text&#10;&#10;Description automatically generated">
            <a:extLst>
              <a:ext uri="{FF2B5EF4-FFF2-40B4-BE49-F238E27FC236}">
                <a16:creationId xmlns:a16="http://schemas.microsoft.com/office/drawing/2014/main" id="{39D0D0C4-D483-431A-AFC5-12324A8AA78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6410" y="8788797"/>
            <a:ext cx="3426822" cy="1137534"/>
          </a:xfrm>
          <a:prstGeom prst="rect">
            <a:avLst/>
          </a:prstGeom>
        </p:spPr>
      </p:pic>
      <p:sp>
        <p:nvSpPr>
          <p:cNvPr id="21" name="TextBox 16">
            <a:extLst>
              <a:ext uri="{FF2B5EF4-FFF2-40B4-BE49-F238E27FC236}">
                <a16:creationId xmlns:a16="http://schemas.microsoft.com/office/drawing/2014/main" id="{5E994D7B-FF65-410A-B387-EB58A3F6EBAD}"/>
              </a:ext>
            </a:extLst>
          </p:cNvPr>
          <p:cNvSpPr txBox="1"/>
          <p:nvPr/>
        </p:nvSpPr>
        <p:spPr>
          <a:xfrm>
            <a:off x="15411077" y="7946008"/>
            <a:ext cx="2685044" cy="4821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600">
                <a:solidFill>
                  <a:srgbClr val="CCEAE0"/>
                </a:solidFill>
                <a:latin typeface="Sailors"/>
              </a:rPr>
              <a:t>Keiruna</a:t>
            </a:r>
          </a:p>
        </p:txBody>
      </p:sp>
      <p:sp>
        <p:nvSpPr>
          <p:cNvPr id="22" name="TextBox 16">
            <a:extLst>
              <a:ext uri="{FF2B5EF4-FFF2-40B4-BE49-F238E27FC236}">
                <a16:creationId xmlns:a16="http://schemas.microsoft.com/office/drawing/2014/main" id="{9654A6E6-1E6B-42A5-899A-0DEE71ACF35B}"/>
              </a:ext>
            </a:extLst>
          </p:cNvPr>
          <p:cNvSpPr txBox="1"/>
          <p:nvPr/>
        </p:nvSpPr>
        <p:spPr>
          <a:xfrm>
            <a:off x="16078200" y="8191500"/>
            <a:ext cx="2685044" cy="4558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2000" err="1">
                <a:solidFill>
                  <a:schemeClr val="bg1"/>
                </a:solidFill>
                <a:latin typeface="Sailors"/>
              </a:rPr>
              <a:t>inc</a:t>
            </a:r>
            <a:endParaRPr lang="en-US" sz="2000">
              <a:solidFill>
                <a:schemeClr val="bg1"/>
              </a:solidFill>
              <a:latin typeface="Sailor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9443ED0-2281-4048-94DD-C20AB702066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2646829"/>
            <a:ext cx="9797121" cy="429195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46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956488DD-8DF7-4707-B8C6-614354F25A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18288003" cy="10287001"/>
          </a:xfrm>
          <a:prstGeom prst="rect">
            <a:avLst/>
          </a:prstGeom>
        </p:spPr>
      </p:pic>
      <p:sp>
        <p:nvSpPr>
          <p:cNvPr id="46" name="Freeform 4">
            <a:extLst>
              <a:ext uri="{FF2B5EF4-FFF2-40B4-BE49-F238E27FC236}">
                <a16:creationId xmlns:a16="http://schemas.microsoft.com/office/drawing/2014/main" id="{D4446795-55F8-4520-885A-FB97FA69BB49}"/>
              </a:ext>
            </a:extLst>
          </p:cNvPr>
          <p:cNvSpPr/>
          <p:nvPr/>
        </p:nvSpPr>
        <p:spPr>
          <a:xfrm>
            <a:off x="0" y="0"/>
            <a:ext cx="18288000" cy="10325100"/>
          </a:xfrm>
          <a:custGeom>
            <a:avLst/>
            <a:gdLst/>
            <a:ahLst/>
            <a:cxnLst/>
            <a:rect l="l" t="t" r="r" b="b"/>
            <a:pathLst>
              <a:path w="1913890" h="1913890">
                <a:moveTo>
                  <a:pt x="0" y="0"/>
                </a:moveTo>
                <a:lnTo>
                  <a:pt x="1913890" y="0"/>
                </a:lnTo>
                <a:lnTo>
                  <a:pt x="1913890" y="1913890"/>
                </a:lnTo>
                <a:lnTo>
                  <a:pt x="0" y="1913890"/>
                </a:lnTo>
                <a:close/>
              </a:path>
            </a:pathLst>
          </a:custGeom>
          <a:solidFill>
            <a:srgbClr val="264653">
              <a:alpha val="69000"/>
            </a:srgbClr>
          </a:solidFill>
        </p:spPr>
      </p:sp>
      <p:sp>
        <p:nvSpPr>
          <p:cNvPr id="2" name="TextBox 2"/>
          <p:cNvSpPr txBox="1"/>
          <p:nvPr/>
        </p:nvSpPr>
        <p:spPr>
          <a:xfrm>
            <a:off x="381000" y="1212937"/>
            <a:ext cx="16230600" cy="10349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400"/>
              </a:lnSpc>
            </a:pPr>
            <a:r>
              <a:rPr lang="en-US" sz="6000">
                <a:solidFill>
                  <a:srgbClr val="FFFFFF"/>
                </a:solidFill>
                <a:latin typeface="Now"/>
              </a:rPr>
              <a:t>Agradecimientos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923963" y="6667500"/>
            <a:ext cx="5324437" cy="32181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4200"/>
              </a:lnSpc>
            </a:pPr>
            <a:r>
              <a:rPr lang="es-ES" sz="3200">
                <a:solidFill>
                  <a:srgbClr val="FFFFFF"/>
                </a:solidFill>
                <a:latin typeface="Now"/>
              </a:rPr>
              <a:t>Queremos agradecer a las organizaciones y personas que compartieron información para el desarrollo de este producto de conocimiento</a:t>
            </a:r>
            <a:endParaRPr lang="en-US" sz="3200">
              <a:solidFill>
                <a:srgbClr val="FFFFFF"/>
              </a:solidFill>
              <a:latin typeface="Now"/>
            </a:endParaRPr>
          </a:p>
        </p:txBody>
      </p:sp>
      <p:sp>
        <p:nvSpPr>
          <p:cNvPr id="10" name="AutoShape 10"/>
          <p:cNvSpPr/>
          <p:nvPr/>
        </p:nvSpPr>
        <p:spPr>
          <a:xfrm rot="-5400000">
            <a:off x="4728244" y="8119143"/>
            <a:ext cx="3649913" cy="0"/>
          </a:xfrm>
          <a:prstGeom prst="line">
            <a:avLst/>
          </a:prstGeom>
          <a:ln w="34925" cap="rnd">
            <a:solidFill>
              <a:srgbClr val="FFFFFF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39" name="TextBox 10">
            <a:extLst>
              <a:ext uri="{FF2B5EF4-FFF2-40B4-BE49-F238E27FC236}">
                <a16:creationId xmlns:a16="http://schemas.microsoft.com/office/drawing/2014/main" id="{FB9B80DC-A791-4C84-8902-B9A137483443}"/>
              </a:ext>
            </a:extLst>
          </p:cNvPr>
          <p:cNvSpPr txBox="1"/>
          <p:nvPr/>
        </p:nvSpPr>
        <p:spPr>
          <a:xfrm>
            <a:off x="457200" y="440706"/>
            <a:ext cx="8534400" cy="3347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640"/>
              </a:lnSpc>
            </a:pPr>
            <a:r>
              <a:rPr lang="es-ES" sz="2200">
                <a:solidFill>
                  <a:srgbClr val="FFFFFF"/>
                </a:solidFill>
                <a:latin typeface="Now Bold"/>
              </a:rPr>
              <a:t>EMPODERANDO A LAS MUJERES  EN LA CONSERVACIÓN</a:t>
            </a:r>
            <a:endParaRPr lang="en-US" sz="2199">
              <a:solidFill>
                <a:srgbClr val="FFFFFF"/>
              </a:solidFill>
              <a:latin typeface="Now Bold"/>
            </a:endParaRPr>
          </a:p>
        </p:txBody>
      </p:sp>
      <p:sp>
        <p:nvSpPr>
          <p:cNvPr id="40" name="AutoShape 4">
            <a:extLst>
              <a:ext uri="{FF2B5EF4-FFF2-40B4-BE49-F238E27FC236}">
                <a16:creationId xmlns:a16="http://schemas.microsoft.com/office/drawing/2014/main" id="{8F88D5E6-C5A5-40F0-B8DD-597F5A6659D8}"/>
              </a:ext>
            </a:extLst>
          </p:cNvPr>
          <p:cNvSpPr/>
          <p:nvPr/>
        </p:nvSpPr>
        <p:spPr>
          <a:xfrm>
            <a:off x="506678" y="876300"/>
            <a:ext cx="3912922" cy="0"/>
          </a:xfrm>
          <a:prstGeom prst="line">
            <a:avLst/>
          </a:prstGeom>
          <a:ln w="28575" cap="rnd">
            <a:solidFill>
              <a:srgbClr val="FFFFFF"/>
            </a:solidFill>
            <a:prstDash val="sysDot"/>
            <a:headEnd type="none" w="sm" len="sm"/>
            <a:tailEnd type="none" w="sm" len="sm"/>
          </a:ln>
        </p:spPr>
      </p:sp>
      <p:graphicFrame>
        <p:nvGraphicFramePr>
          <p:cNvPr id="43" name="Table 42">
            <a:extLst>
              <a:ext uri="{FF2B5EF4-FFF2-40B4-BE49-F238E27FC236}">
                <a16:creationId xmlns:a16="http://schemas.microsoft.com/office/drawing/2014/main" id="{6B9A3F5F-AE2C-4B11-8312-14A24C17CB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3523284"/>
              </p:ext>
            </p:extLst>
          </p:nvPr>
        </p:nvGraphicFramePr>
        <p:xfrm>
          <a:off x="6886581" y="2324100"/>
          <a:ext cx="10868019" cy="77419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43519">
                  <a:extLst>
                    <a:ext uri="{9D8B030D-6E8A-4147-A177-3AD203B41FA5}">
                      <a16:colId xmlns:a16="http://schemas.microsoft.com/office/drawing/2014/main" val="2655965857"/>
                    </a:ext>
                  </a:extLst>
                </a:gridCol>
                <a:gridCol w="5524500">
                  <a:extLst>
                    <a:ext uri="{9D8B030D-6E8A-4147-A177-3AD203B41FA5}">
                      <a16:colId xmlns:a16="http://schemas.microsoft.com/office/drawing/2014/main" val="282010181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u="none" strike="noStrike">
                          <a:effectLst/>
                          <a:latin typeface="Now" panose="020B0604020202020204" charset="0"/>
                        </a:rPr>
                        <a:t>3S Rivers Protection Network (3SPN)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Now" panose="020B0604020202020204" charset="0"/>
                      </a:endParaRPr>
                    </a:p>
                  </a:txBody>
                  <a:tcPr marL="6578" marR="274320" marT="91440" marB="9144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A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A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A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 err="1">
                          <a:effectLst/>
                          <a:latin typeface="Now" panose="020B0604020202020204" charset="0"/>
                        </a:rPr>
                        <a:t>Leang</a:t>
                      </a:r>
                      <a:r>
                        <a:rPr lang="en-US" sz="1600" u="none" strike="noStrike">
                          <a:effectLst/>
                          <a:latin typeface="Now" panose="020B0604020202020204" charset="0"/>
                        </a:rPr>
                        <a:t> </a:t>
                      </a:r>
                      <a:r>
                        <a:rPr lang="en-US" sz="1600" u="none" strike="noStrike" err="1">
                          <a:effectLst/>
                          <a:latin typeface="Now" panose="020B0604020202020204" charset="0"/>
                        </a:rPr>
                        <a:t>Bunleap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Now" panose="020B0604020202020204" charset="0"/>
                      </a:endParaRPr>
                    </a:p>
                  </a:txBody>
                  <a:tcPr marL="274320" marR="6578" marT="91440" marB="91440" anchor="ctr">
                    <a:lnL w="9525" cap="flat" cmpd="sng" algn="ctr">
                      <a:solidFill>
                        <a:srgbClr val="0A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A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A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  <a:alpha val="4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6664965"/>
                  </a:ext>
                </a:extLst>
              </a:tr>
              <a:tr h="342079"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u="none" strike="noStrike">
                          <a:effectLst/>
                          <a:latin typeface="Now" panose="020B0604020202020204" charset="0"/>
                        </a:rPr>
                        <a:t>Cambodian Indigenous Youth Association (CIYA)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Now" panose="020B0604020202020204" charset="0"/>
                      </a:endParaRPr>
                    </a:p>
                  </a:txBody>
                  <a:tcPr marL="6578" marR="274320" marT="91440" marB="9144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A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A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A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>
                          <a:effectLst/>
                          <a:latin typeface="Now" panose="020B0604020202020204" charset="0"/>
                        </a:rPr>
                        <a:t>Nun </a:t>
                      </a:r>
                      <a:r>
                        <a:rPr lang="en-US" sz="1600" u="none" strike="noStrike" err="1">
                          <a:effectLst/>
                          <a:latin typeface="Now" panose="020B0604020202020204" charset="0"/>
                        </a:rPr>
                        <a:t>Sokunthea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Now" panose="020B0604020202020204" charset="0"/>
                      </a:endParaRPr>
                    </a:p>
                  </a:txBody>
                  <a:tcPr marL="274320" marR="6578" marT="91440" marB="91440" anchor="ctr">
                    <a:lnL w="9525" cap="flat" cmpd="sng" algn="ctr">
                      <a:solidFill>
                        <a:srgbClr val="0A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A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A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  <a:alpha val="4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258174"/>
                  </a:ext>
                </a:extLst>
              </a:tr>
              <a:tr h="342079"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u="none" strike="noStrike">
                          <a:effectLst/>
                          <a:latin typeface="Now" panose="020B0604020202020204" charset="0"/>
                        </a:rPr>
                        <a:t>Cambodian Rural Development Team (CRDT)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Now" panose="020B0604020202020204" charset="0"/>
                      </a:endParaRPr>
                    </a:p>
                  </a:txBody>
                  <a:tcPr marL="6578" marR="274320" marT="91440" marB="9144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A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A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A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>
                          <a:effectLst/>
                          <a:latin typeface="Now" panose="020B0604020202020204" charset="0"/>
                        </a:rPr>
                        <a:t>Or </a:t>
                      </a:r>
                      <a:r>
                        <a:rPr lang="en-US" sz="1600" u="none" strike="noStrike" err="1">
                          <a:effectLst/>
                          <a:latin typeface="Now" panose="020B0604020202020204" charset="0"/>
                        </a:rPr>
                        <a:t>Channy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Now" panose="020B0604020202020204" charset="0"/>
                      </a:endParaRPr>
                    </a:p>
                  </a:txBody>
                  <a:tcPr marL="274320" marR="6578" marT="91440" marB="91440" anchor="ctr">
                    <a:lnL w="9525" cap="flat" cmpd="sng" algn="ctr">
                      <a:solidFill>
                        <a:srgbClr val="0A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A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A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  <a:alpha val="4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7551777"/>
                  </a:ext>
                </a:extLst>
              </a:tr>
              <a:tr h="249980"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u="none" strike="noStrike">
                          <a:effectLst/>
                          <a:latin typeface="Now" panose="020B0604020202020204" charset="0"/>
                        </a:rPr>
                        <a:t>Center for People and Nature Reconciliation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Now" panose="020B0604020202020204" charset="0"/>
                      </a:endParaRPr>
                    </a:p>
                  </a:txBody>
                  <a:tcPr marL="6578" marR="274320" marT="91440" marB="9144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A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A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A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>
                          <a:effectLst/>
                          <a:latin typeface="Now" panose="020B0604020202020204" charset="0"/>
                        </a:rPr>
                        <a:t>Thuy Hang Nguyen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Now" panose="020B0604020202020204" charset="0"/>
                      </a:endParaRPr>
                    </a:p>
                  </a:txBody>
                  <a:tcPr marL="274320" marR="6578" marT="91440" marB="91440" anchor="ctr">
                    <a:lnL w="9525" cap="flat" cmpd="sng" algn="ctr">
                      <a:solidFill>
                        <a:srgbClr val="0A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A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A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  <a:alpha val="4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8668797"/>
                  </a:ext>
                </a:extLst>
              </a:tr>
              <a:tr h="513118"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u="none" strike="noStrike">
                          <a:effectLst/>
                          <a:latin typeface="Now" panose="020B0604020202020204" charset="0"/>
                        </a:rPr>
                        <a:t>Center for Water Resources Conservation and Development (WARECOD)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Now" panose="020B0604020202020204" charset="0"/>
                      </a:endParaRPr>
                    </a:p>
                  </a:txBody>
                  <a:tcPr marL="6578" marR="274320" marT="91440" marB="9144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A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A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A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>
                          <a:effectLst/>
                          <a:latin typeface="Now" panose="020B0604020202020204" charset="0"/>
                        </a:rPr>
                        <a:t>Nguyen Thi Ngoc Lan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Now" panose="020B0604020202020204" charset="0"/>
                      </a:endParaRPr>
                    </a:p>
                  </a:txBody>
                  <a:tcPr marL="274320" marR="6578" marT="91440" marB="91440" anchor="ctr">
                    <a:lnL w="9525" cap="flat" cmpd="sng" algn="ctr">
                      <a:solidFill>
                        <a:srgbClr val="0A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A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A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  <a:alpha val="4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25049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u="none" strike="noStrike">
                          <a:effectLst/>
                          <a:latin typeface="Now" panose="020B0604020202020204" charset="0"/>
                        </a:rPr>
                        <a:t>Conservation International (CI)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Now" panose="020B0604020202020204" charset="0"/>
                      </a:endParaRPr>
                    </a:p>
                  </a:txBody>
                  <a:tcPr marL="6578" marR="274320" marT="91440" marB="9144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A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A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A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>
                          <a:effectLst/>
                          <a:latin typeface="Now" panose="020B0604020202020204" charset="0"/>
                        </a:rPr>
                        <a:t>Nick Souter, Vann </a:t>
                      </a:r>
                      <a:r>
                        <a:rPr lang="en-US" sz="1600" u="none" strike="noStrike" err="1">
                          <a:effectLst/>
                          <a:latin typeface="Now" panose="020B0604020202020204" charset="0"/>
                        </a:rPr>
                        <a:t>Layhim</a:t>
                      </a:r>
                      <a:r>
                        <a:rPr lang="en-US" sz="1600" u="none" strike="noStrike">
                          <a:effectLst/>
                          <a:latin typeface="Now" panose="020B0604020202020204" charset="0"/>
                        </a:rPr>
                        <a:t>, </a:t>
                      </a:r>
                      <a:r>
                        <a:rPr lang="en-US" sz="1600" u="none" strike="noStrike" err="1">
                          <a:effectLst/>
                          <a:latin typeface="Now" panose="020B0604020202020204" charset="0"/>
                        </a:rPr>
                        <a:t>Sokrith</a:t>
                      </a:r>
                      <a:r>
                        <a:rPr lang="en-US" sz="1600" u="none" strike="noStrike">
                          <a:effectLst/>
                          <a:latin typeface="Now" panose="020B0604020202020204" charset="0"/>
                        </a:rPr>
                        <a:t> Heng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Now" panose="020B0604020202020204" charset="0"/>
                      </a:endParaRPr>
                    </a:p>
                  </a:txBody>
                  <a:tcPr marL="274320" marR="6578" marT="91440" marB="91440" anchor="ctr">
                    <a:lnL w="9525" cap="flat" cmpd="sng" algn="ctr">
                      <a:solidFill>
                        <a:srgbClr val="0A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A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A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  <a:alpha val="4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7403248"/>
                  </a:ext>
                </a:extLst>
              </a:tr>
              <a:tr h="342079"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u="none" strike="noStrike">
                          <a:effectLst/>
                          <a:latin typeface="Now" panose="020B0604020202020204" charset="0"/>
                        </a:rPr>
                        <a:t>FISHBIO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Now" panose="020B0604020202020204" charset="0"/>
                      </a:endParaRPr>
                    </a:p>
                  </a:txBody>
                  <a:tcPr marL="6578" marR="274320" marT="91440" marB="9144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A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A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A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 err="1">
                          <a:effectLst/>
                          <a:latin typeface="Now" panose="020B0604020202020204" charset="0"/>
                        </a:rPr>
                        <a:t>Sinsamout</a:t>
                      </a:r>
                      <a:r>
                        <a:rPr lang="en-US" sz="1600" u="none" strike="noStrike">
                          <a:effectLst/>
                          <a:latin typeface="Now" panose="020B0604020202020204" charset="0"/>
                        </a:rPr>
                        <a:t> </a:t>
                      </a:r>
                      <a:r>
                        <a:rPr lang="en-US" sz="1600" u="none" strike="noStrike" err="1">
                          <a:effectLst/>
                          <a:latin typeface="Now" panose="020B0604020202020204" charset="0"/>
                        </a:rPr>
                        <a:t>Oundboundisane</a:t>
                      </a:r>
                      <a:r>
                        <a:rPr lang="en-US" sz="1600" u="none" strike="noStrike">
                          <a:effectLst/>
                          <a:latin typeface="Now" panose="020B0604020202020204" charset="0"/>
                        </a:rPr>
                        <a:t>, Jack </a:t>
                      </a:r>
                      <a:r>
                        <a:rPr lang="en-US" sz="1600" u="none" strike="noStrike" err="1">
                          <a:effectLst/>
                          <a:latin typeface="Now" panose="020B0604020202020204" charset="0"/>
                        </a:rPr>
                        <a:t>Eschenroeder</a:t>
                      </a:r>
                      <a:r>
                        <a:rPr lang="en-US" sz="1600" u="none" strike="noStrike">
                          <a:effectLst/>
                          <a:latin typeface="Now" panose="020B0604020202020204" charset="0"/>
                        </a:rPr>
                        <a:t>, Eva Salas, Erin Loury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Now" panose="020B0604020202020204" charset="0"/>
                      </a:endParaRPr>
                    </a:p>
                  </a:txBody>
                  <a:tcPr marL="274320" marR="6578" marT="91440" marB="91440" anchor="ctr">
                    <a:lnL w="9525" cap="flat" cmpd="sng" algn="ctr">
                      <a:solidFill>
                        <a:srgbClr val="0A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A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A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  <a:alpha val="4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4820106"/>
                  </a:ext>
                </a:extLst>
              </a:tr>
              <a:tr h="342079"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u="none" strike="noStrike">
                          <a:effectLst/>
                          <a:latin typeface="Now" panose="020B0604020202020204" charset="0"/>
                        </a:rPr>
                        <a:t>Fisheries Action Coalition Team (FACT)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Now" panose="020B0604020202020204" charset="0"/>
                      </a:endParaRPr>
                    </a:p>
                  </a:txBody>
                  <a:tcPr marL="6578" marR="274320" marT="91440" marB="9144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A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A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A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 err="1">
                          <a:effectLst/>
                          <a:latin typeface="Now" panose="020B0604020202020204" charset="0"/>
                        </a:rPr>
                        <a:t>Youk</a:t>
                      </a:r>
                      <a:r>
                        <a:rPr lang="en-US" sz="1600" u="none" strike="noStrike">
                          <a:effectLst/>
                          <a:latin typeface="Now" panose="020B0604020202020204" charset="0"/>
                        </a:rPr>
                        <a:t> </a:t>
                      </a:r>
                      <a:r>
                        <a:rPr lang="en-US" sz="1600" u="none" strike="noStrike" err="1">
                          <a:effectLst/>
                          <a:latin typeface="Now" panose="020B0604020202020204" charset="0"/>
                        </a:rPr>
                        <a:t>Senglong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Now" panose="020B0604020202020204" charset="0"/>
                      </a:endParaRPr>
                    </a:p>
                  </a:txBody>
                  <a:tcPr marL="274320" marR="6578" marT="91440" marB="91440" anchor="ctr">
                    <a:lnL w="9525" cap="flat" cmpd="sng" algn="ctr">
                      <a:solidFill>
                        <a:srgbClr val="0A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A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A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  <a:alpha val="4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05325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u="none" strike="noStrike">
                          <a:effectLst/>
                          <a:latin typeface="Now" panose="020B0604020202020204" charset="0"/>
                        </a:rPr>
                        <a:t>Global Environmental Institute (GEI)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Now" panose="020B0604020202020204" charset="0"/>
                      </a:endParaRPr>
                    </a:p>
                  </a:txBody>
                  <a:tcPr marL="6578" marR="274320" marT="91440" marB="9144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A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A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A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 err="1">
                          <a:effectLst/>
                          <a:latin typeface="Now" panose="020B0604020202020204" charset="0"/>
                        </a:rPr>
                        <a:t>Yunzhu</a:t>
                      </a:r>
                      <a:r>
                        <a:rPr lang="en-US" sz="1600" u="none" strike="noStrike">
                          <a:effectLst/>
                          <a:latin typeface="Now" panose="020B0604020202020204" charset="0"/>
                        </a:rPr>
                        <a:t> Chen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Now" panose="020B0604020202020204" charset="0"/>
                      </a:endParaRPr>
                    </a:p>
                  </a:txBody>
                  <a:tcPr marL="274320" marR="6578" marT="91440" marB="91440" anchor="ctr">
                    <a:lnL w="9525" cap="flat" cmpd="sng" algn="ctr">
                      <a:solidFill>
                        <a:srgbClr val="0A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A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A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  <a:alpha val="4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9334833"/>
                  </a:ext>
                </a:extLst>
              </a:tr>
              <a:tr h="342079"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u="none" strike="noStrike" err="1">
                          <a:effectLst/>
                          <a:latin typeface="Now" panose="020B0604020202020204" charset="0"/>
                        </a:rPr>
                        <a:t>GreenViet</a:t>
                      </a:r>
                      <a:r>
                        <a:rPr lang="en-US" sz="1600" u="none" strike="noStrike">
                          <a:effectLst/>
                          <a:latin typeface="Now" panose="020B0604020202020204" charset="0"/>
                        </a:rPr>
                        <a:t> Biodiversity Conservation Center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Now" panose="020B0604020202020204" charset="0"/>
                      </a:endParaRPr>
                    </a:p>
                  </a:txBody>
                  <a:tcPr marL="6578" marR="274320" marT="91440" marB="9144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A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A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A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>
                          <a:effectLst/>
                          <a:latin typeface="Now" panose="020B0604020202020204" charset="0"/>
                        </a:rPr>
                        <a:t>Trang Le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Now" panose="020B0604020202020204" charset="0"/>
                      </a:endParaRPr>
                    </a:p>
                  </a:txBody>
                  <a:tcPr marL="274320" marR="6578" marT="91440" marB="91440" anchor="ctr">
                    <a:lnL w="9525" cap="flat" cmpd="sng" algn="ctr">
                      <a:solidFill>
                        <a:srgbClr val="0A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A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A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  <a:alpha val="4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18207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u="none" strike="noStrike">
                          <a:effectLst/>
                          <a:latin typeface="Now" panose="020B0604020202020204" charset="0"/>
                        </a:rPr>
                        <a:t>Highlanders Association (HA)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Now" panose="020B0604020202020204" charset="0"/>
                      </a:endParaRPr>
                    </a:p>
                  </a:txBody>
                  <a:tcPr marL="6578" marR="274320" marT="91440" marB="9144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A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A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A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 err="1">
                          <a:effectLst/>
                          <a:latin typeface="Now" panose="020B0604020202020204" charset="0"/>
                        </a:rPr>
                        <a:t>Mong</a:t>
                      </a:r>
                      <a:r>
                        <a:rPr lang="en-US" sz="1600" u="none" strike="noStrike">
                          <a:effectLst/>
                          <a:latin typeface="Now" panose="020B0604020202020204" charset="0"/>
                        </a:rPr>
                        <a:t> </a:t>
                      </a:r>
                      <a:r>
                        <a:rPr lang="en-US" sz="1600" u="none" strike="noStrike" err="1">
                          <a:effectLst/>
                          <a:latin typeface="Now" panose="020B0604020202020204" charset="0"/>
                        </a:rPr>
                        <a:t>Vichet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Now" panose="020B0604020202020204" charset="0"/>
                      </a:endParaRPr>
                    </a:p>
                  </a:txBody>
                  <a:tcPr marL="274320" marR="6578" marT="91440" marB="91440" anchor="ctr">
                    <a:lnL w="9525" cap="flat" cmpd="sng" algn="ctr">
                      <a:solidFill>
                        <a:srgbClr val="0A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A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A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  <a:alpha val="4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25278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u="none" strike="noStrike">
                          <a:effectLst/>
                          <a:latin typeface="Now" panose="020B0604020202020204" charset="0"/>
                        </a:rPr>
                        <a:t>International Rivers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Now" panose="020B0604020202020204" charset="0"/>
                      </a:endParaRPr>
                    </a:p>
                  </a:txBody>
                  <a:tcPr marL="6578" marR="274320" marT="91440" marB="9144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A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A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A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>
                          <a:effectLst/>
                          <a:latin typeface="Now" panose="020B0604020202020204" charset="0"/>
                        </a:rPr>
                        <a:t>Gary Lee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Now" panose="020B0604020202020204" charset="0"/>
                      </a:endParaRPr>
                    </a:p>
                  </a:txBody>
                  <a:tcPr marL="274320" marR="6578" marT="91440" marB="91440" anchor="ctr">
                    <a:lnL w="9525" cap="flat" cmpd="sng" algn="ctr">
                      <a:solidFill>
                        <a:srgbClr val="0A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A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A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  <a:alpha val="4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5359647"/>
                  </a:ext>
                </a:extLst>
              </a:tr>
              <a:tr h="342079"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u="none" strike="noStrike">
                          <a:effectLst/>
                          <a:latin typeface="Now" panose="020B0604020202020204" charset="0"/>
                        </a:rPr>
                        <a:t>Mekong Community Institute Association (MCI)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Now" panose="020B0604020202020204" charset="0"/>
                      </a:endParaRPr>
                    </a:p>
                  </a:txBody>
                  <a:tcPr marL="6578" marR="274320" marT="91440" marB="9144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A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A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A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 err="1">
                          <a:effectLst/>
                          <a:latin typeface="Now" panose="020B0604020202020204" charset="0"/>
                        </a:rPr>
                        <a:t>Teerapong</a:t>
                      </a:r>
                      <a:r>
                        <a:rPr lang="en-US" sz="1600" u="none" strike="noStrike">
                          <a:effectLst/>
                          <a:latin typeface="Now" panose="020B0604020202020204" charset="0"/>
                        </a:rPr>
                        <a:t> </a:t>
                      </a:r>
                      <a:r>
                        <a:rPr lang="en-US" sz="1600" u="none" strike="noStrike" err="1">
                          <a:effectLst/>
                          <a:latin typeface="Now" panose="020B0604020202020204" charset="0"/>
                        </a:rPr>
                        <a:t>Pomun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Now" panose="020B0604020202020204" charset="0"/>
                      </a:endParaRPr>
                    </a:p>
                  </a:txBody>
                  <a:tcPr marL="274320" marR="6578" marT="91440" marB="91440" anchor="ctr">
                    <a:lnL w="9525" cap="flat" cmpd="sng" algn="ctr">
                      <a:solidFill>
                        <a:srgbClr val="0A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A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A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  <a:alpha val="4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91173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u="none" strike="noStrike">
                          <a:effectLst/>
                          <a:latin typeface="Now" panose="020B0604020202020204" charset="0"/>
                        </a:rPr>
                        <a:t>Mekong Watch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Now" panose="020B0604020202020204" charset="0"/>
                      </a:endParaRPr>
                    </a:p>
                  </a:txBody>
                  <a:tcPr marL="6578" marR="274320" marT="91440" marB="9144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A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A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A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 err="1">
                          <a:effectLst/>
                          <a:latin typeface="Now" panose="020B0604020202020204" charset="0"/>
                        </a:rPr>
                        <a:t>Toshi</a:t>
                      </a:r>
                      <a:r>
                        <a:rPr lang="en-US" sz="1600" u="none" strike="noStrike">
                          <a:effectLst/>
                          <a:latin typeface="Now" panose="020B0604020202020204" charset="0"/>
                        </a:rPr>
                        <a:t> Doi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Now" panose="020B0604020202020204" charset="0"/>
                      </a:endParaRPr>
                    </a:p>
                  </a:txBody>
                  <a:tcPr marL="274320" marR="6578" marT="91440" marB="91440" anchor="ctr">
                    <a:lnL w="9525" cap="flat" cmpd="sng" algn="ctr">
                      <a:solidFill>
                        <a:srgbClr val="0A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A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A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  <a:alpha val="4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07494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u="none" strike="noStrike">
                          <a:effectLst/>
                          <a:latin typeface="Now" panose="020B0604020202020204" charset="0"/>
                        </a:rPr>
                        <a:t>My Village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Now" panose="020B0604020202020204" charset="0"/>
                      </a:endParaRPr>
                    </a:p>
                  </a:txBody>
                  <a:tcPr marL="6578" marR="274320" marT="91440" marB="9144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A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A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A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>
                          <a:effectLst/>
                          <a:latin typeface="Now" panose="020B0604020202020204" charset="0"/>
                        </a:rPr>
                        <a:t>Por </a:t>
                      </a:r>
                      <a:r>
                        <a:rPr lang="en-US" sz="1600" u="none" strike="noStrike" err="1">
                          <a:effectLst/>
                          <a:latin typeface="Now" panose="020B0604020202020204" charset="0"/>
                        </a:rPr>
                        <a:t>Narith</a:t>
                      </a:r>
                      <a:r>
                        <a:rPr lang="en-US" sz="1600" u="none" strike="noStrike">
                          <a:effectLst/>
                          <a:latin typeface="Now" panose="020B0604020202020204" charset="0"/>
                        </a:rPr>
                        <a:t>, </a:t>
                      </a:r>
                      <a:r>
                        <a:rPr lang="en-US" sz="1600" u="none" strike="noStrike" err="1">
                          <a:effectLst/>
                          <a:latin typeface="Now" panose="020B0604020202020204" charset="0"/>
                        </a:rPr>
                        <a:t>Kry</a:t>
                      </a:r>
                      <a:r>
                        <a:rPr lang="en-US" sz="1600" u="none" strike="noStrike">
                          <a:effectLst/>
                          <a:latin typeface="Now" panose="020B0604020202020204" charset="0"/>
                        </a:rPr>
                        <a:t> </a:t>
                      </a:r>
                      <a:r>
                        <a:rPr lang="en-US" sz="1600" u="none" strike="noStrike" err="1">
                          <a:effectLst/>
                          <a:latin typeface="Now" panose="020B0604020202020204" charset="0"/>
                        </a:rPr>
                        <a:t>Solany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Now" panose="020B0604020202020204" charset="0"/>
                      </a:endParaRPr>
                    </a:p>
                  </a:txBody>
                  <a:tcPr marL="274320" marR="6578" marT="91440" marB="91440" anchor="ctr">
                    <a:lnL w="9525" cap="flat" cmpd="sng" algn="ctr">
                      <a:solidFill>
                        <a:srgbClr val="0A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A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A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  <a:alpha val="4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88065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u="none" strike="noStrike">
                          <a:effectLst/>
                          <a:latin typeface="Now" panose="020B0604020202020204" charset="0"/>
                        </a:rPr>
                        <a:t>Southeast Asia Development Program (SADP)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Now" panose="020B0604020202020204" charset="0"/>
                      </a:endParaRPr>
                    </a:p>
                  </a:txBody>
                  <a:tcPr marL="6578" marR="274320" marT="91440" marB="9144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A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A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A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 err="1">
                          <a:effectLst/>
                          <a:latin typeface="Now" panose="020B0604020202020204" charset="0"/>
                        </a:rPr>
                        <a:t>Leang</a:t>
                      </a:r>
                      <a:r>
                        <a:rPr lang="en-US" sz="1600" u="none" strike="noStrike">
                          <a:effectLst/>
                          <a:latin typeface="Now" panose="020B0604020202020204" charset="0"/>
                        </a:rPr>
                        <a:t> </a:t>
                      </a:r>
                      <a:r>
                        <a:rPr lang="en-US" sz="1600" u="none" strike="noStrike" err="1">
                          <a:effectLst/>
                          <a:latin typeface="Now" panose="020B0604020202020204" charset="0"/>
                        </a:rPr>
                        <a:t>Rattanak</a:t>
                      </a:r>
                      <a:r>
                        <a:rPr lang="en-US" sz="1600" u="none" strike="noStrike">
                          <a:effectLst/>
                          <a:latin typeface="Now" panose="020B0604020202020204" charset="0"/>
                        </a:rPr>
                        <a:t> </a:t>
                      </a:r>
                      <a:r>
                        <a:rPr lang="en-US" sz="1600" u="none" strike="noStrike" err="1">
                          <a:effectLst/>
                          <a:latin typeface="Now" panose="020B0604020202020204" charset="0"/>
                        </a:rPr>
                        <a:t>Tevy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Now" panose="020B0604020202020204" charset="0"/>
                      </a:endParaRPr>
                    </a:p>
                  </a:txBody>
                  <a:tcPr marL="274320" marR="6578" marT="91440" marB="91440" anchor="ctr">
                    <a:lnL w="9525" cap="flat" cmpd="sng" algn="ctr">
                      <a:solidFill>
                        <a:srgbClr val="0A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A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A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  <a:alpha val="4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31807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u="none" strike="noStrike">
                          <a:effectLst/>
                          <a:latin typeface="Now" panose="020B0604020202020204" charset="0"/>
                        </a:rPr>
                        <a:t>WorldFish Camboya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Now" panose="020B0604020202020204" charset="0"/>
                      </a:endParaRPr>
                    </a:p>
                  </a:txBody>
                  <a:tcPr marL="6578" marR="274320" marT="91440" marB="9144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A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A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A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 err="1">
                          <a:effectLst/>
                          <a:latin typeface="Now" panose="020B0604020202020204" charset="0"/>
                        </a:rPr>
                        <a:t>Kosal</a:t>
                      </a:r>
                      <a:r>
                        <a:rPr lang="en-US" sz="1600" u="none" strike="noStrike">
                          <a:effectLst/>
                          <a:latin typeface="Now" panose="020B0604020202020204" charset="0"/>
                        </a:rPr>
                        <a:t> Mam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Now" panose="020B0604020202020204" charset="0"/>
                      </a:endParaRPr>
                    </a:p>
                  </a:txBody>
                  <a:tcPr marL="274320" marR="6578" marT="91440" marB="91440" anchor="ctr">
                    <a:lnL w="9525" cap="flat" cmpd="sng" algn="ctr">
                      <a:solidFill>
                        <a:srgbClr val="0A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A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A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  <a:alpha val="4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7246848"/>
                  </a:ext>
                </a:extLst>
              </a:tr>
            </a:tbl>
          </a:graphicData>
        </a:graphic>
      </p:graphicFrame>
      <p:sp>
        <p:nvSpPr>
          <p:cNvPr id="45" name="TextBox 4">
            <a:extLst>
              <a:ext uri="{FF2B5EF4-FFF2-40B4-BE49-F238E27FC236}">
                <a16:creationId xmlns:a16="http://schemas.microsoft.com/office/drawing/2014/main" id="{7AA9AF55-4B29-496C-A954-3D6A79CFE65D}"/>
              </a:ext>
            </a:extLst>
          </p:cNvPr>
          <p:cNvSpPr txBox="1"/>
          <p:nvPr/>
        </p:nvSpPr>
        <p:spPr>
          <a:xfrm>
            <a:off x="13868400" y="233708"/>
            <a:ext cx="4157004" cy="8439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240"/>
              </a:lnSpc>
            </a:pPr>
            <a:r>
              <a:rPr lang="es-ES">
                <a:solidFill>
                  <a:schemeClr val="bg1"/>
                </a:solidFill>
                <a:latin typeface="Now"/>
              </a:rPr>
              <a:t>Niñas cosechando durante la marea baja en el estado de Mon, Myanmar</a:t>
            </a:r>
            <a:r>
              <a:rPr lang="en-US">
                <a:solidFill>
                  <a:schemeClr val="bg1"/>
                </a:solidFill>
                <a:latin typeface="Now"/>
              </a:rPr>
              <a:t>. © </a:t>
            </a:r>
            <a:r>
              <a:rPr lang="en-US" err="1">
                <a:solidFill>
                  <a:schemeClr val="bg1"/>
                </a:solidFill>
                <a:latin typeface="Now"/>
              </a:rPr>
              <a:t>TSWhitty</a:t>
            </a:r>
            <a:endParaRPr lang="en-US">
              <a:solidFill>
                <a:schemeClr val="bg1"/>
              </a:solidFill>
              <a:latin typeface="Now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erson addressing a group of people&#10;&#10;Description automatically generated with medium confidence">
            <a:extLst>
              <a:ext uri="{FF2B5EF4-FFF2-40B4-BE49-F238E27FC236}">
                <a16:creationId xmlns:a16="http://schemas.microsoft.com/office/drawing/2014/main" id="{3D54DF58-8B3D-486D-B238-69FC4895A12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-5443"/>
            <a:ext cx="9677401" cy="10292443"/>
          </a:xfrm>
          <a:prstGeom prst="rect">
            <a:avLst/>
          </a:prstGeom>
        </p:spPr>
      </p:pic>
      <p:sp>
        <p:nvSpPr>
          <p:cNvPr id="14" name="Freeform 4">
            <a:extLst>
              <a:ext uri="{FF2B5EF4-FFF2-40B4-BE49-F238E27FC236}">
                <a16:creationId xmlns:a16="http://schemas.microsoft.com/office/drawing/2014/main" id="{BDBB929C-9B36-4928-A0A8-ED841B1EBD9C}"/>
              </a:ext>
            </a:extLst>
          </p:cNvPr>
          <p:cNvSpPr/>
          <p:nvPr/>
        </p:nvSpPr>
        <p:spPr>
          <a:xfrm>
            <a:off x="0" y="-9526"/>
            <a:ext cx="9677400" cy="10296525"/>
          </a:xfrm>
          <a:custGeom>
            <a:avLst/>
            <a:gdLst/>
            <a:ahLst/>
            <a:cxnLst/>
            <a:rect l="l" t="t" r="r" b="b"/>
            <a:pathLst>
              <a:path w="1913890" h="1913890">
                <a:moveTo>
                  <a:pt x="0" y="0"/>
                </a:moveTo>
                <a:lnTo>
                  <a:pt x="1913890" y="0"/>
                </a:lnTo>
                <a:lnTo>
                  <a:pt x="1913890" y="1913890"/>
                </a:lnTo>
                <a:lnTo>
                  <a:pt x="0" y="1913890"/>
                </a:lnTo>
                <a:close/>
              </a:path>
            </a:pathLst>
          </a:custGeom>
          <a:solidFill>
            <a:srgbClr val="000000">
              <a:alpha val="46000"/>
            </a:srgbClr>
          </a:solidFill>
        </p:spPr>
      </p:sp>
      <p:sp>
        <p:nvSpPr>
          <p:cNvPr id="6" name="TextBox 6"/>
          <p:cNvSpPr txBox="1"/>
          <p:nvPr/>
        </p:nvSpPr>
        <p:spPr>
          <a:xfrm>
            <a:off x="9993151" y="340533"/>
            <a:ext cx="6966412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200" err="1">
                <a:solidFill>
                  <a:srgbClr val="1E1E1E"/>
                </a:solidFill>
                <a:latin typeface="Now"/>
              </a:rPr>
              <a:t>Acerca</a:t>
            </a:r>
            <a:endParaRPr lang="en-US" sz="3200">
              <a:solidFill>
                <a:srgbClr val="1E1E1E"/>
              </a:solidFill>
              <a:latin typeface="Now"/>
            </a:endParaRPr>
          </a:p>
        </p:txBody>
      </p:sp>
      <p:sp>
        <p:nvSpPr>
          <p:cNvPr id="19" name="TextBox 8">
            <a:extLst>
              <a:ext uri="{FF2B5EF4-FFF2-40B4-BE49-F238E27FC236}">
                <a16:creationId xmlns:a16="http://schemas.microsoft.com/office/drawing/2014/main" id="{58644867-E420-44B4-B5F3-6EFC6C75F198}"/>
              </a:ext>
            </a:extLst>
          </p:cNvPr>
          <p:cNvSpPr txBox="1"/>
          <p:nvPr/>
        </p:nvSpPr>
        <p:spPr>
          <a:xfrm>
            <a:off x="10170989" y="952061"/>
            <a:ext cx="7842122" cy="3251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700"/>
              </a:lnSpc>
              <a:spcAft>
                <a:spcPts val="1200"/>
              </a:spcAft>
            </a:pPr>
            <a:r>
              <a:rPr lang="en-US">
                <a:latin typeface="Now" panose="00000500000000000000" pitchFamily="50" charset="0"/>
                <a:ea typeface="Calibri" panose="020F0502020204030204" pitchFamily="34" charset="0"/>
                <a:cs typeface="Myanmar Text" panose="020B0502040204020203" pitchFamily="34" charset="0"/>
              </a:rPr>
              <a:t>Este producto de conocimiento se</a:t>
            </a:r>
            <a:r>
              <a:rPr lang="en-US" sz="1800">
                <a:effectLst/>
                <a:latin typeface="Now" panose="00000500000000000000" pitchFamily="50" charset="0"/>
                <a:ea typeface="Calibri" panose="020F0502020204030204" pitchFamily="34" charset="0"/>
                <a:cs typeface="Myanmar Text" panose="020B0502040204020203" pitchFamily="34" charset="0"/>
              </a:rPr>
              <a:t> basa en las experiencias, ideas, y lecciones aprendidas de los beneficiarios del CEPF en el Hotspot Indo-Birmania, así como en las buenas prácticas generales para la transversalización de género en proyectos de conservación. Su objetivo es proporcionar información útil y pautas para apoyar a las mujeres en la conservación.</a:t>
            </a:r>
            <a:r>
              <a:rPr lang="en-US" sz="1800" i="1">
                <a:effectLst/>
                <a:latin typeface="Now" panose="00000500000000000000" pitchFamily="50" charset="0"/>
                <a:ea typeface="Calibri" panose="020F0502020204030204" pitchFamily="34" charset="0"/>
                <a:cs typeface="Myanmar Text" panose="020B0502040204020203" pitchFamily="34" charset="0"/>
              </a:rPr>
              <a:t> </a:t>
            </a:r>
            <a:r>
              <a:rPr lang="es-ES" sz="1800" i="1">
                <a:effectLst/>
                <a:latin typeface="Now" panose="00000500000000000000" pitchFamily="50" charset="0"/>
                <a:ea typeface="Calibri" panose="020F0502020204030204" pitchFamily="34" charset="0"/>
                <a:cs typeface="Myanmar Text" panose="020B0502040204020203" pitchFamily="34" charset="0"/>
              </a:rPr>
              <a:t>Material licenciado bajo </a:t>
            </a:r>
            <a:r>
              <a:rPr lang="es-ES" sz="1800" i="1" u="sng">
                <a:solidFill>
                  <a:srgbClr val="0563C1"/>
                </a:solidFill>
                <a:effectLst/>
                <a:latin typeface="Now" panose="00000500000000000000" pitchFamily="50" charset="0"/>
                <a:ea typeface="Calibri" panose="020F0502020204030204" pitchFamily="34" charset="0"/>
                <a:cs typeface="Myanmar Text" panose="020B0502040204020203" pitchFamily="34" charset="0"/>
                <a:hlinkClick r:id="rId4"/>
              </a:rPr>
              <a:t>CC BY-NC 4.0</a:t>
            </a:r>
            <a:endParaRPr lang="en-US" i="1">
              <a:solidFill>
                <a:srgbClr val="1E1E1E"/>
              </a:solidFill>
              <a:latin typeface="Now" panose="00000500000000000000" pitchFamily="50" charset="0"/>
              <a:cs typeface="Myanmar Text" panose="020B0502040204020203" pitchFamily="34" charset="0"/>
            </a:endParaRPr>
          </a:p>
          <a:p>
            <a:pPr>
              <a:lnSpc>
                <a:spcPts val="2700"/>
              </a:lnSpc>
              <a:spcAft>
                <a:spcPts val="1200"/>
              </a:spcAft>
            </a:pPr>
            <a:r>
              <a:rPr lang="es-ES">
                <a:solidFill>
                  <a:srgbClr val="1E1E1E"/>
                </a:solidFill>
                <a:latin typeface="Now"/>
              </a:rPr>
              <a:t>Financiado como parte de la serie de recursos de aprendizaje "Construyendo sobre el éxito" del CEPF, cuyo objetivo es promover prácticas de conservación eficaces en todo el planeta.</a:t>
            </a:r>
          </a:p>
        </p:txBody>
      </p:sp>
      <p:sp>
        <p:nvSpPr>
          <p:cNvPr id="22" name="TextBox 7">
            <a:extLst>
              <a:ext uri="{FF2B5EF4-FFF2-40B4-BE49-F238E27FC236}">
                <a16:creationId xmlns:a16="http://schemas.microsoft.com/office/drawing/2014/main" id="{B5DECDFD-E340-4BEE-8AAD-797EB71C4A3C}"/>
              </a:ext>
            </a:extLst>
          </p:cNvPr>
          <p:cNvSpPr txBox="1"/>
          <p:nvPr/>
        </p:nvSpPr>
        <p:spPr>
          <a:xfrm>
            <a:off x="838200" y="9486900"/>
            <a:ext cx="7950720" cy="569387"/>
          </a:xfrm>
          <a:prstGeom prst="rect">
            <a:avLst/>
          </a:prstGeom>
          <a:solidFill>
            <a:schemeClr val="tx1">
              <a:alpha val="51000"/>
            </a:schemeClr>
          </a:solidFill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ts val="2240"/>
              </a:lnSpc>
            </a:pPr>
            <a:r>
              <a:rPr lang="en-US" sz="2000" err="1">
                <a:solidFill>
                  <a:srgbClr val="FBB38F"/>
                </a:solidFill>
                <a:latin typeface="Now"/>
              </a:rPr>
              <a:t>Publicado</a:t>
            </a:r>
            <a:r>
              <a:rPr lang="en-US" sz="2000">
                <a:solidFill>
                  <a:srgbClr val="FBB38F"/>
                </a:solidFill>
                <a:latin typeface="Now"/>
              </a:rPr>
              <a:t> 2021 |  Autor: Tara Sayuri Whitty, PhD. @ Keiruna Inc</a:t>
            </a:r>
          </a:p>
          <a:p>
            <a:pPr algn="ctr">
              <a:lnSpc>
                <a:spcPts val="2240"/>
              </a:lnSpc>
            </a:pPr>
            <a:r>
              <a:rPr lang="es-ES" sz="2000">
                <a:solidFill>
                  <a:srgbClr val="FBB38F"/>
                </a:solidFill>
                <a:latin typeface="Now"/>
              </a:rPr>
              <a:t>Traducción: </a:t>
            </a:r>
            <a:r>
              <a:rPr lang="es-ES" sz="2000" err="1">
                <a:solidFill>
                  <a:srgbClr val="FBB38F"/>
                </a:solidFill>
                <a:latin typeface="Now"/>
              </a:rPr>
              <a:t>Ellie</a:t>
            </a:r>
            <a:r>
              <a:rPr lang="es-ES" sz="2000">
                <a:solidFill>
                  <a:srgbClr val="FBB38F"/>
                </a:solidFill>
                <a:latin typeface="Now"/>
              </a:rPr>
              <a:t> </a:t>
            </a:r>
            <a:r>
              <a:rPr lang="es-ES" sz="2000" err="1">
                <a:solidFill>
                  <a:srgbClr val="FBB38F"/>
                </a:solidFill>
                <a:latin typeface="Now"/>
              </a:rPr>
              <a:t>Bergstrom</a:t>
            </a:r>
            <a:r>
              <a:rPr lang="es-ES" sz="2000">
                <a:solidFill>
                  <a:srgbClr val="FBB38F"/>
                </a:solidFill>
                <a:latin typeface="Now"/>
              </a:rPr>
              <a:t>, </a:t>
            </a:r>
            <a:r>
              <a:rPr lang="es-ES" sz="2000" err="1">
                <a:solidFill>
                  <a:srgbClr val="FBB38F"/>
                </a:solidFill>
                <a:latin typeface="Now"/>
              </a:rPr>
              <a:t>Ph.D</a:t>
            </a:r>
            <a:r>
              <a:rPr lang="es-ES" sz="2000">
                <a:solidFill>
                  <a:srgbClr val="FBB38F"/>
                </a:solidFill>
                <a:latin typeface="Now"/>
              </a:rPr>
              <a:t>.</a:t>
            </a:r>
            <a:endParaRPr lang="en-US" sz="2000">
              <a:solidFill>
                <a:srgbClr val="FBB38F"/>
              </a:solidFill>
              <a:latin typeface="Now"/>
            </a:endParaRPr>
          </a:p>
        </p:txBody>
      </p:sp>
      <p:sp>
        <p:nvSpPr>
          <p:cNvPr id="23" name="TextBox 9">
            <a:extLst>
              <a:ext uri="{FF2B5EF4-FFF2-40B4-BE49-F238E27FC236}">
                <a16:creationId xmlns:a16="http://schemas.microsoft.com/office/drawing/2014/main" id="{5A0978F6-14CB-4B75-8311-4575748A7BE5}"/>
              </a:ext>
            </a:extLst>
          </p:cNvPr>
          <p:cNvSpPr txBox="1"/>
          <p:nvPr/>
        </p:nvSpPr>
        <p:spPr>
          <a:xfrm>
            <a:off x="9998067" y="4331888"/>
            <a:ext cx="7365480" cy="5238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200" err="1">
                <a:solidFill>
                  <a:srgbClr val="1E1E1E"/>
                </a:solidFill>
                <a:latin typeface="Now"/>
              </a:rPr>
              <a:t>Cómo</a:t>
            </a:r>
            <a:r>
              <a:rPr lang="en-US" sz="3200">
                <a:solidFill>
                  <a:srgbClr val="1E1E1E"/>
                </a:solidFill>
                <a:latin typeface="Now"/>
              </a:rPr>
              <a:t> </a:t>
            </a:r>
            <a:r>
              <a:rPr lang="en-US" sz="3200" err="1">
                <a:solidFill>
                  <a:srgbClr val="1E1E1E"/>
                </a:solidFill>
                <a:latin typeface="Now"/>
              </a:rPr>
              <a:t>utilizar</a:t>
            </a:r>
            <a:r>
              <a:rPr lang="en-US" sz="3200">
                <a:solidFill>
                  <a:srgbClr val="1E1E1E"/>
                </a:solidFill>
                <a:latin typeface="Now"/>
              </a:rPr>
              <a:t> </a:t>
            </a:r>
          </a:p>
        </p:txBody>
      </p:sp>
      <p:sp>
        <p:nvSpPr>
          <p:cNvPr id="24" name="TextBox 10">
            <a:extLst>
              <a:ext uri="{FF2B5EF4-FFF2-40B4-BE49-F238E27FC236}">
                <a16:creationId xmlns:a16="http://schemas.microsoft.com/office/drawing/2014/main" id="{A6577997-3E86-4D70-8B10-EA097303FFA1}"/>
              </a:ext>
            </a:extLst>
          </p:cNvPr>
          <p:cNvSpPr txBox="1"/>
          <p:nvPr/>
        </p:nvSpPr>
        <p:spPr>
          <a:xfrm>
            <a:off x="10147558" y="4838700"/>
            <a:ext cx="7865552" cy="22129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700"/>
              </a:lnSpc>
              <a:spcAft>
                <a:spcPts val="1200"/>
              </a:spcAft>
            </a:pPr>
            <a:r>
              <a:rPr lang="es-ES" dirty="0">
                <a:solidFill>
                  <a:srgbClr val="1E1E1E"/>
                </a:solidFill>
                <a:latin typeface="Now"/>
              </a:rPr>
              <a:t>Se trata de una guía de capacitación con 3 módulos que puede ser autoguiada o impartida por un profesional de capacitación a un grupo, incluye más detalle en el archivo de apuntes de capacitación. </a:t>
            </a:r>
          </a:p>
          <a:p>
            <a:pPr>
              <a:lnSpc>
                <a:spcPts val="2700"/>
              </a:lnSpc>
              <a:spcAft>
                <a:spcPts val="1200"/>
              </a:spcAft>
            </a:pPr>
            <a:r>
              <a:rPr lang="es-ES" dirty="0">
                <a:solidFill>
                  <a:srgbClr val="1E1E1E"/>
                </a:solidFill>
                <a:latin typeface="Now"/>
              </a:rPr>
              <a:t>Para obtener información más detallada sobre cualquier de los temas cubiertos, hay varias referencias útiles disponibles que se encuentran en el Anexo (Aprendizaje Adicional).</a:t>
            </a:r>
          </a:p>
        </p:txBody>
      </p:sp>
      <p:pic>
        <p:nvPicPr>
          <p:cNvPr id="28" name="Picture 27" descr="Text&#10;&#10;Description automatically generated with medium confidence">
            <a:extLst>
              <a:ext uri="{FF2B5EF4-FFF2-40B4-BE49-F238E27FC236}">
                <a16:creationId xmlns:a16="http://schemas.microsoft.com/office/drawing/2014/main" id="{3421265D-0C67-419E-90E9-CE5736199B7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3695" y="8039100"/>
            <a:ext cx="2734697" cy="847130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2975923" y="8131757"/>
            <a:ext cx="5159677" cy="19564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79"/>
              </a:lnSpc>
              <a:spcAft>
                <a:spcPts val="600"/>
              </a:spcAft>
            </a:pPr>
            <a:r>
              <a:rPr lang="es-ES">
                <a:solidFill>
                  <a:srgbClr val="0A9396"/>
                </a:solidFill>
                <a:effectLst/>
                <a:latin typeface="Now" panose="00000500000000000000" pitchFamily="50" charset="0"/>
                <a:ea typeface="Calibri" panose="020F0502020204030204" pitchFamily="34" charset="0"/>
                <a:cs typeface="Myanmar Text" panose="020B0502040204020203" pitchFamily="34" charset="0"/>
              </a:rPr>
              <a:t>El CEPF es una iniciativa conjunta de l’Agence Française de Développement, </a:t>
            </a:r>
            <a:r>
              <a:rPr lang="es-ES" err="1">
                <a:solidFill>
                  <a:srgbClr val="0A9396"/>
                </a:solidFill>
                <a:effectLst/>
                <a:latin typeface="Now" panose="00000500000000000000" pitchFamily="50" charset="0"/>
                <a:ea typeface="Calibri" panose="020F0502020204030204" pitchFamily="34" charset="0"/>
                <a:cs typeface="Myanmar Text" panose="020B0502040204020203" pitchFamily="34" charset="0"/>
              </a:rPr>
              <a:t>Conservation</a:t>
            </a:r>
            <a:r>
              <a:rPr lang="es-ES">
                <a:solidFill>
                  <a:srgbClr val="0A9396"/>
                </a:solidFill>
                <a:effectLst/>
                <a:latin typeface="Now" panose="00000500000000000000" pitchFamily="50" charset="0"/>
                <a:ea typeface="Calibri" panose="020F0502020204030204" pitchFamily="34" charset="0"/>
                <a:cs typeface="Myanmar Text" panose="020B0502040204020203" pitchFamily="34" charset="0"/>
              </a:rPr>
              <a:t> International, la Unión Europea, el Fondo Mundial para el Medio Ambiente, el Gobierno de Japón, y el Banco Mundial.</a:t>
            </a:r>
            <a:endParaRPr lang="en-US">
              <a:solidFill>
                <a:srgbClr val="0A9396"/>
              </a:solidFill>
              <a:latin typeface="Now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33BD36F-5D16-4F1D-A122-9B553A07F2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2646829"/>
            <a:ext cx="9797121" cy="4291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276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A2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60576" y="4348589"/>
            <a:ext cx="4273433" cy="4823986"/>
            <a:chOff x="0" y="0"/>
            <a:chExt cx="2474800" cy="2793631"/>
          </a:xfrm>
          <a:solidFill>
            <a:schemeClr val="bg1">
              <a:lumMod val="85000"/>
            </a:schemeClr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2474800" cy="2793631"/>
            </a:xfrm>
            <a:custGeom>
              <a:avLst/>
              <a:gdLst/>
              <a:ahLst/>
              <a:cxnLst/>
              <a:rect l="l" t="t" r="r" b="b"/>
              <a:pathLst>
                <a:path w="2474800" h="2793631">
                  <a:moveTo>
                    <a:pt x="0" y="0"/>
                  </a:moveTo>
                  <a:lnTo>
                    <a:pt x="2474800" y="0"/>
                  </a:lnTo>
                  <a:lnTo>
                    <a:pt x="2474800" y="2793631"/>
                  </a:lnTo>
                  <a:lnTo>
                    <a:pt x="0" y="2793631"/>
                  </a:lnTo>
                  <a:close/>
                </a:path>
              </a:pathLst>
            </a:custGeom>
            <a:grpFill/>
          </p:spPr>
        </p:sp>
      </p:grpSp>
      <p:sp>
        <p:nvSpPr>
          <p:cNvPr id="4" name="AutoShape 4"/>
          <p:cNvSpPr/>
          <p:nvPr/>
        </p:nvSpPr>
        <p:spPr>
          <a:xfrm>
            <a:off x="704850" y="5268835"/>
            <a:ext cx="3812131" cy="0"/>
          </a:xfrm>
          <a:prstGeom prst="line">
            <a:avLst/>
          </a:prstGeom>
          <a:ln w="28575" cap="rnd">
            <a:solidFill>
              <a:srgbClr val="26BDE2"/>
            </a:solidFill>
            <a:prstDash val="sysDot"/>
            <a:headEnd type="none" w="sm" len="sm"/>
            <a:tailEnd type="none" w="sm" len="sm"/>
          </a:ln>
        </p:spPr>
      </p:sp>
      <p:grpSp>
        <p:nvGrpSpPr>
          <p:cNvPr id="6" name="Group 6"/>
          <p:cNvGrpSpPr/>
          <p:nvPr/>
        </p:nvGrpSpPr>
        <p:grpSpPr>
          <a:xfrm>
            <a:off x="4832467" y="4348589"/>
            <a:ext cx="4273433" cy="4823986"/>
            <a:chOff x="0" y="0"/>
            <a:chExt cx="2474800" cy="2793631"/>
          </a:xfrm>
          <a:solidFill>
            <a:schemeClr val="bg1">
              <a:lumMod val="85000"/>
            </a:schemeClr>
          </a:solidFill>
        </p:grpSpPr>
        <p:sp>
          <p:nvSpPr>
            <p:cNvPr id="7" name="Freeform 7"/>
            <p:cNvSpPr/>
            <p:nvPr/>
          </p:nvSpPr>
          <p:spPr>
            <a:xfrm>
              <a:off x="0" y="0"/>
              <a:ext cx="2474800" cy="2793631"/>
            </a:xfrm>
            <a:custGeom>
              <a:avLst/>
              <a:gdLst/>
              <a:ahLst/>
              <a:cxnLst/>
              <a:rect l="l" t="t" r="r" b="b"/>
              <a:pathLst>
                <a:path w="2474800" h="2793631">
                  <a:moveTo>
                    <a:pt x="0" y="0"/>
                  </a:moveTo>
                  <a:lnTo>
                    <a:pt x="2474800" y="0"/>
                  </a:lnTo>
                  <a:lnTo>
                    <a:pt x="2474800" y="2793631"/>
                  </a:lnTo>
                  <a:lnTo>
                    <a:pt x="0" y="2793631"/>
                  </a:lnTo>
                  <a:close/>
                </a:path>
              </a:pathLst>
            </a:custGeom>
            <a:grpFill/>
          </p:spPr>
        </p:sp>
      </p:grpSp>
      <p:sp>
        <p:nvSpPr>
          <p:cNvPr id="8" name="AutoShape 8"/>
          <p:cNvSpPr/>
          <p:nvPr/>
        </p:nvSpPr>
        <p:spPr>
          <a:xfrm>
            <a:off x="5176741" y="5268835"/>
            <a:ext cx="3812131" cy="0"/>
          </a:xfrm>
          <a:prstGeom prst="line">
            <a:avLst/>
          </a:prstGeom>
          <a:ln w="28575" cap="rnd">
            <a:solidFill>
              <a:srgbClr val="26BDE2"/>
            </a:solidFill>
            <a:prstDash val="sysDot"/>
            <a:headEnd type="none" w="sm" len="sm"/>
            <a:tailEnd type="none" w="sm" len="sm"/>
          </a:ln>
        </p:spPr>
      </p:sp>
      <p:grpSp>
        <p:nvGrpSpPr>
          <p:cNvPr id="9" name="Group 9"/>
          <p:cNvGrpSpPr/>
          <p:nvPr/>
        </p:nvGrpSpPr>
        <p:grpSpPr>
          <a:xfrm>
            <a:off x="9319037" y="4348589"/>
            <a:ext cx="4273433" cy="4823986"/>
            <a:chOff x="0" y="0"/>
            <a:chExt cx="2474800" cy="2793631"/>
          </a:xfrm>
          <a:solidFill>
            <a:schemeClr val="bg1">
              <a:lumMod val="85000"/>
            </a:schemeClr>
          </a:solidFill>
        </p:grpSpPr>
        <p:sp>
          <p:nvSpPr>
            <p:cNvPr id="10" name="Freeform 10"/>
            <p:cNvSpPr/>
            <p:nvPr/>
          </p:nvSpPr>
          <p:spPr>
            <a:xfrm>
              <a:off x="0" y="0"/>
              <a:ext cx="2474800" cy="2793631"/>
            </a:xfrm>
            <a:custGeom>
              <a:avLst/>
              <a:gdLst/>
              <a:ahLst/>
              <a:cxnLst/>
              <a:rect l="l" t="t" r="r" b="b"/>
              <a:pathLst>
                <a:path w="2474800" h="2793631">
                  <a:moveTo>
                    <a:pt x="0" y="0"/>
                  </a:moveTo>
                  <a:lnTo>
                    <a:pt x="2474800" y="0"/>
                  </a:lnTo>
                  <a:lnTo>
                    <a:pt x="2474800" y="2793631"/>
                  </a:lnTo>
                  <a:lnTo>
                    <a:pt x="0" y="2793631"/>
                  </a:lnTo>
                  <a:close/>
                </a:path>
              </a:pathLst>
            </a:custGeom>
            <a:grpFill/>
          </p:spPr>
        </p:sp>
      </p:grpSp>
      <p:sp>
        <p:nvSpPr>
          <p:cNvPr id="11" name="AutoShape 11"/>
          <p:cNvSpPr/>
          <p:nvPr/>
        </p:nvSpPr>
        <p:spPr>
          <a:xfrm>
            <a:off x="9663311" y="5268835"/>
            <a:ext cx="3812131" cy="0"/>
          </a:xfrm>
          <a:prstGeom prst="line">
            <a:avLst/>
          </a:prstGeom>
          <a:ln w="28575" cap="rnd">
            <a:solidFill>
              <a:srgbClr val="26BDE2"/>
            </a:solidFill>
            <a:prstDash val="sysDot"/>
            <a:headEnd type="none" w="sm" len="sm"/>
            <a:tailEnd type="none" w="sm" len="sm"/>
          </a:ln>
        </p:spPr>
      </p:sp>
      <p:grpSp>
        <p:nvGrpSpPr>
          <p:cNvPr id="12" name="Group 12"/>
          <p:cNvGrpSpPr/>
          <p:nvPr/>
        </p:nvGrpSpPr>
        <p:grpSpPr>
          <a:xfrm>
            <a:off x="13762689" y="4348589"/>
            <a:ext cx="4273433" cy="4823986"/>
            <a:chOff x="0" y="0"/>
            <a:chExt cx="2474800" cy="2793631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474800" cy="2793631"/>
            </a:xfrm>
            <a:custGeom>
              <a:avLst/>
              <a:gdLst/>
              <a:ahLst/>
              <a:cxnLst/>
              <a:rect l="l" t="t" r="r" b="b"/>
              <a:pathLst>
                <a:path w="2474800" h="2793631">
                  <a:moveTo>
                    <a:pt x="0" y="0"/>
                  </a:moveTo>
                  <a:lnTo>
                    <a:pt x="2474800" y="0"/>
                  </a:lnTo>
                  <a:lnTo>
                    <a:pt x="2474800" y="2793631"/>
                  </a:lnTo>
                  <a:lnTo>
                    <a:pt x="0" y="2793631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4" name="AutoShape 14"/>
          <p:cNvSpPr/>
          <p:nvPr/>
        </p:nvSpPr>
        <p:spPr>
          <a:xfrm>
            <a:off x="14106963" y="5268835"/>
            <a:ext cx="3812131" cy="0"/>
          </a:xfrm>
          <a:prstGeom prst="line">
            <a:avLst/>
          </a:prstGeom>
          <a:ln w="28575" cap="rnd">
            <a:solidFill>
              <a:srgbClr val="26BDE2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17" name="TextBox 17"/>
          <p:cNvSpPr txBox="1"/>
          <p:nvPr/>
        </p:nvSpPr>
        <p:spPr>
          <a:xfrm>
            <a:off x="704850" y="4627356"/>
            <a:ext cx="3812131" cy="5174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99"/>
              </a:lnSpc>
            </a:pPr>
            <a:r>
              <a:rPr lang="en-US" sz="2999">
                <a:solidFill>
                  <a:srgbClr val="FD9D24"/>
                </a:solidFill>
                <a:latin typeface="Now"/>
              </a:rPr>
              <a:t>Módulo 1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591227" y="5715288"/>
            <a:ext cx="3812131" cy="2640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79"/>
              </a:lnSpc>
            </a:pPr>
            <a:r>
              <a:rPr lang="es-ES" sz="3699" dirty="0">
                <a:solidFill>
                  <a:srgbClr val="03989E"/>
                </a:solidFill>
                <a:latin typeface="Now"/>
              </a:rPr>
              <a:t>Por qué el género es importante en la conservación</a:t>
            </a:r>
            <a:endParaRPr lang="en-US" sz="2400" dirty="0">
              <a:solidFill>
                <a:srgbClr val="03989E"/>
              </a:solidFill>
              <a:latin typeface="Now" panose="020B0604020202020204" charset="0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289525" y="1956155"/>
            <a:ext cx="9731066" cy="1066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400"/>
              </a:lnSpc>
            </a:pPr>
            <a:r>
              <a:rPr lang="en-US" sz="6999">
                <a:solidFill>
                  <a:srgbClr val="FFFFFF"/>
                </a:solidFill>
                <a:latin typeface="Now"/>
              </a:rPr>
              <a:t>Módulos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5176741" y="4627356"/>
            <a:ext cx="3812131" cy="5174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99"/>
              </a:lnSpc>
            </a:pPr>
            <a:r>
              <a:rPr lang="en-US" sz="2999">
                <a:solidFill>
                  <a:srgbClr val="FD9D24"/>
                </a:solidFill>
                <a:latin typeface="Now"/>
              </a:rPr>
              <a:t>Módulo 2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5063118" y="5715288"/>
            <a:ext cx="3812131" cy="22079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39"/>
              </a:lnSpc>
            </a:pPr>
            <a:r>
              <a:rPr lang="es-ES" sz="3700">
                <a:solidFill>
                  <a:srgbClr val="03989E"/>
                </a:solidFill>
                <a:latin typeface="Now"/>
              </a:rPr>
              <a:t>Marco de empoderar a las mujeres en conservación</a:t>
            </a:r>
            <a:endParaRPr lang="en-US" sz="3700">
              <a:solidFill>
                <a:srgbClr val="03989E"/>
              </a:solidFill>
              <a:latin typeface="Now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9663311" y="4627356"/>
            <a:ext cx="3812131" cy="5174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99"/>
              </a:lnSpc>
            </a:pPr>
            <a:r>
              <a:rPr lang="en-US" sz="2999">
                <a:solidFill>
                  <a:srgbClr val="FD9D24"/>
                </a:solidFill>
                <a:latin typeface="Now"/>
              </a:rPr>
              <a:t>Módulo 3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9549688" y="5715288"/>
            <a:ext cx="3812131" cy="1973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79"/>
              </a:lnSpc>
            </a:pPr>
            <a:r>
              <a:rPr lang="es-ES" sz="3699">
                <a:solidFill>
                  <a:srgbClr val="03989E"/>
                </a:solidFill>
                <a:latin typeface="Now"/>
              </a:rPr>
              <a:t>Formas de pensar y trabajar</a:t>
            </a:r>
            <a:endParaRPr lang="en-US" sz="3699">
              <a:solidFill>
                <a:srgbClr val="03989E"/>
              </a:solidFill>
              <a:latin typeface="Now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14106963" y="4627356"/>
            <a:ext cx="3812131" cy="5174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99"/>
              </a:lnSpc>
            </a:pPr>
            <a:r>
              <a:rPr lang="en-US" sz="2999">
                <a:solidFill>
                  <a:srgbClr val="FD9D24"/>
                </a:solidFill>
                <a:latin typeface="Now"/>
              </a:rPr>
              <a:t>Anexo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3993340" y="5715288"/>
            <a:ext cx="3812131" cy="19549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79"/>
              </a:lnSpc>
            </a:pPr>
            <a:r>
              <a:rPr lang="en-US" sz="3699">
                <a:solidFill>
                  <a:srgbClr val="03989E"/>
                </a:solidFill>
                <a:latin typeface="Now" panose="020B0604020202020204" charset="0"/>
              </a:rPr>
              <a:t>Aprendizaje Adicional:</a:t>
            </a:r>
          </a:p>
          <a:p>
            <a:pPr algn="ctr">
              <a:lnSpc>
                <a:spcPts val="5179"/>
              </a:lnSpc>
            </a:pPr>
            <a:r>
              <a:rPr lang="en-US" sz="3200">
                <a:solidFill>
                  <a:srgbClr val="03989E"/>
                </a:solidFill>
                <a:latin typeface="Now" panose="020B0604020202020204" charset="0"/>
              </a:rPr>
              <a:t>Recursos útiles</a:t>
            </a:r>
          </a:p>
        </p:txBody>
      </p:sp>
      <p:sp>
        <p:nvSpPr>
          <p:cNvPr id="28" name="TextBox 10">
            <a:extLst>
              <a:ext uri="{FF2B5EF4-FFF2-40B4-BE49-F238E27FC236}">
                <a16:creationId xmlns:a16="http://schemas.microsoft.com/office/drawing/2014/main" id="{DEE6D5AB-7468-4FBF-BF15-E3B8A06162B8}"/>
              </a:ext>
            </a:extLst>
          </p:cNvPr>
          <p:cNvSpPr txBox="1"/>
          <p:nvPr/>
        </p:nvSpPr>
        <p:spPr>
          <a:xfrm>
            <a:off x="457199" y="440706"/>
            <a:ext cx="9731065" cy="3347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640"/>
              </a:lnSpc>
            </a:pPr>
            <a:r>
              <a:rPr lang="es-ES" sz="2200">
                <a:solidFill>
                  <a:srgbClr val="FFFFFF"/>
                </a:solidFill>
                <a:latin typeface="Now" panose="00000500000000000000" pitchFamily="50" charset="0"/>
              </a:rPr>
              <a:t>EMPODERANDO A LAS MUJERES  EN LA CONSERVACIÓN</a:t>
            </a:r>
          </a:p>
        </p:txBody>
      </p:sp>
      <p:sp>
        <p:nvSpPr>
          <p:cNvPr id="29" name="AutoShape 4">
            <a:extLst>
              <a:ext uri="{FF2B5EF4-FFF2-40B4-BE49-F238E27FC236}">
                <a16:creationId xmlns:a16="http://schemas.microsoft.com/office/drawing/2014/main" id="{E9F3D7D2-9573-44D3-B9C9-06079613BE30}"/>
              </a:ext>
            </a:extLst>
          </p:cNvPr>
          <p:cNvSpPr/>
          <p:nvPr/>
        </p:nvSpPr>
        <p:spPr>
          <a:xfrm>
            <a:off x="506678" y="876300"/>
            <a:ext cx="3912922" cy="0"/>
          </a:xfrm>
          <a:prstGeom prst="line">
            <a:avLst/>
          </a:prstGeom>
          <a:ln w="28575" cap="rnd">
            <a:solidFill>
              <a:srgbClr val="FFFFFF"/>
            </a:solidFill>
            <a:prstDash val="sysDot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86A92A2-E398-490F-9D5A-B60A7A3229E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8287999" cy="10287000"/>
          </a:xfrm>
          <a:prstGeom prst="rect">
            <a:avLst/>
          </a:prstGeom>
        </p:spPr>
      </p:pic>
      <p:sp>
        <p:nvSpPr>
          <p:cNvPr id="13" name="Freeform 4">
            <a:extLst>
              <a:ext uri="{FF2B5EF4-FFF2-40B4-BE49-F238E27FC236}">
                <a16:creationId xmlns:a16="http://schemas.microsoft.com/office/drawing/2014/main" id="{17C85D05-1594-431C-A3B2-8B8C594ACC7E}"/>
              </a:ext>
            </a:extLst>
          </p:cNvPr>
          <p:cNvSpPr/>
          <p:nvPr/>
        </p:nvSpPr>
        <p:spPr>
          <a:xfrm>
            <a:off x="0" y="3810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913890" h="1913890">
                <a:moveTo>
                  <a:pt x="0" y="0"/>
                </a:moveTo>
                <a:lnTo>
                  <a:pt x="1913890" y="0"/>
                </a:lnTo>
                <a:lnTo>
                  <a:pt x="1913890" y="1913890"/>
                </a:lnTo>
                <a:lnTo>
                  <a:pt x="0" y="1913890"/>
                </a:lnTo>
                <a:close/>
              </a:path>
            </a:pathLst>
          </a:custGeom>
          <a:gradFill>
            <a:gsLst>
              <a:gs pos="19000">
                <a:schemeClr val="tx1">
                  <a:alpha val="0"/>
                </a:schemeClr>
              </a:gs>
              <a:gs pos="65000">
                <a:schemeClr val="tx1">
                  <a:alpha val="32000"/>
                </a:schemeClr>
              </a:gs>
              <a:gs pos="100000">
                <a:schemeClr val="tx1">
                  <a:alpha val="66000"/>
                </a:schemeClr>
              </a:gs>
            </a:gsLst>
            <a:lin ang="5400000" scaled="1"/>
          </a:gradFill>
        </p:spPr>
      </p:sp>
      <p:sp>
        <p:nvSpPr>
          <p:cNvPr id="17" name="TextBox 4">
            <a:extLst>
              <a:ext uri="{FF2B5EF4-FFF2-40B4-BE49-F238E27FC236}">
                <a16:creationId xmlns:a16="http://schemas.microsoft.com/office/drawing/2014/main" id="{2B3E693F-2A01-4207-88C9-E2E403949B09}"/>
              </a:ext>
            </a:extLst>
          </p:cNvPr>
          <p:cNvSpPr txBox="1"/>
          <p:nvPr/>
        </p:nvSpPr>
        <p:spPr>
          <a:xfrm>
            <a:off x="12954000" y="302476"/>
            <a:ext cx="4934323" cy="11260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240"/>
              </a:lnSpc>
            </a:pPr>
            <a:r>
              <a:rPr lang="es-ES">
                <a:solidFill>
                  <a:schemeClr val="bg1"/>
                </a:solidFill>
                <a:latin typeface="Now"/>
              </a:rPr>
              <a:t>Las mujeres clasificando la captura de peces mientras un pescador tiende a su barco en el Golfo de Mottama, Myanmar.</a:t>
            </a:r>
            <a:br>
              <a:rPr lang="en-US">
                <a:solidFill>
                  <a:schemeClr val="bg1"/>
                </a:solidFill>
                <a:latin typeface="Now"/>
              </a:rPr>
            </a:br>
            <a:r>
              <a:rPr lang="en-US">
                <a:solidFill>
                  <a:schemeClr val="bg1"/>
                </a:solidFill>
                <a:latin typeface="Now"/>
              </a:rPr>
              <a:t>© </a:t>
            </a:r>
            <a:r>
              <a:rPr lang="en-US" err="1">
                <a:solidFill>
                  <a:schemeClr val="bg1"/>
                </a:solidFill>
                <a:latin typeface="Now"/>
              </a:rPr>
              <a:t>TSWhitty</a:t>
            </a:r>
            <a:endParaRPr lang="en-US">
              <a:solidFill>
                <a:schemeClr val="bg1"/>
              </a:solidFill>
              <a:highlight>
                <a:srgbClr val="FFFF00"/>
              </a:highlight>
              <a:latin typeface="Now"/>
            </a:endParaRPr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08208AB9-C757-4602-AB19-06374EB09A59}"/>
              </a:ext>
            </a:extLst>
          </p:cNvPr>
          <p:cNvSpPr txBox="1"/>
          <p:nvPr/>
        </p:nvSpPr>
        <p:spPr>
          <a:xfrm>
            <a:off x="914400" y="7379319"/>
            <a:ext cx="11559517" cy="1077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400"/>
              </a:lnSpc>
            </a:pPr>
            <a:r>
              <a:rPr lang="en-US" sz="7000">
                <a:solidFill>
                  <a:srgbClr val="FFFFFF"/>
                </a:solidFill>
                <a:latin typeface="Now"/>
              </a:rPr>
              <a:t>Aprendizaje Adicional</a:t>
            </a:r>
            <a:endParaRPr lang="en-US" sz="5500">
              <a:solidFill>
                <a:srgbClr val="FFFFFF"/>
              </a:solidFill>
              <a:latin typeface="Now"/>
            </a:endParaRPr>
          </a:p>
        </p:txBody>
      </p:sp>
      <p:sp>
        <p:nvSpPr>
          <p:cNvPr id="7" name="TextBox 10">
            <a:extLst>
              <a:ext uri="{FF2B5EF4-FFF2-40B4-BE49-F238E27FC236}">
                <a16:creationId xmlns:a16="http://schemas.microsoft.com/office/drawing/2014/main" id="{956326A7-415F-445C-8ED6-8F65816F81DB}"/>
              </a:ext>
            </a:extLst>
          </p:cNvPr>
          <p:cNvSpPr txBox="1"/>
          <p:nvPr/>
        </p:nvSpPr>
        <p:spPr>
          <a:xfrm>
            <a:off x="457200" y="440706"/>
            <a:ext cx="8229600" cy="3347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640"/>
              </a:lnSpc>
            </a:pPr>
            <a:r>
              <a:rPr lang="es-ES" sz="2200">
                <a:solidFill>
                  <a:srgbClr val="FFFFFF"/>
                </a:solidFill>
                <a:latin typeface="Now Bold"/>
              </a:rPr>
              <a:t>EMPODERANDO A LAS MUJERES  EN LA CONSERVACIÓN</a:t>
            </a:r>
            <a:endParaRPr lang="en-US" sz="2199">
              <a:solidFill>
                <a:srgbClr val="FFFFFF"/>
              </a:solidFill>
              <a:latin typeface="Now Bold"/>
            </a:endParaRPr>
          </a:p>
        </p:txBody>
      </p:sp>
      <p:sp>
        <p:nvSpPr>
          <p:cNvPr id="8" name="AutoShape 11">
            <a:extLst>
              <a:ext uri="{FF2B5EF4-FFF2-40B4-BE49-F238E27FC236}">
                <a16:creationId xmlns:a16="http://schemas.microsoft.com/office/drawing/2014/main" id="{1DE8BD39-2F72-4A43-873D-E5519D4A369E}"/>
              </a:ext>
            </a:extLst>
          </p:cNvPr>
          <p:cNvSpPr/>
          <p:nvPr/>
        </p:nvSpPr>
        <p:spPr>
          <a:xfrm>
            <a:off x="670754" y="6362700"/>
            <a:ext cx="2605846" cy="719932"/>
          </a:xfrm>
          <a:prstGeom prst="rect">
            <a:avLst/>
          </a:prstGeom>
          <a:solidFill>
            <a:srgbClr val="264653"/>
          </a:solidFill>
        </p:spPr>
      </p:sp>
      <p:sp>
        <p:nvSpPr>
          <p:cNvPr id="9" name="TextBox 12">
            <a:extLst>
              <a:ext uri="{FF2B5EF4-FFF2-40B4-BE49-F238E27FC236}">
                <a16:creationId xmlns:a16="http://schemas.microsoft.com/office/drawing/2014/main" id="{4F61F9F1-49F6-4316-9400-4FB85E8DB6EB}"/>
              </a:ext>
            </a:extLst>
          </p:cNvPr>
          <p:cNvSpPr txBox="1"/>
          <p:nvPr/>
        </p:nvSpPr>
        <p:spPr>
          <a:xfrm>
            <a:off x="751502" y="6517908"/>
            <a:ext cx="1901689" cy="485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0"/>
              </a:lnSpc>
            </a:pPr>
            <a:r>
              <a:rPr lang="en-US" sz="3200">
                <a:solidFill>
                  <a:srgbClr val="FFFFFF"/>
                </a:solidFill>
                <a:latin typeface="Now"/>
              </a:rPr>
              <a:t>Anexo</a:t>
            </a:r>
          </a:p>
        </p:txBody>
      </p:sp>
      <p:sp>
        <p:nvSpPr>
          <p:cNvPr id="10" name="AutoShape 4">
            <a:extLst>
              <a:ext uri="{FF2B5EF4-FFF2-40B4-BE49-F238E27FC236}">
                <a16:creationId xmlns:a16="http://schemas.microsoft.com/office/drawing/2014/main" id="{FBB6EBFB-7F7D-4D12-974A-D9F541251EA5}"/>
              </a:ext>
            </a:extLst>
          </p:cNvPr>
          <p:cNvSpPr/>
          <p:nvPr/>
        </p:nvSpPr>
        <p:spPr>
          <a:xfrm>
            <a:off x="506678" y="876300"/>
            <a:ext cx="3912922" cy="0"/>
          </a:xfrm>
          <a:prstGeom prst="line">
            <a:avLst/>
          </a:prstGeom>
          <a:ln w="28575" cap="rnd">
            <a:solidFill>
              <a:srgbClr val="FFFFFF"/>
            </a:solidFill>
            <a:prstDash val="sysDot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82694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457201" y="3162300"/>
            <a:ext cx="3352800" cy="24622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s-ES" sz="3200">
                <a:solidFill>
                  <a:srgbClr val="2A9D8F"/>
                </a:solidFill>
                <a:latin typeface="Now"/>
              </a:rPr>
              <a:t>Hojas de referencia rápida de esta capacitación </a:t>
            </a:r>
          </a:p>
          <a:p>
            <a:pPr algn="r"/>
            <a:r>
              <a:rPr lang="en-US" sz="3200">
                <a:solidFill>
                  <a:srgbClr val="F9844A"/>
                </a:solidFill>
                <a:latin typeface="Now"/>
              </a:rPr>
              <a:t>PDF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1432057" y="799806"/>
            <a:ext cx="6570291" cy="273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240"/>
              </a:lnSpc>
            </a:pPr>
            <a:r>
              <a:rPr lang="en-US" sz="1599">
                <a:solidFill>
                  <a:srgbClr val="000000"/>
                </a:solidFill>
                <a:latin typeface="Now"/>
              </a:rPr>
              <a:t>ANEXO | APRENDIZAJE ADICIONAL</a:t>
            </a:r>
            <a:endParaRPr lang="en-US" sz="1600">
              <a:solidFill>
                <a:srgbClr val="000000"/>
              </a:solidFill>
              <a:latin typeface="Now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12A906-6442-4B28-9CAB-A6ED0E1EE4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4700" y="1409700"/>
            <a:ext cx="6134100" cy="87820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484039D-615F-458B-9A57-D91C90FE40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71500"/>
            <a:ext cx="6105525" cy="875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454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651D11AD-5AF7-4767-B2C0-BE6659E1F17A}"/>
              </a:ext>
            </a:extLst>
          </p:cNvPr>
          <p:cNvSpPr/>
          <p:nvPr/>
        </p:nvSpPr>
        <p:spPr>
          <a:xfrm>
            <a:off x="5076008" y="495300"/>
            <a:ext cx="5972992" cy="2797648"/>
          </a:xfrm>
          <a:prstGeom prst="rect">
            <a:avLst/>
          </a:prstGeom>
          <a:solidFill>
            <a:srgbClr val="CCEA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AutoShape 2"/>
          <p:cNvSpPr/>
          <p:nvPr/>
        </p:nvSpPr>
        <p:spPr>
          <a:xfrm>
            <a:off x="5486400" y="1022708"/>
            <a:ext cx="4374988" cy="0"/>
          </a:xfrm>
          <a:prstGeom prst="line">
            <a:avLst/>
          </a:prstGeom>
          <a:ln w="28575" cap="rnd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3" name="TextBox 3"/>
          <p:cNvSpPr txBox="1"/>
          <p:nvPr/>
        </p:nvSpPr>
        <p:spPr>
          <a:xfrm>
            <a:off x="5486400" y="1104900"/>
            <a:ext cx="5562600" cy="21543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s-ES" sz="2200">
                <a:solidFill>
                  <a:srgbClr val="1E1E1E"/>
                </a:solidFill>
                <a:latin typeface="Now"/>
              </a:rPr>
              <a:t>Enlaces a la Política de género del CEPF, conjunto de herramientas, Gender Tracking Tool </a:t>
            </a:r>
            <a:r>
              <a:rPr lang="en-US" sz="2200">
                <a:solidFill>
                  <a:srgbClr val="1E1E1E"/>
                </a:solidFill>
                <a:latin typeface="Now"/>
                <a:hlinkClick r:id="rId2"/>
              </a:rPr>
              <a:t>www.cepf.net/grants/before-you-apply/cepf-gender</a:t>
            </a:r>
            <a:endParaRPr lang="en-US" sz="2200">
              <a:solidFill>
                <a:srgbClr val="1E1E1E"/>
              </a:solidFill>
              <a:latin typeface="Now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486400" y="495300"/>
            <a:ext cx="3589631" cy="4193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>
                <a:solidFill>
                  <a:srgbClr val="F9844A"/>
                </a:solidFill>
                <a:latin typeface="Now Bold"/>
              </a:rPr>
              <a:t>CEPF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57200" y="3162300"/>
            <a:ext cx="4124998" cy="1846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s-ES" sz="4000">
                <a:solidFill>
                  <a:srgbClr val="2A9D8F"/>
                </a:solidFill>
                <a:latin typeface="Now"/>
              </a:rPr>
              <a:t>Páginas de organizaciones de conservación</a:t>
            </a:r>
            <a:endParaRPr lang="en-US" sz="4000">
              <a:solidFill>
                <a:srgbClr val="2A9D8F"/>
              </a:solidFill>
              <a:latin typeface="Now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1432057" y="799806"/>
            <a:ext cx="6570291" cy="273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240"/>
              </a:lnSpc>
            </a:pPr>
            <a:r>
              <a:rPr lang="en-US" sz="1599">
                <a:solidFill>
                  <a:srgbClr val="000000"/>
                </a:solidFill>
                <a:latin typeface="Now"/>
              </a:rPr>
              <a:t>ANEXO | APRENDIZAJE ADICIONAL</a:t>
            </a:r>
            <a:endParaRPr lang="en-US" sz="1600">
              <a:solidFill>
                <a:srgbClr val="000000"/>
              </a:solidFill>
              <a:latin typeface="Now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2056691" y="7941717"/>
            <a:ext cx="5774109" cy="1282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200">
                <a:solidFill>
                  <a:srgbClr val="1E1E1E"/>
                </a:solidFill>
                <a:latin typeface="Now"/>
              </a:rPr>
              <a:t>Información sobre programas, recursos, noticias e historias del campo </a:t>
            </a:r>
            <a:r>
              <a:rPr lang="en-US" sz="2200">
                <a:solidFill>
                  <a:srgbClr val="1E1E1E"/>
                </a:solidFill>
                <a:latin typeface="Now"/>
                <a:hlinkClick r:id="rId3"/>
              </a:rPr>
              <a:t>womensearthalliance.org</a:t>
            </a:r>
            <a:endParaRPr lang="en-US" sz="2200">
              <a:solidFill>
                <a:srgbClr val="1E1E1E"/>
              </a:solidFill>
              <a:latin typeface="Now"/>
            </a:endParaRPr>
          </a:p>
        </p:txBody>
      </p:sp>
      <p:sp>
        <p:nvSpPr>
          <p:cNvPr id="9" name="AutoShape 9"/>
          <p:cNvSpPr/>
          <p:nvPr/>
        </p:nvSpPr>
        <p:spPr>
          <a:xfrm>
            <a:off x="12097189" y="7941717"/>
            <a:ext cx="4976600" cy="0"/>
          </a:xfrm>
          <a:prstGeom prst="line">
            <a:avLst/>
          </a:prstGeom>
          <a:ln w="28575" cap="rnd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10" name="TextBox 10"/>
          <p:cNvSpPr txBox="1"/>
          <p:nvPr/>
        </p:nvSpPr>
        <p:spPr>
          <a:xfrm>
            <a:off x="12127888" y="7414309"/>
            <a:ext cx="4083247" cy="4193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>
                <a:solidFill>
                  <a:srgbClr val="F9844A"/>
                </a:solidFill>
                <a:latin typeface="Now Bold"/>
              </a:rPr>
              <a:t>Women’s Earth Alliance</a:t>
            </a:r>
          </a:p>
        </p:txBody>
      </p:sp>
      <p:sp>
        <p:nvSpPr>
          <p:cNvPr id="11" name="AutoShape 11"/>
          <p:cNvSpPr/>
          <p:nvPr/>
        </p:nvSpPr>
        <p:spPr>
          <a:xfrm>
            <a:off x="5486400" y="4111615"/>
            <a:ext cx="4374988" cy="0"/>
          </a:xfrm>
          <a:prstGeom prst="line">
            <a:avLst/>
          </a:prstGeom>
          <a:ln w="28575" cap="rnd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12" name="TextBox 12"/>
          <p:cNvSpPr txBox="1"/>
          <p:nvPr/>
        </p:nvSpPr>
        <p:spPr>
          <a:xfrm>
            <a:off x="5486400" y="4166026"/>
            <a:ext cx="6570291" cy="8462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200">
                <a:solidFill>
                  <a:srgbClr val="1E1E1E"/>
                </a:solidFill>
                <a:latin typeface="Now"/>
              </a:rPr>
              <a:t>Noticias, publicaciones, pautas </a:t>
            </a:r>
            <a:r>
              <a:rPr lang="en-US" sz="2200">
                <a:solidFill>
                  <a:srgbClr val="1E1E1E"/>
                </a:solidFill>
                <a:latin typeface="Now"/>
                <a:hlinkClick r:id="rId4"/>
              </a:rPr>
              <a:t>www.iucn.org/theme/gender</a:t>
            </a:r>
            <a:endParaRPr lang="en-US" sz="2200">
              <a:solidFill>
                <a:srgbClr val="1E1E1E"/>
              </a:solidFill>
              <a:latin typeface="Now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5486400" y="3584206"/>
            <a:ext cx="3589631" cy="4193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>
                <a:solidFill>
                  <a:srgbClr val="F9844A"/>
                </a:solidFill>
                <a:latin typeface="Now Bold"/>
              </a:rPr>
              <a:t>IUCN</a:t>
            </a:r>
          </a:p>
        </p:txBody>
      </p:sp>
      <p:sp>
        <p:nvSpPr>
          <p:cNvPr id="14" name="AutoShape 14"/>
          <p:cNvSpPr/>
          <p:nvPr/>
        </p:nvSpPr>
        <p:spPr>
          <a:xfrm>
            <a:off x="5486400" y="6660316"/>
            <a:ext cx="4805588" cy="0"/>
          </a:xfrm>
          <a:prstGeom prst="line">
            <a:avLst/>
          </a:prstGeom>
          <a:ln w="28575" cap="rnd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15" name="TextBox 15"/>
          <p:cNvSpPr txBox="1"/>
          <p:nvPr/>
        </p:nvSpPr>
        <p:spPr>
          <a:xfrm>
            <a:off x="5486400" y="6701809"/>
            <a:ext cx="5943600" cy="17182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200">
                <a:solidFill>
                  <a:srgbClr val="1E1E1E"/>
                </a:solidFill>
                <a:latin typeface="Now"/>
              </a:rPr>
              <a:t>Pautas, lecciones aprendidas, videos </a:t>
            </a:r>
            <a:r>
              <a:rPr lang="en-US" sz="2200">
                <a:solidFill>
                  <a:srgbClr val="1E1E1E"/>
                </a:solidFill>
                <a:latin typeface="Now"/>
                <a:hlinkClick r:id="rId5"/>
              </a:rPr>
              <a:t>www.conservation.org/priorities/gender-equality</a:t>
            </a:r>
            <a:endParaRPr lang="en-US" sz="2200">
              <a:solidFill>
                <a:srgbClr val="1E1E1E"/>
              </a:solidFill>
              <a:latin typeface="Now"/>
            </a:endParaRPr>
          </a:p>
          <a:p>
            <a:pPr>
              <a:lnSpc>
                <a:spcPts val="3359"/>
              </a:lnSpc>
            </a:pPr>
            <a:endParaRPr lang="en-US" sz="2200">
              <a:solidFill>
                <a:srgbClr val="1E1E1E"/>
              </a:solidFill>
              <a:latin typeface="Now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5486400" y="6132907"/>
            <a:ext cx="4805588" cy="4193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>
                <a:solidFill>
                  <a:srgbClr val="F9844A"/>
                </a:solidFill>
                <a:latin typeface="Now Bold"/>
              </a:rPr>
              <a:t>Conservation International</a:t>
            </a:r>
          </a:p>
        </p:txBody>
      </p:sp>
      <p:sp>
        <p:nvSpPr>
          <p:cNvPr id="17" name="AutoShape 17"/>
          <p:cNvSpPr/>
          <p:nvPr/>
        </p:nvSpPr>
        <p:spPr>
          <a:xfrm>
            <a:off x="12112512" y="5335483"/>
            <a:ext cx="4530676" cy="0"/>
          </a:xfrm>
          <a:prstGeom prst="line">
            <a:avLst/>
          </a:prstGeom>
          <a:ln w="28575" cap="rnd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18" name="TextBox 18"/>
          <p:cNvSpPr txBox="1"/>
          <p:nvPr/>
        </p:nvSpPr>
        <p:spPr>
          <a:xfrm>
            <a:off x="12048556" y="5329734"/>
            <a:ext cx="6391844" cy="8462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pt-BR" sz="2200">
                <a:solidFill>
                  <a:srgbClr val="1E1E1E"/>
                </a:solidFill>
                <a:latin typeface="Now"/>
              </a:rPr>
              <a:t>Informes, historias, áreas de trabajo </a:t>
            </a:r>
            <a:r>
              <a:rPr lang="en-US" sz="2200">
                <a:solidFill>
                  <a:srgbClr val="1E1E1E"/>
                </a:solidFill>
                <a:latin typeface="Now"/>
                <a:hlinkClick r:id="rId6"/>
              </a:rPr>
              <a:t>www.unep.org/explore-topics/gender</a:t>
            </a:r>
            <a:endParaRPr lang="en-US" sz="2200">
              <a:solidFill>
                <a:srgbClr val="1E1E1E"/>
              </a:solidFill>
              <a:latin typeface="Now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2140460" y="4808075"/>
            <a:ext cx="3717372" cy="4193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>
                <a:solidFill>
                  <a:srgbClr val="F9844A"/>
                </a:solidFill>
                <a:latin typeface="Now Bold"/>
              </a:rPr>
              <a:t>PNUMA</a:t>
            </a:r>
          </a:p>
        </p:txBody>
      </p:sp>
      <p:sp>
        <p:nvSpPr>
          <p:cNvPr id="27" name="AutoShape 2">
            <a:extLst>
              <a:ext uri="{FF2B5EF4-FFF2-40B4-BE49-F238E27FC236}">
                <a16:creationId xmlns:a16="http://schemas.microsoft.com/office/drawing/2014/main" id="{9BB1C9D1-9739-4C98-BB41-B5111EE8D071}"/>
              </a:ext>
            </a:extLst>
          </p:cNvPr>
          <p:cNvSpPr/>
          <p:nvPr/>
        </p:nvSpPr>
        <p:spPr>
          <a:xfrm>
            <a:off x="12112512" y="2504817"/>
            <a:ext cx="4530676" cy="0"/>
          </a:xfrm>
          <a:prstGeom prst="line">
            <a:avLst/>
          </a:prstGeom>
          <a:ln w="28575" cap="rnd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28" name="TextBox 3">
            <a:extLst>
              <a:ext uri="{FF2B5EF4-FFF2-40B4-BE49-F238E27FC236}">
                <a16:creationId xmlns:a16="http://schemas.microsoft.com/office/drawing/2014/main" id="{F5198F4A-2012-447C-B736-7F1DD49884FB}"/>
              </a:ext>
            </a:extLst>
          </p:cNvPr>
          <p:cNvSpPr txBox="1"/>
          <p:nvPr/>
        </p:nvSpPr>
        <p:spPr>
          <a:xfrm>
            <a:off x="12056691" y="2510809"/>
            <a:ext cx="6155109" cy="17182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200">
                <a:solidFill>
                  <a:srgbClr val="1E1E1E"/>
                </a:solidFill>
                <a:latin typeface="Now"/>
              </a:rPr>
              <a:t>Proyectos, manuales, blogs </a:t>
            </a:r>
            <a:r>
              <a:rPr lang="en-US" sz="2200">
                <a:solidFill>
                  <a:srgbClr val="1E1E1E"/>
                </a:solidFill>
                <a:latin typeface="Now"/>
                <a:hlinkClick r:id="rId7"/>
              </a:rPr>
              <a:t>www.worldfishcenter.org/research-theme/gender</a:t>
            </a:r>
            <a:r>
              <a:rPr lang="en-US" sz="2200">
                <a:solidFill>
                  <a:srgbClr val="1E1E1E"/>
                </a:solidFill>
                <a:latin typeface="Now"/>
              </a:rPr>
              <a:t> </a:t>
            </a:r>
          </a:p>
          <a:p>
            <a:pPr>
              <a:lnSpc>
                <a:spcPts val="3359"/>
              </a:lnSpc>
            </a:pPr>
            <a:endParaRPr lang="en-US" sz="2200">
              <a:solidFill>
                <a:srgbClr val="1E1E1E"/>
              </a:solidFill>
              <a:latin typeface="Now"/>
            </a:endParaRPr>
          </a:p>
        </p:txBody>
      </p:sp>
      <p:sp>
        <p:nvSpPr>
          <p:cNvPr id="29" name="TextBox 4">
            <a:extLst>
              <a:ext uri="{FF2B5EF4-FFF2-40B4-BE49-F238E27FC236}">
                <a16:creationId xmlns:a16="http://schemas.microsoft.com/office/drawing/2014/main" id="{E10712AD-421B-454B-894F-4C4978A3E461}"/>
              </a:ext>
            </a:extLst>
          </p:cNvPr>
          <p:cNvSpPr txBox="1"/>
          <p:nvPr/>
        </p:nvSpPr>
        <p:spPr>
          <a:xfrm>
            <a:off x="12140460" y="1977409"/>
            <a:ext cx="3717372" cy="4193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>
                <a:solidFill>
                  <a:srgbClr val="F9844A"/>
                </a:solidFill>
                <a:latin typeface="Now Bold"/>
              </a:rPr>
              <a:t>WorldFish</a:t>
            </a:r>
          </a:p>
        </p:txBody>
      </p:sp>
      <p:sp>
        <p:nvSpPr>
          <p:cNvPr id="30" name="AutoShape 14">
            <a:extLst>
              <a:ext uri="{FF2B5EF4-FFF2-40B4-BE49-F238E27FC236}">
                <a16:creationId xmlns:a16="http://schemas.microsoft.com/office/drawing/2014/main" id="{FB29E135-2307-46EB-83A2-DE464F3F72C0}"/>
              </a:ext>
            </a:extLst>
          </p:cNvPr>
          <p:cNvSpPr/>
          <p:nvPr/>
        </p:nvSpPr>
        <p:spPr>
          <a:xfrm>
            <a:off x="5486400" y="9229933"/>
            <a:ext cx="4805588" cy="0"/>
          </a:xfrm>
          <a:prstGeom prst="line">
            <a:avLst/>
          </a:prstGeom>
          <a:ln w="28575" cap="rnd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31" name="TextBox 15">
            <a:extLst>
              <a:ext uri="{FF2B5EF4-FFF2-40B4-BE49-F238E27FC236}">
                <a16:creationId xmlns:a16="http://schemas.microsoft.com/office/drawing/2014/main" id="{50A9915C-735F-4C97-9E3F-892012570D55}"/>
              </a:ext>
            </a:extLst>
          </p:cNvPr>
          <p:cNvSpPr txBox="1"/>
          <p:nvPr/>
        </p:nvSpPr>
        <p:spPr>
          <a:xfrm>
            <a:off x="5486400" y="9271426"/>
            <a:ext cx="5943600" cy="1282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pt-BR" sz="2200">
                <a:solidFill>
                  <a:srgbClr val="1E1E1E"/>
                </a:solidFill>
                <a:latin typeface="Now"/>
              </a:rPr>
              <a:t>Lista de socios, informes, protocolos </a:t>
            </a:r>
            <a:r>
              <a:rPr lang="en-US" sz="2200">
                <a:solidFill>
                  <a:srgbClr val="1E1E1E"/>
                </a:solidFill>
                <a:latin typeface="Now"/>
                <a:hlinkClick r:id="rId8"/>
              </a:rPr>
              <a:t>www.womenandrivers.com/</a:t>
            </a:r>
            <a:endParaRPr lang="en-US" sz="2200">
              <a:solidFill>
                <a:srgbClr val="1E1E1E"/>
              </a:solidFill>
              <a:latin typeface="Now"/>
            </a:endParaRPr>
          </a:p>
          <a:p>
            <a:pPr>
              <a:lnSpc>
                <a:spcPts val="3359"/>
              </a:lnSpc>
            </a:pPr>
            <a:endParaRPr lang="en-US" sz="2200">
              <a:solidFill>
                <a:srgbClr val="1E1E1E"/>
              </a:solidFill>
              <a:latin typeface="Now"/>
            </a:endParaRPr>
          </a:p>
        </p:txBody>
      </p:sp>
      <p:sp>
        <p:nvSpPr>
          <p:cNvPr id="32" name="TextBox 16">
            <a:extLst>
              <a:ext uri="{FF2B5EF4-FFF2-40B4-BE49-F238E27FC236}">
                <a16:creationId xmlns:a16="http://schemas.microsoft.com/office/drawing/2014/main" id="{E277591A-AB5F-4216-B417-77BE2FB87EE8}"/>
              </a:ext>
            </a:extLst>
          </p:cNvPr>
          <p:cNvSpPr txBox="1"/>
          <p:nvPr/>
        </p:nvSpPr>
        <p:spPr>
          <a:xfrm>
            <a:off x="5486400" y="8702524"/>
            <a:ext cx="4805588" cy="4193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>
                <a:solidFill>
                  <a:srgbClr val="F9844A"/>
                </a:solidFill>
                <a:latin typeface="Now Bold"/>
              </a:rPr>
              <a:t>Women &amp; Rivers Network</a:t>
            </a:r>
          </a:p>
        </p:txBody>
      </p:sp>
    </p:spTree>
    <p:extLst>
      <p:ext uri="{BB962C8B-B14F-4D97-AF65-F5344CB8AC3E}">
        <p14:creationId xmlns:p14="http://schemas.microsoft.com/office/powerpoint/2010/main" val="31576376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13C1F630-402E-4540-B041-F11A40A6A44E}"/>
              </a:ext>
            </a:extLst>
          </p:cNvPr>
          <p:cNvSpPr/>
          <p:nvPr/>
        </p:nvSpPr>
        <p:spPr>
          <a:xfrm>
            <a:off x="5076008" y="910570"/>
            <a:ext cx="5972992" cy="3077413"/>
          </a:xfrm>
          <a:prstGeom prst="rect">
            <a:avLst/>
          </a:prstGeom>
          <a:solidFill>
            <a:srgbClr val="CCEA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AutoShape 2"/>
          <p:cNvSpPr/>
          <p:nvPr/>
        </p:nvSpPr>
        <p:spPr>
          <a:xfrm>
            <a:off x="5486400" y="1556108"/>
            <a:ext cx="4374988" cy="0"/>
          </a:xfrm>
          <a:prstGeom prst="line">
            <a:avLst/>
          </a:prstGeom>
          <a:ln w="28575" cap="rnd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3" name="TextBox 3"/>
          <p:cNvSpPr txBox="1"/>
          <p:nvPr/>
        </p:nvSpPr>
        <p:spPr>
          <a:xfrm>
            <a:off x="5486400" y="1638300"/>
            <a:ext cx="5562600" cy="21543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s-ES" sz="2200">
                <a:solidFill>
                  <a:srgbClr val="1E1E1E"/>
                </a:solidFill>
                <a:latin typeface="Now"/>
              </a:rPr>
              <a:t>Información sobre el Objetivo 5 (lograr la igualdad de género) con publicaciones y declaraciones </a:t>
            </a:r>
            <a:r>
              <a:rPr lang="en-US" sz="2200">
                <a:solidFill>
                  <a:srgbClr val="1E1E1E"/>
                </a:solidFill>
                <a:latin typeface="Now"/>
                <a:hlinkClick r:id="rId2"/>
              </a:rPr>
              <a:t>sdgs.un.org/topics/gender-equality-and-</a:t>
            </a:r>
            <a:r>
              <a:rPr lang="en-US" sz="2200" err="1">
                <a:solidFill>
                  <a:srgbClr val="1E1E1E"/>
                </a:solidFill>
                <a:latin typeface="Now"/>
                <a:hlinkClick r:id="rId2"/>
              </a:rPr>
              <a:t>womens</a:t>
            </a:r>
            <a:r>
              <a:rPr lang="en-US" sz="2200">
                <a:solidFill>
                  <a:srgbClr val="1E1E1E"/>
                </a:solidFill>
                <a:latin typeface="Now"/>
                <a:hlinkClick r:id="rId2"/>
              </a:rPr>
              <a:t>-empowerment</a:t>
            </a:r>
            <a:endParaRPr lang="en-US" sz="2200">
              <a:solidFill>
                <a:srgbClr val="1E1E1E"/>
              </a:solidFill>
              <a:latin typeface="Now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486400" y="1028700"/>
            <a:ext cx="5562600" cy="4193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>
                <a:solidFill>
                  <a:srgbClr val="F9844A"/>
                </a:solidFill>
                <a:latin typeface="Now Bold"/>
              </a:rPr>
              <a:t>Objetivos de Desarrollo Sostenible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65355" y="3162300"/>
            <a:ext cx="4124998" cy="1846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n-US" sz="4000">
                <a:solidFill>
                  <a:srgbClr val="2A9D8F"/>
                </a:solidFill>
                <a:latin typeface="Now"/>
              </a:rPr>
              <a:t>Información general sobre género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1432057" y="799806"/>
            <a:ext cx="6570291" cy="273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240"/>
              </a:lnSpc>
            </a:pPr>
            <a:r>
              <a:rPr lang="en-US" sz="1599">
                <a:solidFill>
                  <a:srgbClr val="000000"/>
                </a:solidFill>
                <a:latin typeface="Now"/>
              </a:rPr>
              <a:t>ANEXO | APRENDIZAJE ADICIONAL</a:t>
            </a:r>
            <a:endParaRPr lang="en-US" sz="1600">
              <a:solidFill>
                <a:srgbClr val="000000"/>
              </a:solidFill>
              <a:latin typeface="Now"/>
            </a:endParaRPr>
          </a:p>
        </p:txBody>
      </p:sp>
      <p:sp>
        <p:nvSpPr>
          <p:cNvPr id="11" name="AutoShape 11"/>
          <p:cNvSpPr/>
          <p:nvPr/>
        </p:nvSpPr>
        <p:spPr>
          <a:xfrm>
            <a:off x="5486400" y="5864215"/>
            <a:ext cx="4374988" cy="0"/>
          </a:xfrm>
          <a:prstGeom prst="line">
            <a:avLst/>
          </a:prstGeom>
          <a:ln w="28575" cap="rnd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12" name="TextBox 12"/>
          <p:cNvSpPr txBox="1"/>
          <p:nvPr/>
        </p:nvSpPr>
        <p:spPr>
          <a:xfrm>
            <a:off x="5486400" y="5918626"/>
            <a:ext cx="6570291" cy="17182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s-ES" sz="2200">
                <a:solidFill>
                  <a:srgbClr val="1E1E1E"/>
                </a:solidFill>
                <a:latin typeface="Now"/>
              </a:rPr>
              <a:t>Estrategia de igualdad de género del PNUD 2018-2021 </a:t>
            </a:r>
          </a:p>
          <a:p>
            <a:pPr>
              <a:lnSpc>
                <a:spcPts val="3359"/>
              </a:lnSpc>
            </a:pPr>
            <a:r>
              <a:rPr lang="en-US" sz="2200">
                <a:solidFill>
                  <a:srgbClr val="1E1E1E"/>
                </a:solidFill>
                <a:latin typeface="Now"/>
                <a:hlinkClick r:id="rId3"/>
              </a:rPr>
              <a:t>www.undp.org/publications/undp-gender-equality-strategy-2018-2021</a:t>
            </a:r>
            <a:endParaRPr lang="en-US" sz="2200">
              <a:solidFill>
                <a:srgbClr val="1E1E1E"/>
              </a:solidFill>
              <a:latin typeface="Now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5486400" y="5336806"/>
            <a:ext cx="3589631" cy="4193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>
                <a:solidFill>
                  <a:srgbClr val="F9844A"/>
                </a:solidFill>
                <a:latin typeface="Now Bold"/>
              </a:rPr>
              <a:t>PNUD</a:t>
            </a:r>
          </a:p>
        </p:txBody>
      </p:sp>
      <p:sp>
        <p:nvSpPr>
          <p:cNvPr id="14" name="AutoShape 14"/>
          <p:cNvSpPr/>
          <p:nvPr/>
        </p:nvSpPr>
        <p:spPr>
          <a:xfrm>
            <a:off x="12039601" y="7880709"/>
            <a:ext cx="4805588" cy="0"/>
          </a:xfrm>
          <a:prstGeom prst="line">
            <a:avLst/>
          </a:prstGeom>
          <a:ln w="28575" cap="rnd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15" name="TextBox 15"/>
          <p:cNvSpPr txBox="1"/>
          <p:nvPr/>
        </p:nvSpPr>
        <p:spPr>
          <a:xfrm>
            <a:off x="12039601" y="7922202"/>
            <a:ext cx="5943600" cy="1282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s-ES" sz="2200">
                <a:solidFill>
                  <a:srgbClr val="1E1E1E"/>
                </a:solidFill>
                <a:latin typeface="Now"/>
              </a:rPr>
              <a:t>Publicaciones, videos, enlaces de e-learning </a:t>
            </a:r>
          </a:p>
          <a:p>
            <a:pPr>
              <a:lnSpc>
                <a:spcPts val="3359"/>
              </a:lnSpc>
            </a:pPr>
            <a:r>
              <a:rPr lang="en-US" sz="2200">
                <a:solidFill>
                  <a:srgbClr val="1E1E1E"/>
                </a:solidFill>
                <a:latin typeface="Now"/>
                <a:hlinkClick r:id="rId4"/>
              </a:rPr>
              <a:t>www.fao.org/gender/en</a:t>
            </a:r>
            <a:endParaRPr lang="en-US" sz="2200">
              <a:solidFill>
                <a:srgbClr val="1E1E1E"/>
              </a:solidFill>
              <a:latin typeface="Now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2039600" y="7353300"/>
            <a:ext cx="5411029" cy="4193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>
                <a:solidFill>
                  <a:srgbClr val="F9844A"/>
                </a:solidFill>
                <a:latin typeface="Now Bold"/>
              </a:rPr>
              <a:t>ONUAA (FAO)</a:t>
            </a:r>
          </a:p>
        </p:txBody>
      </p:sp>
      <p:sp>
        <p:nvSpPr>
          <p:cNvPr id="22" name="AutoShape 14">
            <a:extLst>
              <a:ext uri="{FF2B5EF4-FFF2-40B4-BE49-F238E27FC236}">
                <a16:creationId xmlns:a16="http://schemas.microsoft.com/office/drawing/2014/main" id="{C88FF479-8F1D-466A-A688-C41E4EE87E55}"/>
              </a:ext>
            </a:extLst>
          </p:cNvPr>
          <p:cNvSpPr/>
          <p:nvPr/>
        </p:nvSpPr>
        <p:spPr>
          <a:xfrm>
            <a:off x="12056691" y="4353133"/>
            <a:ext cx="4805588" cy="0"/>
          </a:xfrm>
          <a:prstGeom prst="line">
            <a:avLst/>
          </a:prstGeom>
          <a:ln w="28575" cap="rnd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23" name="TextBox 15">
            <a:extLst>
              <a:ext uri="{FF2B5EF4-FFF2-40B4-BE49-F238E27FC236}">
                <a16:creationId xmlns:a16="http://schemas.microsoft.com/office/drawing/2014/main" id="{C2B85B72-ADF6-4447-8A6C-B4F2ECE37198}"/>
              </a:ext>
            </a:extLst>
          </p:cNvPr>
          <p:cNvSpPr txBox="1"/>
          <p:nvPr/>
        </p:nvSpPr>
        <p:spPr>
          <a:xfrm>
            <a:off x="12056691" y="4394626"/>
            <a:ext cx="5943600" cy="1282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s-ES" sz="2200">
                <a:solidFill>
                  <a:srgbClr val="1E1E1E"/>
                </a:solidFill>
                <a:latin typeface="Now"/>
              </a:rPr>
              <a:t>Seminarios web, blogs y estudios de casos </a:t>
            </a:r>
            <a:r>
              <a:rPr lang="en-US" sz="2200">
                <a:solidFill>
                  <a:srgbClr val="1E1E1E"/>
                </a:solidFill>
                <a:latin typeface="Now"/>
                <a:hlinkClick r:id="rId5"/>
              </a:rPr>
              <a:t>www.iied.org/gender</a:t>
            </a:r>
            <a:endParaRPr lang="en-US" sz="2200">
              <a:solidFill>
                <a:srgbClr val="1E1E1E"/>
              </a:solidFill>
              <a:latin typeface="Now"/>
            </a:endParaRPr>
          </a:p>
          <a:p>
            <a:pPr>
              <a:lnSpc>
                <a:spcPts val="3359"/>
              </a:lnSpc>
            </a:pPr>
            <a:endParaRPr lang="en-US" sz="2200">
              <a:solidFill>
                <a:srgbClr val="1E1E1E"/>
              </a:solidFill>
              <a:latin typeface="Now"/>
            </a:endParaRPr>
          </a:p>
        </p:txBody>
      </p:sp>
      <p:sp>
        <p:nvSpPr>
          <p:cNvPr id="24" name="TextBox 16">
            <a:extLst>
              <a:ext uri="{FF2B5EF4-FFF2-40B4-BE49-F238E27FC236}">
                <a16:creationId xmlns:a16="http://schemas.microsoft.com/office/drawing/2014/main" id="{4C612E91-19E4-4A88-BC40-AF93D4473C63}"/>
              </a:ext>
            </a:extLst>
          </p:cNvPr>
          <p:cNvSpPr txBox="1"/>
          <p:nvPr/>
        </p:nvSpPr>
        <p:spPr>
          <a:xfrm>
            <a:off x="12056691" y="3386957"/>
            <a:ext cx="5411029" cy="8553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>
                <a:solidFill>
                  <a:srgbClr val="F9844A"/>
                </a:solidFill>
                <a:latin typeface="Now Bold"/>
              </a:rPr>
              <a:t>International Institute for Environment and Development</a:t>
            </a:r>
          </a:p>
        </p:txBody>
      </p:sp>
    </p:spTree>
    <p:extLst>
      <p:ext uri="{BB962C8B-B14F-4D97-AF65-F5344CB8AC3E}">
        <p14:creationId xmlns:p14="http://schemas.microsoft.com/office/powerpoint/2010/main" val="36654701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F5B34FBE-ED57-477E-A086-62A52F51092E}"/>
              </a:ext>
            </a:extLst>
          </p:cNvPr>
          <p:cNvSpPr/>
          <p:nvPr/>
        </p:nvSpPr>
        <p:spPr>
          <a:xfrm>
            <a:off x="10855794" y="1431452"/>
            <a:ext cx="7227320" cy="3559648"/>
          </a:xfrm>
          <a:prstGeom prst="rect">
            <a:avLst/>
          </a:prstGeom>
          <a:solidFill>
            <a:srgbClr val="CCEA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79B61769-CA33-4F0A-9A9C-9CD3F1B2487F}"/>
              </a:ext>
            </a:extLst>
          </p:cNvPr>
          <p:cNvSpPr/>
          <p:nvPr/>
        </p:nvSpPr>
        <p:spPr>
          <a:xfrm>
            <a:off x="4191000" y="723901"/>
            <a:ext cx="5972992" cy="2427710"/>
          </a:xfrm>
          <a:prstGeom prst="rect">
            <a:avLst/>
          </a:prstGeom>
          <a:solidFill>
            <a:srgbClr val="CCEA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204886" y="3162300"/>
            <a:ext cx="4485467" cy="26930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s-ES" sz="3500">
                <a:solidFill>
                  <a:srgbClr val="2A9D8F"/>
                </a:solidFill>
                <a:latin typeface="Now"/>
              </a:rPr>
              <a:t>Conjuntos de herramientas, directrices, y estudios de caso adicionales</a:t>
            </a:r>
            <a:endParaRPr lang="en-US" sz="3500">
              <a:solidFill>
                <a:srgbClr val="2A9D8F"/>
              </a:solidFill>
              <a:latin typeface="Now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1432057" y="799806"/>
            <a:ext cx="6570291" cy="273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240"/>
              </a:lnSpc>
            </a:pPr>
            <a:r>
              <a:rPr lang="en-US" sz="1599">
                <a:solidFill>
                  <a:srgbClr val="000000"/>
                </a:solidFill>
                <a:latin typeface="Now"/>
              </a:rPr>
              <a:t>ANEXO | APRENDIZAJE ADICIONAL</a:t>
            </a:r>
            <a:endParaRPr lang="en-US" sz="1600">
              <a:solidFill>
                <a:srgbClr val="000000"/>
              </a:solidFill>
              <a:latin typeface="Now"/>
            </a:endParaRPr>
          </a:p>
        </p:txBody>
      </p:sp>
      <p:sp>
        <p:nvSpPr>
          <p:cNvPr id="22" name="AutoShape 17">
            <a:extLst>
              <a:ext uri="{FF2B5EF4-FFF2-40B4-BE49-F238E27FC236}">
                <a16:creationId xmlns:a16="http://schemas.microsoft.com/office/drawing/2014/main" id="{DD04272B-2A39-4713-ABCC-2F7F31AC8940}"/>
              </a:ext>
            </a:extLst>
          </p:cNvPr>
          <p:cNvSpPr/>
          <p:nvPr/>
        </p:nvSpPr>
        <p:spPr>
          <a:xfrm>
            <a:off x="4568712" y="4726358"/>
            <a:ext cx="4530676" cy="0"/>
          </a:xfrm>
          <a:prstGeom prst="line">
            <a:avLst/>
          </a:prstGeom>
          <a:ln w="28575" cap="rnd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23" name="TextBox 18">
            <a:extLst>
              <a:ext uri="{FF2B5EF4-FFF2-40B4-BE49-F238E27FC236}">
                <a16:creationId xmlns:a16="http://schemas.microsoft.com/office/drawing/2014/main" id="{C0FAFCB9-A5E0-414A-92DB-E4499E352C32}"/>
              </a:ext>
            </a:extLst>
          </p:cNvPr>
          <p:cNvSpPr txBox="1"/>
          <p:nvPr/>
        </p:nvSpPr>
        <p:spPr>
          <a:xfrm>
            <a:off x="4504756" y="4720609"/>
            <a:ext cx="6391844" cy="17182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s-ES" sz="2200">
                <a:solidFill>
                  <a:srgbClr val="1E1E1E"/>
                </a:solidFill>
                <a:latin typeface="Now"/>
              </a:rPr>
              <a:t>Historia de mujeres liderando la gestión de recursos naturales en Camboya</a:t>
            </a:r>
          </a:p>
          <a:p>
            <a:pPr>
              <a:lnSpc>
                <a:spcPts val="3359"/>
              </a:lnSpc>
            </a:pPr>
            <a:r>
              <a:rPr lang="en-US" sz="2200">
                <a:solidFill>
                  <a:srgbClr val="1E1E1E"/>
                </a:solidFill>
                <a:latin typeface="Now"/>
                <a:hlinkClick r:id="rId2"/>
              </a:rPr>
              <a:t>www.oxfamamerica.org/explore/stories/women-taking-lead-Camboya</a:t>
            </a:r>
            <a:endParaRPr lang="en-US" sz="2200">
              <a:solidFill>
                <a:srgbClr val="1E1E1E"/>
              </a:solidFill>
              <a:latin typeface="Now"/>
            </a:endParaRPr>
          </a:p>
        </p:txBody>
      </p:sp>
      <p:sp>
        <p:nvSpPr>
          <p:cNvPr id="24" name="TextBox 19">
            <a:extLst>
              <a:ext uri="{FF2B5EF4-FFF2-40B4-BE49-F238E27FC236}">
                <a16:creationId xmlns:a16="http://schemas.microsoft.com/office/drawing/2014/main" id="{BBA0C2D0-C4B6-41DA-9EAF-4FC779603DD3}"/>
              </a:ext>
            </a:extLst>
          </p:cNvPr>
          <p:cNvSpPr txBox="1"/>
          <p:nvPr/>
        </p:nvSpPr>
        <p:spPr>
          <a:xfrm>
            <a:off x="4511504" y="4198950"/>
            <a:ext cx="4251496" cy="4189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>
                <a:solidFill>
                  <a:srgbClr val="F9844A"/>
                </a:solidFill>
                <a:latin typeface="Now" panose="020B0604020202020204" charset="0"/>
              </a:rPr>
              <a:t>ESTUDIO DE CASO: </a:t>
            </a:r>
            <a:r>
              <a:rPr lang="en-US" sz="2400">
                <a:solidFill>
                  <a:srgbClr val="F9844A"/>
                </a:solidFill>
                <a:latin typeface="Now Bold"/>
              </a:rPr>
              <a:t>Oxfam</a:t>
            </a:r>
          </a:p>
        </p:txBody>
      </p:sp>
      <p:sp>
        <p:nvSpPr>
          <p:cNvPr id="20" name="AutoShape 17">
            <a:extLst>
              <a:ext uri="{FF2B5EF4-FFF2-40B4-BE49-F238E27FC236}">
                <a16:creationId xmlns:a16="http://schemas.microsoft.com/office/drawing/2014/main" id="{ECD858B3-E350-4E48-8127-676CB213CFA4}"/>
              </a:ext>
            </a:extLst>
          </p:cNvPr>
          <p:cNvSpPr/>
          <p:nvPr/>
        </p:nvSpPr>
        <p:spPr>
          <a:xfrm>
            <a:off x="4559756" y="8155358"/>
            <a:ext cx="4530676" cy="0"/>
          </a:xfrm>
          <a:prstGeom prst="line">
            <a:avLst/>
          </a:prstGeom>
          <a:ln w="28575" cap="rnd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21" name="TextBox 18">
            <a:extLst>
              <a:ext uri="{FF2B5EF4-FFF2-40B4-BE49-F238E27FC236}">
                <a16:creationId xmlns:a16="http://schemas.microsoft.com/office/drawing/2014/main" id="{5D33E341-14DF-4802-B571-FE3A2205D577}"/>
              </a:ext>
            </a:extLst>
          </p:cNvPr>
          <p:cNvSpPr txBox="1"/>
          <p:nvPr/>
        </p:nvSpPr>
        <p:spPr>
          <a:xfrm>
            <a:off x="4495800" y="8149609"/>
            <a:ext cx="6391844" cy="17182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s-ES" sz="2200">
                <a:solidFill>
                  <a:srgbClr val="1E1E1E"/>
                </a:solidFill>
                <a:latin typeface="Now"/>
              </a:rPr>
              <a:t>Serie de blogs sobre cuestiones de género en todos los sectores (principalmente cuestiones medioambientales) </a:t>
            </a:r>
            <a:r>
              <a:rPr lang="en-US" sz="2200">
                <a:solidFill>
                  <a:srgbClr val="1E1E1E"/>
                </a:solidFill>
                <a:latin typeface="Now"/>
                <a:hlinkClick r:id="rId3"/>
              </a:rPr>
              <a:t>www.iied.org/blogs/theme/gender</a:t>
            </a:r>
            <a:endParaRPr lang="en-US" sz="2200">
              <a:solidFill>
                <a:srgbClr val="1E1E1E"/>
              </a:solidFill>
              <a:latin typeface="Now"/>
            </a:endParaRPr>
          </a:p>
        </p:txBody>
      </p:sp>
      <p:sp>
        <p:nvSpPr>
          <p:cNvPr id="25" name="TextBox 19">
            <a:extLst>
              <a:ext uri="{FF2B5EF4-FFF2-40B4-BE49-F238E27FC236}">
                <a16:creationId xmlns:a16="http://schemas.microsoft.com/office/drawing/2014/main" id="{31B21E82-DBB7-42C6-AE68-2894D24514A6}"/>
              </a:ext>
            </a:extLst>
          </p:cNvPr>
          <p:cNvSpPr txBox="1"/>
          <p:nvPr/>
        </p:nvSpPr>
        <p:spPr>
          <a:xfrm>
            <a:off x="4502548" y="7627950"/>
            <a:ext cx="3717372" cy="4189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>
                <a:solidFill>
                  <a:srgbClr val="F9844A"/>
                </a:solidFill>
                <a:latin typeface="Now" panose="020B0604020202020204" charset="0"/>
              </a:rPr>
              <a:t>BLOGS: </a:t>
            </a:r>
            <a:r>
              <a:rPr lang="en-US" sz="2400" err="1">
                <a:solidFill>
                  <a:srgbClr val="F9844A"/>
                </a:solidFill>
                <a:latin typeface="Now Bold"/>
              </a:rPr>
              <a:t>iied</a:t>
            </a:r>
            <a:r>
              <a:rPr lang="en-US" sz="2400">
                <a:solidFill>
                  <a:srgbClr val="F9844A"/>
                </a:solidFill>
                <a:latin typeface="Now Bold"/>
              </a:rPr>
              <a:t> </a:t>
            </a:r>
          </a:p>
        </p:txBody>
      </p:sp>
      <p:sp>
        <p:nvSpPr>
          <p:cNvPr id="37" name="AutoShape 17">
            <a:extLst>
              <a:ext uri="{FF2B5EF4-FFF2-40B4-BE49-F238E27FC236}">
                <a16:creationId xmlns:a16="http://schemas.microsoft.com/office/drawing/2014/main" id="{628FEED5-AF0D-496E-8E3E-1AE0E1B7B5BA}"/>
              </a:ext>
            </a:extLst>
          </p:cNvPr>
          <p:cNvSpPr/>
          <p:nvPr/>
        </p:nvSpPr>
        <p:spPr>
          <a:xfrm>
            <a:off x="4483556" y="1580975"/>
            <a:ext cx="4530676" cy="0"/>
          </a:xfrm>
          <a:prstGeom prst="line">
            <a:avLst/>
          </a:prstGeom>
          <a:ln w="28575" cap="rnd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38" name="TextBox 18">
            <a:extLst>
              <a:ext uri="{FF2B5EF4-FFF2-40B4-BE49-F238E27FC236}">
                <a16:creationId xmlns:a16="http://schemas.microsoft.com/office/drawing/2014/main" id="{B4EC67B4-D5AF-489A-A448-09D018425FB0}"/>
              </a:ext>
            </a:extLst>
          </p:cNvPr>
          <p:cNvSpPr txBox="1"/>
          <p:nvPr/>
        </p:nvSpPr>
        <p:spPr>
          <a:xfrm>
            <a:off x="4419600" y="1575226"/>
            <a:ext cx="6391844" cy="1282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200">
                <a:solidFill>
                  <a:srgbClr val="1E1E1E"/>
                </a:solidFill>
                <a:latin typeface="Now"/>
              </a:rPr>
              <a:t>Conjunto de herramientas de género </a:t>
            </a:r>
            <a:r>
              <a:rPr lang="en-US" sz="2200">
                <a:solidFill>
                  <a:srgbClr val="1E1E1E"/>
                </a:solidFill>
                <a:latin typeface="Now"/>
                <a:hlinkClick r:id="rId4"/>
              </a:rPr>
              <a:t>www.cepf.net/sites/default/files/cepf-gender-toolkit-2018-en.pdf</a:t>
            </a:r>
            <a:endParaRPr lang="en-US" sz="2200">
              <a:solidFill>
                <a:srgbClr val="1E1E1E"/>
              </a:solidFill>
              <a:latin typeface="Now"/>
            </a:endParaRPr>
          </a:p>
        </p:txBody>
      </p:sp>
      <p:sp>
        <p:nvSpPr>
          <p:cNvPr id="39" name="TextBox 19">
            <a:extLst>
              <a:ext uri="{FF2B5EF4-FFF2-40B4-BE49-F238E27FC236}">
                <a16:creationId xmlns:a16="http://schemas.microsoft.com/office/drawing/2014/main" id="{B101D233-BC5D-4D44-8AB0-24D22DDD29E0}"/>
              </a:ext>
            </a:extLst>
          </p:cNvPr>
          <p:cNvSpPr txBox="1"/>
          <p:nvPr/>
        </p:nvSpPr>
        <p:spPr>
          <a:xfrm>
            <a:off x="4426347" y="723900"/>
            <a:ext cx="5666099" cy="8553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>
                <a:solidFill>
                  <a:srgbClr val="F9844A"/>
                </a:solidFill>
                <a:latin typeface="Now" panose="020B0604020202020204" charset="0"/>
              </a:rPr>
              <a:t>CONJUNTO DE HERRAMIENTAS: </a:t>
            </a:r>
          </a:p>
          <a:p>
            <a:pPr>
              <a:lnSpc>
                <a:spcPts val="3359"/>
              </a:lnSpc>
            </a:pPr>
            <a:r>
              <a:rPr lang="en-US" sz="2400">
                <a:solidFill>
                  <a:srgbClr val="F9844A"/>
                </a:solidFill>
                <a:latin typeface="Now Bold"/>
              </a:rPr>
              <a:t>CEPF</a:t>
            </a:r>
          </a:p>
        </p:txBody>
      </p:sp>
      <p:sp>
        <p:nvSpPr>
          <p:cNvPr id="40" name="AutoShape 17">
            <a:extLst>
              <a:ext uri="{FF2B5EF4-FFF2-40B4-BE49-F238E27FC236}">
                <a16:creationId xmlns:a16="http://schemas.microsoft.com/office/drawing/2014/main" id="{45BF6CBA-87F9-4C17-A149-11911483548B}"/>
              </a:ext>
            </a:extLst>
          </p:cNvPr>
          <p:cNvSpPr/>
          <p:nvPr/>
        </p:nvSpPr>
        <p:spPr>
          <a:xfrm>
            <a:off x="11383710" y="2461541"/>
            <a:ext cx="4530676" cy="0"/>
          </a:xfrm>
          <a:prstGeom prst="line">
            <a:avLst/>
          </a:prstGeom>
          <a:ln w="28575" cap="rnd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41" name="TextBox 18">
            <a:extLst>
              <a:ext uri="{FF2B5EF4-FFF2-40B4-BE49-F238E27FC236}">
                <a16:creationId xmlns:a16="http://schemas.microsoft.com/office/drawing/2014/main" id="{1E1468C1-8307-418F-989C-8216978FF302}"/>
              </a:ext>
            </a:extLst>
          </p:cNvPr>
          <p:cNvSpPr txBox="1"/>
          <p:nvPr/>
        </p:nvSpPr>
        <p:spPr>
          <a:xfrm>
            <a:off x="11319754" y="2455792"/>
            <a:ext cx="6391844" cy="21543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200">
                <a:solidFill>
                  <a:srgbClr val="1E1E1E"/>
                </a:solidFill>
                <a:latin typeface="Now"/>
              </a:rPr>
              <a:t>Análisis de género </a:t>
            </a:r>
            <a:r>
              <a:rPr lang="es-ES" sz="2200">
                <a:solidFill>
                  <a:srgbClr val="1E1E1E"/>
                </a:solidFill>
                <a:latin typeface="Now"/>
              </a:rPr>
              <a:t>para profesionales de la gestión costera</a:t>
            </a:r>
            <a:endParaRPr lang="en-US" sz="2200">
              <a:solidFill>
                <a:srgbClr val="1E1E1E"/>
              </a:solidFill>
              <a:latin typeface="Now"/>
            </a:endParaRPr>
          </a:p>
          <a:p>
            <a:pPr>
              <a:lnSpc>
                <a:spcPts val="3359"/>
              </a:lnSpc>
            </a:pPr>
            <a:r>
              <a:rPr lang="en-US" sz="2200">
                <a:solidFill>
                  <a:srgbClr val="1E1E1E"/>
                </a:solidFill>
                <a:latin typeface="Now"/>
                <a:hlinkClick r:id="rId5"/>
              </a:rPr>
              <a:t>www.mangrovesforthefuture.org/assets/Repository/Documents/Gender-Analysis-Toolkit-for-Coastal-Management-Practitioners.pdf</a:t>
            </a:r>
            <a:endParaRPr lang="en-US" sz="2200">
              <a:solidFill>
                <a:srgbClr val="1E1E1E"/>
              </a:solidFill>
              <a:latin typeface="Now"/>
            </a:endParaRPr>
          </a:p>
        </p:txBody>
      </p:sp>
      <p:sp>
        <p:nvSpPr>
          <p:cNvPr id="42" name="TextBox 19">
            <a:extLst>
              <a:ext uri="{FF2B5EF4-FFF2-40B4-BE49-F238E27FC236}">
                <a16:creationId xmlns:a16="http://schemas.microsoft.com/office/drawing/2014/main" id="{B0C90CCA-9D54-4323-B923-A78C78F2CB74}"/>
              </a:ext>
            </a:extLst>
          </p:cNvPr>
          <p:cNvSpPr txBox="1"/>
          <p:nvPr/>
        </p:nvSpPr>
        <p:spPr>
          <a:xfrm>
            <a:off x="11326501" y="1485900"/>
            <a:ext cx="5666099" cy="8553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>
                <a:solidFill>
                  <a:srgbClr val="F9844A"/>
                </a:solidFill>
                <a:latin typeface="Now" panose="020B0604020202020204" charset="0"/>
              </a:rPr>
              <a:t>CONJUNTO DE HERRAMIENTAS : </a:t>
            </a:r>
            <a:r>
              <a:rPr lang="en-US" sz="2400">
                <a:solidFill>
                  <a:srgbClr val="F9844A"/>
                </a:solidFill>
                <a:latin typeface="Now Bold"/>
              </a:rPr>
              <a:t>Mangroves for the Future</a:t>
            </a:r>
          </a:p>
        </p:txBody>
      </p:sp>
      <p:sp>
        <p:nvSpPr>
          <p:cNvPr id="43" name="AutoShape 17">
            <a:extLst>
              <a:ext uri="{FF2B5EF4-FFF2-40B4-BE49-F238E27FC236}">
                <a16:creationId xmlns:a16="http://schemas.microsoft.com/office/drawing/2014/main" id="{C99109F6-592C-4755-8BFD-11BA2322A6BC}"/>
              </a:ext>
            </a:extLst>
          </p:cNvPr>
          <p:cNvSpPr/>
          <p:nvPr/>
        </p:nvSpPr>
        <p:spPr>
          <a:xfrm>
            <a:off x="11383710" y="6064125"/>
            <a:ext cx="4530676" cy="0"/>
          </a:xfrm>
          <a:prstGeom prst="line">
            <a:avLst/>
          </a:prstGeom>
          <a:ln w="28575" cap="rnd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44" name="TextBox 18">
            <a:extLst>
              <a:ext uri="{FF2B5EF4-FFF2-40B4-BE49-F238E27FC236}">
                <a16:creationId xmlns:a16="http://schemas.microsoft.com/office/drawing/2014/main" id="{A75354A1-8B0F-4B9F-A6C2-5A67479E1AFD}"/>
              </a:ext>
            </a:extLst>
          </p:cNvPr>
          <p:cNvSpPr txBox="1"/>
          <p:nvPr/>
        </p:nvSpPr>
        <p:spPr>
          <a:xfrm>
            <a:off x="11319753" y="6058376"/>
            <a:ext cx="6682595" cy="30263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s-ES" sz="2200">
                <a:solidFill>
                  <a:srgbClr val="1E1E1E"/>
                </a:solidFill>
                <a:latin typeface="Now"/>
              </a:rPr>
              <a:t>Análisis regional de género para la gestión de recursos costeros en el sudeste asiático y el Océano Índico </a:t>
            </a:r>
            <a:r>
              <a:rPr lang="en-US" sz="2200">
                <a:solidFill>
                  <a:srgbClr val="1E1E1E"/>
                </a:solidFill>
                <a:latin typeface="Now"/>
                <a:hlinkClick r:id="rId6"/>
              </a:rPr>
              <a:t>www.mangrovesforthefuture.org/assets/Repository/Documents/Regional-Synthesis-Report-Gender-in-coastal-and-fisheries-resource-management.pdf</a:t>
            </a:r>
            <a:endParaRPr lang="en-US" sz="2200">
              <a:solidFill>
                <a:srgbClr val="1E1E1E"/>
              </a:solidFill>
              <a:latin typeface="Now"/>
            </a:endParaRPr>
          </a:p>
        </p:txBody>
      </p:sp>
      <p:sp>
        <p:nvSpPr>
          <p:cNvPr id="45" name="TextBox 19">
            <a:extLst>
              <a:ext uri="{FF2B5EF4-FFF2-40B4-BE49-F238E27FC236}">
                <a16:creationId xmlns:a16="http://schemas.microsoft.com/office/drawing/2014/main" id="{3933DF27-22AB-42CC-9EA2-065ABD707DFA}"/>
              </a:ext>
            </a:extLst>
          </p:cNvPr>
          <p:cNvSpPr txBox="1"/>
          <p:nvPr/>
        </p:nvSpPr>
        <p:spPr>
          <a:xfrm>
            <a:off x="11326501" y="5536717"/>
            <a:ext cx="5666099" cy="4189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>
                <a:solidFill>
                  <a:srgbClr val="F9844A"/>
                </a:solidFill>
                <a:latin typeface="Now" panose="020B0604020202020204" charset="0"/>
              </a:rPr>
              <a:t>INFORME: </a:t>
            </a:r>
            <a:r>
              <a:rPr lang="en-US" sz="2400">
                <a:solidFill>
                  <a:srgbClr val="F9844A"/>
                </a:solidFill>
                <a:latin typeface="Now Bold"/>
              </a:rPr>
              <a:t>Mangroves for the Future</a:t>
            </a:r>
          </a:p>
        </p:txBody>
      </p:sp>
    </p:spTree>
    <p:extLst>
      <p:ext uri="{BB962C8B-B14F-4D97-AF65-F5344CB8AC3E}">
        <p14:creationId xmlns:p14="http://schemas.microsoft.com/office/powerpoint/2010/main" val="8506078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47B5FBB8-C380-4A7C-8917-EF9FBD1EAD4E}"/>
              </a:ext>
            </a:extLst>
          </p:cNvPr>
          <p:cNvSpPr/>
          <p:nvPr/>
        </p:nvSpPr>
        <p:spPr>
          <a:xfrm>
            <a:off x="4489649" y="1380288"/>
            <a:ext cx="5972992" cy="2772604"/>
          </a:xfrm>
          <a:prstGeom prst="rect">
            <a:avLst/>
          </a:prstGeom>
          <a:solidFill>
            <a:srgbClr val="CCEA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228600" y="3214687"/>
            <a:ext cx="3896343" cy="24622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s-ES" sz="3200">
                <a:solidFill>
                  <a:srgbClr val="2A9D8F"/>
                </a:solidFill>
                <a:latin typeface="Now"/>
              </a:rPr>
              <a:t>Recursos de los beneficiarios del CEPF del Hotspot Indo-Birmania y sus colaboradores</a:t>
            </a:r>
            <a:endParaRPr lang="en-US" sz="3200">
              <a:solidFill>
                <a:srgbClr val="2A9D8F"/>
              </a:solidFill>
              <a:latin typeface="Now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1432057" y="799806"/>
            <a:ext cx="6570291" cy="273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240"/>
              </a:lnSpc>
            </a:pPr>
            <a:r>
              <a:rPr lang="en-US" sz="1599">
                <a:solidFill>
                  <a:srgbClr val="000000"/>
                </a:solidFill>
                <a:latin typeface="Now"/>
              </a:rPr>
              <a:t>ANEXO | APRENDIZAJE ADICIONAL</a:t>
            </a:r>
            <a:endParaRPr lang="en-US" sz="1600">
              <a:solidFill>
                <a:srgbClr val="000000"/>
              </a:solidFill>
              <a:latin typeface="Now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523897" y="1990126"/>
            <a:ext cx="5952132" cy="21543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s-ES" sz="2200">
                <a:solidFill>
                  <a:srgbClr val="1E1E1E"/>
                </a:solidFill>
                <a:latin typeface="Now"/>
              </a:rPr>
              <a:t>Informes e información sobre las organizaciones mencionados en esta capacitación</a:t>
            </a:r>
          </a:p>
          <a:p>
            <a:pPr>
              <a:lnSpc>
                <a:spcPts val="3359"/>
              </a:lnSpc>
            </a:pPr>
            <a:r>
              <a:rPr lang="en-US" sz="2200">
                <a:solidFill>
                  <a:srgbClr val="1E1E1E"/>
                </a:solidFill>
                <a:latin typeface="Now"/>
                <a:hlinkClick r:id="rId2"/>
              </a:rPr>
              <a:t>www.cepf.net/our-work/biodiversity-hotspots/indo-burma</a:t>
            </a:r>
            <a:endParaRPr lang="en-US" sz="2200">
              <a:solidFill>
                <a:srgbClr val="1E1E1E"/>
              </a:solidFill>
              <a:latin typeface="Now"/>
            </a:endParaRPr>
          </a:p>
        </p:txBody>
      </p:sp>
      <p:sp>
        <p:nvSpPr>
          <p:cNvPr id="9" name="AutoShape 9"/>
          <p:cNvSpPr/>
          <p:nvPr/>
        </p:nvSpPr>
        <p:spPr>
          <a:xfrm>
            <a:off x="4575701" y="1990126"/>
            <a:ext cx="4812487" cy="0"/>
          </a:xfrm>
          <a:prstGeom prst="line">
            <a:avLst/>
          </a:prstGeom>
          <a:ln w="28575" cap="rnd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10" name="TextBox 10"/>
          <p:cNvSpPr txBox="1"/>
          <p:nvPr/>
        </p:nvSpPr>
        <p:spPr>
          <a:xfrm>
            <a:off x="4512674" y="1532688"/>
            <a:ext cx="6199052" cy="4193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>
                <a:solidFill>
                  <a:srgbClr val="F9844A"/>
                </a:solidFill>
                <a:latin typeface="Now Bold"/>
              </a:rPr>
              <a:t>CEPF Indo-Burma Hotspot Grantees</a:t>
            </a:r>
          </a:p>
        </p:txBody>
      </p:sp>
      <p:sp>
        <p:nvSpPr>
          <p:cNvPr id="33" name="TextBox 8">
            <a:extLst>
              <a:ext uri="{FF2B5EF4-FFF2-40B4-BE49-F238E27FC236}">
                <a16:creationId xmlns:a16="http://schemas.microsoft.com/office/drawing/2014/main" id="{735874F6-A6FC-4432-9970-73BF51EE5B41}"/>
              </a:ext>
            </a:extLst>
          </p:cNvPr>
          <p:cNvSpPr txBox="1"/>
          <p:nvPr/>
        </p:nvSpPr>
        <p:spPr>
          <a:xfrm>
            <a:off x="4424879" y="5330209"/>
            <a:ext cx="6454140" cy="25903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200">
                <a:solidFill>
                  <a:srgbClr val="1E1E1E"/>
                </a:solidFill>
                <a:latin typeface="Now"/>
              </a:rPr>
              <a:t>Historia: “Thai women organized to protect their community’s wetland forest” </a:t>
            </a:r>
            <a:r>
              <a:rPr lang="en-US" sz="2200">
                <a:solidFill>
                  <a:srgbClr val="1E1E1E"/>
                </a:solidFill>
                <a:latin typeface="Now"/>
                <a:hlinkClick r:id="rId3"/>
              </a:rPr>
              <a:t>www.recoftc.org/stories/</a:t>
            </a:r>
            <a:r>
              <a:rPr lang="en-US" sz="2200" err="1">
                <a:solidFill>
                  <a:srgbClr val="1E1E1E"/>
                </a:solidFill>
                <a:latin typeface="Now"/>
                <a:hlinkClick r:id="rId3"/>
              </a:rPr>
              <a:t>thai</a:t>
            </a:r>
            <a:r>
              <a:rPr lang="en-US" sz="2200">
                <a:solidFill>
                  <a:srgbClr val="1E1E1E"/>
                </a:solidFill>
                <a:latin typeface="Now"/>
                <a:hlinkClick r:id="rId3"/>
              </a:rPr>
              <a:t>-women-organized-protect-their-community’s-wetland-forest</a:t>
            </a:r>
            <a:endParaRPr lang="en-US" sz="2200">
              <a:solidFill>
                <a:srgbClr val="1E1E1E"/>
              </a:solidFill>
              <a:latin typeface="Now"/>
            </a:endParaRPr>
          </a:p>
          <a:p>
            <a:pPr>
              <a:lnSpc>
                <a:spcPts val="3359"/>
              </a:lnSpc>
            </a:pPr>
            <a:endParaRPr lang="en-US" sz="2200">
              <a:solidFill>
                <a:srgbClr val="1E1E1E"/>
              </a:solidFill>
              <a:latin typeface="Now"/>
            </a:endParaRPr>
          </a:p>
        </p:txBody>
      </p:sp>
      <p:sp>
        <p:nvSpPr>
          <p:cNvPr id="34" name="AutoShape 9">
            <a:extLst>
              <a:ext uri="{FF2B5EF4-FFF2-40B4-BE49-F238E27FC236}">
                <a16:creationId xmlns:a16="http://schemas.microsoft.com/office/drawing/2014/main" id="{81671B3B-330B-4803-9F88-4F959ADFAD0B}"/>
              </a:ext>
            </a:extLst>
          </p:cNvPr>
          <p:cNvSpPr/>
          <p:nvPr/>
        </p:nvSpPr>
        <p:spPr>
          <a:xfrm>
            <a:off x="4499501" y="5330209"/>
            <a:ext cx="4812487" cy="0"/>
          </a:xfrm>
          <a:prstGeom prst="line">
            <a:avLst/>
          </a:prstGeom>
          <a:ln w="28575" cap="rnd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35" name="TextBox 10">
            <a:extLst>
              <a:ext uri="{FF2B5EF4-FFF2-40B4-BE49-F238E27FC236}">
                <a16:creationId xmlns:a16="http://schemas.microsoft.com/office/drawing/2014/main" id="{B5F154E9-EFE9-4C01-AE9A-458ABA94FFF0}"/>
              </a:ext>
            </a:extLst>
          </p:cNvPr>
          <p:cNvSpPr txBox="1"/>
          <p:nvPr/>
        </p:nvSpPr>
        <p:spPr>
          <a:xfrm>
            <a:off x="4439772" y="4796809"/>
            <a:ext cx="6199052" cy="4193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>
                <a:solidFill>
                  <a:srgbClr val="F9844A"/>
                </a:solidFill>
                <a:latin typeface="Now Bold"/>
              </a:rPr>
              <a:t>Boon </a:t>
            </a:r>
            <a:r>
              <a:rPr lang="en-US" sz="2400" err="1">
                <a:solidFill>
                  <a:srgbClr val="F9844A"/>
                </a:solidFill>
                <a:latin typeface="Now Bold"/>
              </a:rPr>
              <a:t>Rueang</a:t>
            </a:r>
            <a:r>
              <a:rPr lang="en-US" sz="2400">
                <a:solidFill>
                  <a:srgbClr val="F9844A"/>
                </a:solidFill>
                <a:latin typeface="Now Bold"/>
              </a:rPr>
              <a:t> Women’s Group, Tailandia</a:t>
            </a:r>
          </a:p>
        </p:txBody>
      </p:sp>
      <p:sp>
        <p:nvSpPr>
          <p:cNvPr id="39" name="TextBox 8">
            <a:extLst>
              <a:ext uri="{FF2B5EF4-FFF2-40B4-BE49-F238E27FC236}">
                <a16:creationId xmlns:a16="http://schemas.microsoft.com/office/drawing/2014/main" id="{74936846-E58A-4E3F-995A-AAD553E8D1AC}"/>
              </a:ext>
            </a:extLst>
          </p:cNvPr>
          <p:cNvSpPr txBox="1"/>
          <p:nvPr/>
        </p:nvSpPr>
        <p:spPr>
          <a:xfrm>
            <a:off x="11178955" y="1705910"/>
            <a:ext cx="6880445" cy="65144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200">
                <a:solidFill>
                  <a:srgbClr val="1E1E1E"/>
                </a:solidFill>
                <a:latin typeface="Now"/>
              </a:rPr>
              <a:t>Noticias: “The Women’s Union of Long </a:t>
            </a:r>
            <a:r>
              <a:rPr lang="en-US" sz="2200" err="1">
                <a:solidFill>
                  <a:srgbClr val="1E1E1E"/>
                </a:solidFill>
                <a:latin typeface="Now"/>
              </a:rPr>
              <a:t>Phu</a:t>
            </a:r>
            <a:r>
              <a:rPr lang="en-US" sz="2200">
                <a:solidFill>
                  <a:srgbClr val="1E1E1E"/>
                </a:solidFill>
                <a:latin typeface="Now"/>
              </a:rPr>
              <a:t> District organizes a seminar on community communication, environmental monitoring and protection”</a:t>
            </a:r>
          </a:p>
          <a:p>
            <a:pPr>
              <a:lnSpc>
                <a:spcPts val="3359"/>
              </a:lnSpc>
            </a:pPr>
            <a:r>
              <a:rPr lang="en-US" sz="2200">
                <a:solidFill>
                  <a:srgbClr val="1E1E1E"/>
                </a:solidFill>
                <a:latin typeface="Now"/>
                <a:hlinkClick r:id="rId4"/>
              </a:rPr>
              <a:t>www.warecod.org.vn/en/thong-tin/news/54/672/The-Womens-Union-of-Long-Phu-District-organizes-a-seminar-on-community-communication-environmental-monitoring-and-protection.aspx</a:t>
            </a:r>
            <a:endParaRPr lang="en-US" sz="2200">
              <a:solidFill>
                <a:srgbClr val="1E1E1E"/>
              </a:solidFill>
              <a:latin typeface="Now"/>
            </a:endParaRPr>
          </a:p>
          <a:p>
            <a:pPr>
              <a:lnSpc>
                <a:spcPts val="3359"/>
              </a:lnSpc>
            </a:pPr>
            <a:endParaRPr lang="en-US" sz="2200">
              <a:solidFill>
                <a:srgbClr val="1E1E1E"/>
              </a:solidFill>
              <a:latin typeface="Now"/>
            </a:endParaRPr>
          </a:p>
          <a:p>
            <a:pPr>
              <a:lnSpc>
                <a:spcPts val="3359"/>
              </a:lnSpc>
            </a:pPr>
            <a:r>
              <a:rPr lang="es-ES" sz="2200">
                <a:solidFill>
                  <a:srgbClr val="1E1E1E"/>
                </a:solidFill>
                <a:latin typeface="Now"/>
              </a:rPr>
              <a:t>Historia exitosa: Pesca sostenible en Vietnam </a:t>
            </a:r>
            <a:r>
              <a:rPr lang="en-US" sz="2200">
                <a:solidFill>
                  <a:srgbClr val="1E1E1E"/>
                </a:solidFill>
                <a:latin typeface="Now"/>
                <a:hlinkClick r:id="rId5"/>
              </a:rPr>
              <a:t>www.cepf.net/stories/grantee-success-story-sustainable-fishing-vietnam</a:t>
            </a:r>
            <a:endParaRPr lang="en-US" sz="2200">
              <a:solidFill>
                <a:srgbClr val="1E1E1E"/>
              </a:solidFill>
              <a:latin typeface="Now"/>
            </a:endParaRPr>
          </a:p>
          <a:p>
            <a:pPr>
              <a:lnSpc>
                <a:spcPts val="3359"/>
              </a:lnSpc>
            </a:pPr>
            <a:endParaRPr lang="en-US" sz="2200">
              <a:solidFill>
                <a:srgbClr val="1E1E1E"/>
              </a:solidFill>
              <a:latin typeface="Now"/>
            </a:endParaRPr>
          </a:p>
          <a:p>
            <a:pPr>
              <a:lnSpc>
                <a:spcPts val="3359"/>
              </a:lnSpc>
            </a:pPr>
            <a:endParaRPr lang="en-US" sz="2200">
              <a:solidFill>
                <a:srgbClr val="1E1E1E"/>
              </a:solidFill>
              <a:latin typeface="Now"/>
            </a:endParaRPr>
          </a:p>
        </p:txBody>
      </p:sp>
      <p:sp>
        <p:nvSpPr>
          <p:cNvPr id="40" name="AutoShape 9">
            <a:extLst>
              <a:ext uri="{FF2B5EF4-FFF2-40B4-BE49-F238E27FC236}">
                <a16:creationId xmlns:a16="http://schemas.microsoft.com/office/drawing/2014/main" id="{7A165C08-A02D-4C95-A827-099FC1E982CF}"/>
              </a:ext>
            </a:extLst>
          </p:cNvPr>
          <p:cNvSpPr/>
          <p:nvPr/>
        </p:nvSpPr>
        <p:spPr>
          <a:xfrm>
            <a:off x="11201400" y="1705910"/>
            <a:ext cx="4374988" cy="0"/>
          </a:xfrm>
          <a:prstGeom prst="line">
            <a:avLst/>
          </a:prstGeom>
          <a:ln w="28575" cap="rnd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41" name="TextBox 10">
            <a:extLst>
              <a:ext uri="{FF2B5EF4-FFF2-40B4-BE49-F238E27FC236}">
                <a16:creationId xmlns:a16="http://schemas.microsoft.com/office/drawing/2014/main" id="{6595B66E-390E-4F19-A609-F2A19A9D303F}"/>
              </a:ext>
            </a:extLst>
          </p:cNvPr>
          <p:cNvSpPr txBox="1"/>
          <p:nvPr/>
        </p:nvSpPr>
        <p:spPr>
          <a:xfrm>
            <a:off x="11178955" y="1257300"/>
            <a:ext cx="5635502" cy="4193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>
                <a:solidFill>
                  <a:srgbClr val="F9844A"/>
                </a:solidFill>
                <a:latin typeface="Now Bold"/>
              </a:rPr>
              <a:t>WARECOD, Vietnam</a:t>
            </a:r>
          </a:p>
        </p:txBody>
      </p:sp>
      <p:sp>
        <p:nvSpPr>
          <p:cNvPr id="43" name="TextBox 8">
            <a:extLst>
              <a:ext uri="{FF2B5EF4-FFF2-40B4-BE49-F238E27FC236}">
                <a16:creationId xmlns:a16="http://schemas.microsoft.com/office/drawing/2014/main" id="{EF514F7B-23E9-4BFC-AB1A-567284575DDC}"/>
              </a:ext>
            </a:extLst>
          </p:cNvPr>
          <p:cNvSpPr txBox="1"/>
          <p:nvPr/>
        </p:nvSpPr>
        <p:spPr>
          <a:xfrm>
            <a:off x="11201400" y="8323192"/>
            <a:ext cx="6880445" cy="21543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s-ES" sz="2200">
                <a:solidFill>
                  <a:srgbClr val="1E1E1E"/>
                </a:solidFill>
                <a:latin typeface="Now"/>
              </a:rPr>
              <a:t>Derechos de género: información y publicaciones del proyecto </a:t>
            </a:r>
            <a:r>
              <a:rPr lang="en-US" sz="2200">
                <a:solidFill>
                  <a:srgbClr val="1E1E1E"/>
                </a:solidFill>
                <a:latin typeface="Now"/>
                <a:hlinkClick r:id="rId6"/>
              </a:rPr>
              <a:t>www.internationalrivers.org/issues/human-rights/gender-rights/</a:t>
            </a:r>
            <a:endParaRPr lang="en-US" sz="2200">
              <a:solidFill>
                <a:srgbClr val="1E1E1E"/>
              </a:solidFill>
              <a:latin typeface="Now"/>
            </a:endParaRPr>
          </a:p>
          <a:p>
            <a:pPr>
              <a:lnSpc>
                <a:spcPts val="3359"/>
              </a:lnSpc>
            </a:pPr>
            <a:endParaRPr lang="en-US" sz="2200">
              <a:solidFill>
                <a:srgbClr val="1E1E1E"/>
              </a:solidFill>
              <a:latin typeface="Now"/>
            </a:endParaRPr>
          </a:p>
        </p:txBody>
      </p:sp>
      <p:sp>
        <p:nvSpPr>
          <p:cNvPr id="44" name="AutoShape 9">
            <a:extLst>
              <a:ext uri="{FF2B5EF4-FFF2-40B4-BE49-F238E27FC236}">
                <a16:creationId xmlns:a16="http://schemas.microsoft.com/office/drawing/2014/main" id="{36767606-5932-4B77-882D-E7A546775059}"/>
              </a:ext>
            </a:extLst>
          </p:cNvPr>
          <p:cNvSpPr/>
          <p:nvPr/>
        </p:nvSpPr>
        <p:spPr>
          <a:xfrm>
            <a:off x="11201400" y="8288883"/>
            <a:ext cx="4374988" cy="0"/>
          </a:xfrm>
          <a:prstGeom prst="line">
            <a:avLst/>
          </a:prstGeom>
          <a:ln w="28575" cap="rnd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45" name="TextBox 10">
            <a:extLst>
              <a:ext uri="{FF2B5EF4-FFF2-40B4-BE49-F238E27FC236}">
                <a16:creationId xmlns:a16="http://schemas.microsoft.com/office/drawing/2014/main" id="{AA92B0FC-24D5-477C-8D21-EBDC312446C2}"/>
              </a:ext>
            </a:extLst>
          </p:cNvPr>
          <p:cNvSpPr txBox="1"/>
          <p:nvPr/>
        </p:nvSpPr>
        <p:spPr>
          <a:xfrm>
            <a:off x="11204697" y="7755483"/>
            <a:ext cx="5635502" cy="4193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>
                <a:solidFill>
                  <a:srgbClr val="F9844A"/>
                </a:solidFill>
                <a:latin typeface="Now Bold"/>
              </a:rPr>
              <a:t>International Rivers</a:t>
            </a:r>
          </a:p>
        </p:txBody>
      </p:sp>
      <p:sp>
        <p:nvSpPr>
          <p:cNvPr id="17" name="TextBox 8">
            <a:extLst>
              <a:ext uri="{FF2B5EF4-FFF2-40B4-BE49-F238E27FC236}">
                <a16:creationId xmlns:a16="http://schemas.microsoft.com/office/drawing/2014/main" id="{79D14953-C14F-4D88-8C8B-37BB7F10E315}"/>
              </a:ext>
            </a:extLst>
          </p:cNvPr>
          <p:cNvSpPr txBox="1"/>
          <p:nvPr/>
        </p:nvSpPr>
        <p:spPr>
          <a:xfrm>
            <a:off x="4424879" y="7768609"/>
            <a:ext cx="6454140" cy="17182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s-ES" sz="2200">
                <a:solidFill>
                  <a:srgbClr val="1E1E1E"/>
                </a:solidFill>
                <a:latin typeface="Now"/>
              </a:rPr>
              <a:t>Perfil y video para el Premio Ecuatorial 2020</a:t>
            </a:r>
          </a:p>
          <a:p>
            <a:pPr>
              <a:lnSpc>
                <a:spcPts val="3359"/>
              </a:lnSpc>
            </a:pPr>
            <a:r>
              <a:rPr lang="en-US" sz="2200">
                <a:solidFill>
                  <a:srgbClr val="1E1E1E"/>
                </a:solidFill>
                <a:latin typeface="Now"/>
                <a:hlinkClick r:id="rId7"/>
              </a:rPr>
              <a:t>www.equatorinitiative.org/2020/06/04/boon-rueang-wetland-forest-conservation-group/</a:t>
            </a:r>
            <a:endParaRPr lang="en-US" sz="2200">
              <a:solidFill>
                <a:srgbClr val="1E1E1E"/>
              </a:solidFill>
              <a:latin typeface="Now"/>
            </a:endParaRPr>
          </a:p>
          <a:p>
            <a:pPr>
              <a:lnSpc>
                <a:spcPts val="3359"/>
              </a:lnSpc>
            </a:pPr>
            <a:endParaRPr lang="en-US" sz="2200">
              <a:solidFill>
                <a:srgbClr val="1E1E1E"/>
              </a:solidFill>
              <a:latin typeface="Now"/>
            </a:endParaRPr>
          </a:p>
        </p:txBody>
      </p:sp>
    </p:spTree>
    <p:extLst>
      <p:ext uri="{BB962C8B-B14F-4D97-AF65-F5344CB8AC3E}">
        <p14:creationId xmlns:p14="http://schemas.microsoft.com/office/powerpoint/2010/main" val="8369245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16329</TotalTime>
  <Words>1104</Words>
  <Application>Microsoft Office PowerPoint</Application>
  <PresentationFormat>Custom</PresentationFormat>
  <Paragraphs>134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Now Bold</vt:lpstr>
      <vt:lpstr>Now</vt:lpstr>
      <vt:lpstr>Calibri</vt:lpstr>
      <vt:lpstr>Arial</vt:lpstr>
      <vt:lpstr>Sailors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CEPF Gender Knowledge Product</dc:title>
  <dc:creator>Vanessa Vargas</dc:creator>
  <cp:lastModifiedBy>Kristin Betz</cp:lastModifiedBy>
  <cp:revision>908</cp:revision>
  <dcterms:created xsi:type="dcterms:W3CDTF">2006-08-16T00:00:00Z</dcterms:created>
  <dcterms:modified xsi:type="dcterms:W3CDTF">2022-04-18T15:17:27Z</dcterms:modified>
  <dc:identifier>DAEpYkZ1jA4</dc:identifier>
</cp:coreProperties>
</file>