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455" r:id="rId6"/>
    <p:sldId id="258" r:id="rId7"/>
    <p:sldId id="425" r:id="rId8"/>
    <p:sldId id="442" r:id="rId9"/>
    <p:sldId id="436" r:id="rId10"/>
    <p:sldId id="438" r:id="rId11"/>
    <p:sldId id="439" r:id="rId12"/>
    <p:sldId id="437" r:id="rId13"/>
    <p:sldId id="308" r:id="rId14"/>
  </p:sldIdLst>
  <p:sldSz cx="18288000" cy="10287000"/>
  <p:notesSz cx="7315200" cy="9601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ow" panose="020B0604020202020204" charset="0"/>
      <p:regular r:id="rId20"/>
      <p:bold r:id="rId21"/>
    </p:embeddedFont>
    <p:embeddedFont>
      <p:font typeface="Now Bold" panose="020B0604020202020204" charset="0"/>
      <p:regular r:id="rId22"/>
    </p:embeddedFont>
    <p:embeddedFont>
      <p:font typeface="Sailors" panose="0200000000000000000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Whitty" initials="TW" lastIdx="1" clrIdx="0">
    <p:extLst>
      <p:ext uri="{19B8F6BF-5375-455C-9EA6-DF929625EA0E}">
        <p15:presenceInfo xmlns:p15="http://schemas.microsoft.com/office/powerpoint/2012/main" userId="851c814c537292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44A"/>
    <a:srgbClr val="0A9396"/>
    <a:srgbClr val="43AA8B"/>
    <a:srgbClr val="FBB38F"/>
    <a:srgbClr val="FBAC85"/>
    <a:srgbClr val="CCEAE0"/>
    <a:srgbClr val="F4A261"/>
    <a:srgbClr val="85A1A5"/>
    <a:srgbClr val="264653"/>
    <a:srgbClr val="00121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5226" autoAdjust="0"/>
  </p:normalViewPr>
  <p:slideViewPr>
    <p:cSldViewPr>
      <p:cViewPr varScale="1">
        <p:scale>
          <a:sx n="73" d="100"/>
          <a:sy n="73" d="100"/>
        </p:scale>
        <p:origin x="6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5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1728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8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>
              <a:defRPr sz="1300"/>
            </a:lvl1pPr>
          </a:lstStyle>
          <a:p>
            <a:fld id="{23950CA8-D9EE-4AEF-80F3-D11AD333E19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1738"/>
            <a:ext cx="5759450" cy="3240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7"/>
            <a:ext cx="3169920" cy="481725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7"/>
            <a:ext cx="3169920" cy="481725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r">
              <a:defRPr sz="1300"/>
            </a:lvl1pPr>
          </a:lstStyle>
          <a:p>
            <a:fld id="{2C9763FA-5474-4A40-8AD4-E60B2E3BE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763FA-5474-4A40-8AD4-E60B2E3BE6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763FA-5474-4A40-8AD4-E60B2E3BE6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3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763FA-5474-4A40-8AD4-E60B2E3BE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7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/4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menandrivers.com/" TargetMode="External"/><Relationship Id="rId3" Type="http://schemas.openxmlformats.org/officeDocument/2006/relationships/hyperlink" Target="https://womensearthalliance.org/" TargetMode="External"/><Relationship Id="rId7" Type="http://schemas.openxmlformats.org/officeDocument/2006/relationships/hyperlink" Target="https://www.worldfishcenter.org/research-theme/gender" TargetMode="External"/><Relationship Id="rId2" Type="http://schemas.openxmlformats.org/officeDocument/2006/relationships/hyperlink" Target="https://www.cepf.net/grants/before-you-apply/cepf-gend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ep.org/explore-topics/gender" TargetMode="External"/><Relationship Id="rId5" Type="http://schemas.openxmlformats.org/officeDocument/2006/relationships/hyperlink" Target="http://www.conservation.org/priorities/gender-equality" TargetMode="External"/><Relationship Id="rId4" Type="http://schemas.openxmlformats.org/officeDocument/2006/relationships/hyperlink" Target="http://www.iucn.org/theme/gend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p.org/publications/undp-gender-equality-strategy-2018-2021" TargetMode="External"/><Relationship Id="rId2" Type="http://schemas.openxmlformats.org/officeDocument/2006/relationships/hyperlink" Target="https://sdgs.un.org/topics/gender-equality-and-womens-empowermen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ied.org/gender" TargetMode="External"/><Relationship Id="rId4" Type="http://schemas.openxmlformats.org/officeDocument/2006/relationships/hyperlink" Target="http://www.fao.org/gender/e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ed.org/blogs/theme/gender" TargetMode="External"/><Relationship Id="rId2" Type="http://schemas.openxmlformats.org/officeDocument/2006/relationships/hyperlink" Target="http://www.oxfamamerica.org/explore/stories/women-taking-lead-cambod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ngrovesforthefuture.org/assets/Repository/Documents/Regional-Synthesis-Report-Gender-in-coastal-and-fisheries-resource-management.pdf" TargetMode="External"/><Relationship Id="rId5" Type="http://schemas.openxmlformats.org/officeDocument/2006/relationships/hyperlink" Target="http://www.mangrovesforthefuture.org/assets/Repository/Documents/Gender-Analysis-Toolkit-for-Coastal-Management-Practitioners.pdf" TargetMode="External"/><Relationship Id="rId4" Type="http://schemas.openxmlformats.org/officeDocument/2006/relationships/hyperlink" Target="https://www.cepf.net/sites/default/files/cepf-gender-toolkit-2018-en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ftc.org/stories/thai-women-organized-protect-their-community&#8217;s-wetland-forest" TargetMode="External"/><Relationship Id="rId7" Type="http://schemas.openxmlformats.org/officeDocument/2006/relationships/hyperlink" Target="https://www.equatorinitiative.org/2020/06/04/boon-rueang-wetland-forest-conservation-group/" TargetMode="External"/><Relationship Id="rId2" Type="http://schemas.openxmlformats.org/officeDocument/2006/relationships/hyperlink" Target="https://www.cepf.net/our-work/biodiversity-hotspots/indo-burm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nationalrivers.org/issues/human-rights/gender-rights/" TargetMode="External"/><Relationship Id="rId5" Type="http://schemas.openxmlformats.org/officeDocument/2006/relationships/hyperlink" Target="https://www.cepf.net/stories/grantee-success-story-sustainable-fishing-vietnam" TargetMode="External"/><Relationship Id="rId4" Type="http://schemas.openxmlformats.org/officeDocument/2006/relationships/hyperlink" Target="http://www.warecod.org.vn/en/thong-tin/news/54/672/The-Womens-Union-of-Long-Phu-District-organizes-a-seminar-on-community-communication-environmental-monitoring-and-protection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addressing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842DFC5B-AFA6-4F3C-BEB2-C2A62F5BB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7" y="0"/>
            <a:ext cx="18288000" cy="10287000"/>
          </a:xfrm>
          <a:prstGeom prst="rect">
            <a:avLst/>
          </a:prstGeom>
        </p:spPr>
      </p:pic>
      <p:sp>
        <p:nvSpPr>
          <p:cNvPr id="14" name="Freeform 4">
            <a:extLst>
              <a:ext uri="{FF2B5EF4-FFF2-40B4-BE49-F238E27FC236}">
                <a16:creationId xmlns:a16="http://schemas.microsoft.com/office/drawing/2014/main" id="{4E7208BF-52F5-49F2-980A-AC4C46BDB350}"/>
              </a:ext>
            </a:extLst>
          </p:cNvPr>
          <p:cNvSpPr/>
          <p:nvPr/>
        </p:nvSpPr>
        <p:spPr>
          <a:xfrm>
            <a:off x="-32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46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2057400" y="8479335"/>
            <a:ext cx="391292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Now"/>
              </a:rPr>
              <a:t>TRAINING MODULES</a:t>
            </a:r>
          </a:p>
        </p:txBody>
      </p:sp>
      <p:sp>
        <p:nvSpPr>
          <p:cNvPr id="4" name="AutoShape 4"/>
          <p:cNvSpPr/>
          <p:nvPr/>
        </p:nvSpPr>
        <p:spPr>
          <a:xfrm>
            <a:off x="2057400" y="8320069"/>
            <a:ext cx="391292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057400" y="7723427"/>
            <a:ext cx="391292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Now"/>
              </a:rPr>
              <a:t>KNOWLEDGE PRODUCT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C2F115-50B8-44D1-A055-C92E8EB3FF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4400" y="7125353"/>
            <a:ext cx="1192333" cy="1183786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924C7B60-C665-43E8-A9DC-D85A1114A5F2}"/>
              </a:ext>
            </a:extLst>
          </p:cNvPr>
          <p:cNvSpPr txBox="1"/>
          <p:nvPr/>
        </p:nvSpPr>
        <p:spPr>
          <a:xfrm>
            <a:off x="11296277" y="314480"/>
            <a:ext cx="6610723" cy="561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dirty="0">
                <a:solidFill>
                  <a:schemeClr val="bg1"/>
                </a:solidFill>
                <a:latin typeface="Now"/>
              </a:rPr>
              <a:t>Women’s savings group meeting in </a:t>
            </a:r>
            <a:r>
              <a:rPr lang="en-US" dirty="0" err="1">
                <a:solidFill>
                  <a:schemeClr val="bg1"/>
                </a:solidFill>
                <a:latin typeface="Now"/>
              </a:rPr>
              <a:t>Ou</a:t>
            </a:r>
            <a:r>
              <a:rPr lang="en-US" dirty="0">
                <a:solidFill>
                  <a:schemeClr val="bg1"/>
                </a:solidFill>
                <a:latin typeface="Now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ow"/>
              </a:rPr>
              <a:t>Akol</a:t>
            </a:r>
            <a:r>
              <a:rPr lang="en-US" dirty="0">
                <a:solidFill>
                  <a:schemeClr val="bg1"/>
                </a:solidFill>
                <a:latin typeface="Now"/>
              </a:rPr>
              <a:t>, Cambodia. </a:t>
            </a:r>
            <a:br>
              <a:rPr lang="en-US" dirty="0">
                <a:solidFill>
                  <a:schemeClr val="bg1"/>
                </a:solidFill>
                <a:latin typeface="Now"/>
              </a:rPr>
            </a:br>
            <a:r>
              <a:rPr lang="en-US" dirty="0">
                <a:solidFill>
                  <a:schemeClr val="bg1"/>
                </a:solidFill>
                <a:latin typeface="Now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Now"/>
              </a:rPr>
              <a:t>Sokrith</a:t>
            </a:r>
            <a:r>
              <a:rPr lang="en-US" dirty="0">
                <a:solidFill>
                  <a:schemeClr val="bg1"/>
                </a:solidFill>
                <a:latin typeface="Now"/>
              </a:rPr>
              <a:t> Heng, Conservation International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5E994D7B-FF65-410A-B387-EB58A3F6EBAD}"/>
              </a:ext>
            </a:extLst>
          </p:cNvPr>
          <p:cNvSpPr txBox="1"/>
          <p:nvPr/>
        </p:nvSpPr>
        <p:spPr>
          <a:xfrm>
            <a:off x="15411077" y="7946008"/>
            <a:ext cx="2685044" cy="482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600" dirty="0">
                <a:solidFill>
                  <a:srgbClr val="CCEAE0"/>
                </a:solidFill>
                <a:latin typeface="Sailors"/>
              </a:rPr>
              <a:t>Keiruna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9654A6E6-1E6B-42A5-899A-0DEE71ACF35B}"/>
              </a:ext>
            </a:extLst>
          </p:cNvPr>
          <p:cNvSpPr txBox="1"/>
          <p:nvPr/>
        </p:nvSpPr>
        <p:spPr>
          <a:xfrm>
            <a:off x="16078200" y="8191500"/>
            <a:ext cx="2685044" cy="455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000" dirty="0" err="1">
                <a:solidFill>
                  <a:schemeClr val="bg1"/>
                </a:solidFill>
                <a:latin typeface="Sailors"/>
              </a:rPr>
              <a:t>inc</a:t>
            </a:r>
            <a:endParaRPr lang="en-US" sz="2000" dirty="0">
              <a:solidFill>
                <a:schemeClr val="bg1"/>
              </a:solidFill>
              <a:latin typeface="Sailor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000D8-B4AD-4D4E-8E42-60CAE8BF8A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777458"/>
            <a:ext cx="6480610" cy="26519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2936723"/>
            <a:ext cx="795072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Now"/>
              </a:rPr>
              <a:t>Empowering women in </a:t>
            </a:r>
            <a:r>
              <a:rPr lang="en-US" sz="8000" dirty="0">
                <a:solidFill>
                  <a:srgbClr val="FFFFFF"/>
                </a:solidFill>
                <a:latin typeface="Now" panose="020B0604020202020204" charset="0"/>
              </a:rPr>
              <a:t>conservation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1DF92E5-8AB2-499B-89FD-265DD0238D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7188" y="8833618"/>
            <a:ext cx="3426823" cy="11375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56488DD-8DF7-4707-B8C6-614354F25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8288003" cy="10287001"/>
          </a:xfrm>
          <a:prstGeom prst="rect">
            <a:avLst/>
          </a:prstGeom>
        </p:spPr>
      </p:pic>
      <p:sp>
        <p:nvSpPr>
          <p:cNvPr id="46" name="Freeform 4">
            <a:extLst>
              <a:ext uri="{FF2B5EF4-FFF2-40B4-BE49-F238E27FC236}">
                <a16:creationId xmlns:a16="http://schemas.microsoft.com/office/drawing/2014/main" id="{D4446795-55F8-4520-885A-FB97FA69BB49}"/>
              </a:ext>
            </a:extLst>
          </p:cNvPr>
          <p:cNvSpPr/>
          <p:nvPr/>
        </p:nvSpPr>
        <p:spPr>
          <a:xfrm>
            <a:off x="0" y="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264653">
              <a:alpha val="69000"/>
            </a:srgbClr>
          </a:solidFill>
        </p:spPr>
      </p:sp>
      <p:sp>
        <p:nvSpPr>
          <p:cNvPr id="2" name="TextBox 2"/>
          <p:cNvSpPr txBox="1"/>
          <p:nvPr/>
        </p:nvSpPr>
        <p:spPr>
          <a:xfrm>
            <a:off x="381000" y="1212937"/>
            <a:ext cx="16230600" cy="103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Now"/>
              </a:rPr>
              <a:t>Acknowledgements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1072" y="7719009"/>
            <a:ext cx="5324437" cy="2140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200">
                <a:solidFill>
                  <a:srgbClr val="FFFFFF"/>
                </a:solidFill>
                <a:latin typeface="Now"/>
              </a:rPr>
              <a:t>Many thanks to these </a:t>
            </a:r>
            <a:r>
              <a:rPr lang="en-US" sz="3200" dirty="0">
                <a:solidFill>
                  <a:srgbClr val="FFFFFF"/>
                </a:solidFill>
                <a:latin typeface="Now"/>
              </a:rPr>
              <a:t>organizations </a:t>
            </a:r>
            <a:r>
              <a:rPr lang="en-US" sz="3200">
                <a:solidFill>
                  <a:srgbClr val="FFFFFF"/>
                </a:solidFill>
                <a:latin typeface="Now"/>
              </a:rPr>
              <a:t>&amp; individuals who provided information for this training!</a:t>
            </a:r>
            <a:endParaRPr lang="en-US" sz="3200" dirty="0">
              <a:solidFill>
                <a:srgbClr val="FFFFFF"/>
              </a:solidFill>
              <a:latin typeface="Now"/>
            </a:endParaRPr>
          </a:p>
        </p:txBody>
      </p:sp>
      <p:sp>
        <p:nvSpPr>
          <p:cNvPr id="10" name="AutoShape 10"/>
          <p:cNvSpPr/>
          <p:nvPr/>
        </p:nvSpPr>
        <p:spPr>
          <a:xfrm rot="-5400000">
            <a:off x="4728244" y="8119143"/>
            <a:ext cx="3649913" cy="0"/>
          </a:xfrm>
          <a:prstGeom prst="line">
            <a:avLst/>
          </a:prstGeom>
          <a:ln w="349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FB9B80DC-A791-4C84-8902-B9A137483443}"/>
              </a:ext>
            </a:extLst>
          </p:cNvPr>
          <p:cNvSpPr txBox="1"/>
          <p:nvPr/>
        </p:nvSpPr>
        <p:spPr>
          <a:xfrm>
            <a:off x="457200" y="440706"/>
            <a:ext cx="6553200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2200">
                <a:solidFill>
                  <a:srgbClr val="FFFFFF"/>
                </a:solidFill>
                <a:latin typeface="Now Bold"/>
              </a:rPr>
              <a:t>EMPOWERING WOMEN IN CONSERVATION</a:t>
            </a:r>
            <a:endParaRPr lang="en-US" sz="2199">
              <a:solidFill>
                <a:srgbClr val="FFFFFF"/>
              </a:solidFill>
              <a:latin typeface="Now Bold"/>
            </a:endParaRP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8F88D5E6-C5A5-40F0-B8DD-597F5A6659D8}"/>
              </a:ext>
            </a:extLst>
          </p:cNvPr>
          <p:cNvSpPr/>
          <p:nvPr/>
        </p:nvSpPr>
        <p:spPr>
          <a:xfrm>
            <a:off x="506678" y="876300"/>
            <a:ext cx="391292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7AA9AF55-4B29-496C-A954-3D6A79CFE65D}"/>
              </a:ext>
            </a:extLst>
          </p:cNvPr>
          <p:cNvSpPr txBox="1"/>
          <p:nvPr/>
        </p:nvSpPr>
        <p:spPr>
          <a:xfrm>
            <a:off x="13868400" y="233708"/>
            <a:ext cx="4157004" cy="561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dirty="0">
                <a:solidFill>
                  <a:schemeClr val="bg1"/>
                </a:solidFill>
                <a:latin typeface="Now"/>
              </a:rPr>
              <a:t>Girls gleaning at low tide in Mon State, Myanmar. © </a:t>
            </a:r>
            <a:r>
              <a:rPr lang="en-US" dirty="0" err="1">
                <a:solidFill>
                  <a:schemeClr val="bg1"/>
                </a:solidFill>
                <a:latin typeface="Now"/>
              </a:rPr>
              <a:t>TSWhitty</a:t>
            </a:r>
            <a:endParaRPr lang="en-US" dirty="0">
              <a:solidFill>
                <a:schemeClr val="bg1"/>
              </a:solidFill>
              <a:latin typeface="Now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3978133-2B3B-4F98-9500-588DD6ABA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0255"/>
              </p:ext>
            </p:extLst>
          </p:nvPr>
        </p:nvGraphicFramePr>
        <p:xfrm>
          <a:off x="6886581" y="2324100"/>
          <a:ext cx="10868019" cy="774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3519">
                  <a:extLst>
                    <a:ext uri="{9D8B030D-6E8A-4147-A177-3AD203B41FA5}">
                      <a16:colId xmlns:a16="http://schemas.microsoft.com/office/drawing/2014/main" val="2655965857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28201018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3S Rivers Protection Network (3SPN)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Leang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Bunleap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64965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Cambodian Indigenous Youth Association (CIYA)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Nun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Sokunthea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8174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Cambodian Rural Development Team (CRDT)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Or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Channy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51777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Center for People and Nature Reconciliation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Thuy Hang Nguyen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68797"/>
                  </a:ext>
                </a:extLst>
              </a:tr>
              <a:tr h="513118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Center for Water Resources Conservation and Development (WARECOD)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Nguyen Thi Ngoc Lan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0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Conservation International (CI)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Nick Souter, Vann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Layhim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Sokrith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Heng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403248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FISHBIO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Sinsamout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Oundboundisane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Jack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Eschenroeder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Eva Salas, Erin Loury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20106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Fisheries Action Coalition Team (FACT)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Youk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Senglong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532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Global Environmental Institute (GEI)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Yunzhu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Chen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34833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GreenViet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Biodiversity Conservation Center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Trang 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20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Highlanders Association (HA)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Mong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Vichet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2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International Rivers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Gary Lee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59647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Mekong Community Institute Association (MCI)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Teerapong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Pomun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117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Mekong Watch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Toshi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Doi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49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My Village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Por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Narith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Kry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Solany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06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Southeast Asia Development Program (SADP)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Leang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Rattanak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Tevy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80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WorldFish Camboya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Kosal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Mam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2468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addressing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3D54DF58-8B3D-486D-B238-69FC4895A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5443"/>
            <a:ext cx="9677401" cy="10292443"/>
          </a:xfrm>
          <a:prstGeom prst="rect">
            <a:avLst/>
          </a:prstGeom>
        </p:spPr>
      </p:pic>
      <p:sp>
        <p:nvSpPr>
          <p:cNvPr id="14" name="Freeform 4">
            <a:extLst>
              <a:ext uri="{FF2B5EF4-FFF2-40B4-BE49-F238E27FC236}">
                <a16:creationId xmlns:a16="http://schemas.microsoft.com/office/drawing/2014/main" id="{BDBB929C-9B36-4928-A0A8-ED841B1EBD9C}"/>
              </a:ext>
            </a:extLst>
          </p:cNvPr>
          <p:cNvSpPr/>
          <p:nvPr/>
        </p:nvSpPr>
        <p:spPr>
          <a:xfrm>
            <a:off x="0" y="-9526"/>
            <a:ext cx="9677400" cy="10296525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46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9993151" y="340533"/>
            <a:ext cx="696641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dirty="0">
                <a:solidFill>
                  <a:srgbClr val="1E1E1E"/>
                </a:solidFill>
                <a:latin typeface="Now"/>
              </a:rPr>
              <a:t>About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58644867-E420-44B4-B5F3-6EFC6C75F198}"/>
              </a:ext>
            </a:extLst>
          </p:cNvPr>
          <p:cNvSpPr txBox="1"/>
          <p:nvPr/>
        </p:nvSpPr>
        <p:spPr>
          <a:xfrm>
            <a:off x="10170989" y="952061"/>
            <a:ext cx="7842122" cy="156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  <a:spcAft>
                <a:spcPts val="600"/>
              </a:spcAft>
            </a:pPr>
            <a:r>
              <a:rPr lang="en-US" sz="2000" dirty="0">
                <a:solidFill>
                  <a:srgbClr val="1E1E1E"/>
                </a:solidFill>
                <a:latin typeface="Now"/>
              </a:rPr>
              <a:t>This knowledge product is based on experiences of CEPF Grantees in the Indo-Burma Hotspot, and is meant to provide useful information and guidelines for supporting women in </a:t>
            </a:r>
            <a:r>
              <a:rPr lang="en-US" sz="2000">
                <a:solidFill>
                  <a:srgbClr val="1E1E1E"/>
                </a:solidFill>
                <a:latin typeface="Now"/>
              </a:rPr>
              <a:t>conservation. </a:t>
            </a:r>
            <a:r>
              <a:rPr lang="en-US" sz="2000" b="0" i="1">
                <a:solidFill>
                  <a:srgbClr val="222222"/>
                </a:solidFill>
                <a:effectLst/>
                <a:latin typeface="Now" panose="00000500000000000000" pitchFamily="50" charset="0"/>
              </a:rPr>
              <a:t>Licensed under </a:t>
            </a:r>
            <a:r>
              <a:rPr lang="en-US" sz="2000" b="0" i="1">
                <a:solidFill>
                  <a:srgbClr val="1155CC"/>
                </a:solidFill>
                <a:effectLst/>
                <a:latin typeface="Now" panose="00000500000000000000" pitchFamily="50" charset="0"/>
                <a:hlinkClick r:id="rId4"/>
              </a:rPr>
              <a:t>CC BY-NC 4.0</a:t>
            </a:r>
            <a:r>
              <a:rPr lang="en-US" sz="2000" b="0" i="1">
                <a:solidFill>
                  <a:srgbClr val="222222"/>
                </a:solidFill>
                <a:effectLst/>
                <a:latin typeface="Now" panose="00000500000000000000" pitchFamily="50" charset="0"/>
              </a:rPr>
              <a:t>.</a:t>
            </a:r>
            <a:endParaRPr lang="en-US" sz="1000" i="1" dirty="0">
              <a:solidFill>
                <a:srgbClr val="1E1E1E"/>
              </a:solidFill>
              <a:latin typeface="Now" panose="00000500000000000000" pitchFamily="50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8ED2F551-9B33-49A7-984F-CCA5E1A9E180}"/>
              </a:ext>
            </a:extLst>
          </p:cNvPr>
          <p:cNvSpPr txBox="1"/>
          <p:nvPr/>
        </p:nvSpPr>
        <p:spPr>
          <a:xfrm>
            <a:off x="10170989" y="2680306"/>
            <a:ext cx="7964611" cy="11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  <a:spcAft>
                <a:spcPts val="600"/>
              </a:spcAft>
            </a:pPr>
            <a:r>
              <a:rPr lang="en-US" sz="2000" dirty="0"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Funded as a part of the CEPF "Building on Success" learning resource series, which aims to promote effective conservation practices across the planet. </a:t>
            </a:r>
            <a:endParaRPr lang="en-US" sz="2000" dirty="0">
              <a:solidFill>
                <a:srgbClr val="1E1E1E"/>
              </a:solidFill>
              <a:latin typeface="Now Bold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B5DECDFD-E340-4BEE-8AAD-797EB71C4A3C}"/>
              </a:ext>
            </a:extLst>
          </p:cNvPr>
          <p:cNvSpPr txBox="1"/>
          <p:nvPr/>
        </p:nvSpPr>
        <p:spPr>
          <a:xfrm>
            <a:off x="838200" y="9816808"/>
            <a:ext cx="7950720" cy="287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2000" dirty="0">
                <a:solidFill>
                  <a:srgbClr val="FBB38F"/>
                </a:solidFill>
                <a:latin typeface="Now"/>
              </a:rPr>
              <a:t>Published 2021 |  Author: Tara Sayuri Whitty, PhD. @ Keiruna Inc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5A0978F6-14CB-4B75-8311-4575748A7BE5}"/>
              </a:ext>
            </a:extLst>
          </p:cNvPr>
          <p:cNvSpPr txBox="1"/>
          <p:nvPr/>
        </p:nvSpPr>
        <p:spPr>
          <a:xfrm>
            <a:off x="9998067" y="4331888"/>
            <a:ext cx="736548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dirty="0">
                <a:solidFill>
                  <a:srgbClr val="1E1E1E"/>
                </a:solidFill>
                <a:latin typeface="Now"/>
              </a:rPr>
              <a:t>How to use this knowledge product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A6577997-3E86-4D70-8B10-EA097303FFA1}"/>
              </a:ext>
            </a:extLst>
          </p:cNvPr>
          <p:cNvSpPr txBox="1"/>
          <p:nvPr/>
        </p:nvSpPr>
        <p:spPr>
          <a:xfrm>
            <a:off x="10170989" y="5018713"/>
            <a:ext cx="7251772" cy="1099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00" dirty="0">
                <a:solidFill>
                  <a:srgbClr val="1E1E1E"/>
                </a:solidFill>
                <a:latin typeface="Now"/>
              </a:rPr>
              <a:t>This is a training with </a:t>
            </a:r>
            <a:r>
              <a:rPr lang="en-US" sz="2000" u="sng" dirty="0">
                <a:solidFill>
                  <a:srgbClr val="1E1E1E"/>
                </a:solidFill>
                <a:latin typeface="Now"/>
              </a:rPr>
              <a:t>3 modules</a:t>
            </a:r>
            <a:r>
              <a:rPr lang="en-US" sz="2000" dirty="0">
                <a:solidFill>
                  <a:srgbClr val="1E1E1E"/>
                </a:solidFill>
                <a:latin typeface="Now"/>
              </a:rPr>
              <a:t> that can be self-guided or delivered by a trainer to a group, with extra explanations in the optional </a:t>
            </a:r>
            <a:r>
              <a:rPr lang="en-US" sz="2000" dirty="0">
                <a:solidFill>
                  <a:srgbClr val="1E1E1E"/>
                </a:solidFill>
                <a:latin typeface="Now Bold"/>
              </a:rPr>
              <a:t>Training Script</a:t>
            </a:r>
            <a:r>
              <a:rPr lang="en-US" sz="2000" dirty="0">
                <a:solidFill>
                  <a:srgbClr val="1E1E1E"/>
                </a:solidFill>
                <a:latin typeface="Now"/>
              </a:rPr>
              <a:t> document.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75923" y="8131757"/>
            <a:ext cx="5159677" cy="1956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  <a:spcAft>
                <a:spcPts val="600"/>
              </a:spcAft>
            </a:pPr>
            <a:r>
              <a:rPr lang="en-US" dirty="0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CEPF is a joint initiative of </a:t>
            </a:r>
            <a:br>
              <a:rPr lang="en-US" dirty="0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</a:br>
            <a:r>
              <a:rPr lang="en-US" dirty="0" err="1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l’Agence</a:t>
            </a:r>
            <a:r>
              <a:rPr lang="en-US" dirty="0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en-US" dirty="0" err="1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Française</a:t>
            </a:r>
            <a:r>
              <a:rPr lang="en-US" dirty="0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 de </a:t>
            </a:r>
            <a:r>
              <a:rPr lang="en-US" dirty="0" err="1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Développement</a:t>
            </a:r>
            <a:r>
              <a:rPr lang="en-US" dirty="0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, Conservation International, the European Union, the Global Environment Facility, the Government of Japan and the World Bank.</a:t>
            </a:r>
            <a:endParaRPr lang="en-US" dirty="0">
              <a:solidFill>
                <a:srgbClr val="0A9396"/>
              </a:solidFill>
              <a:latin typeface="Now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1CDC44-8CEE-41CE-A6F0-41CEC1C235EB}"/>
              </a:ext>
            </a:extLst>
          </p:cNvPr>
          <p:cNvSpPr txBox="1"/>
          <p:nvPr/>
        </p:nvSpPr>
        <p:spPr>
          <a:xfrm>
            <a:off x="10170989" y="6281003"/>
            <a:ext cx="7881671" cy="1190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39"/>
              </a:lnSpc>
            </a:pPr>
            <a:r>
              <a:rPr lang="en-US" sz="2000" dirty="0">
                <a:solidFill>
                  <a:srgbClr val="1E1E1E"/>
                </a:solidFill>
                <a:latin typeface="Now"/>
              </a:rPr>
              <a:t>For more in-depth information on any of the topics covered, there are many useful references available, including those in the Annex (Further Learning).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3A157A-D3F3-4BD8-A871-0F1A8445FF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777458"/>
            <a:ext cx="6480610" cy="2651990"/>
          </a:xfrm>
          <a:prstGeom prst="rect">
            <a:avLst/>
          </a:prstGeom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A3B6967A-A4D3-4887-BF02-BF058EE73213}"/>
              </a:ext>
            </a:extLst>
          </p:cNvPr>
          <p:cNvSpPr txBox="1"/>
          <p:nvPr/>
        </p:nvSpPr>
        <p:spPr>
          <a:xfrm>
            <a:off x="1371600" y="2936723"/>
            <a:ext cx="795072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Now"/>
              </a:rPr>
              <a:t>Empowering women in </a:t>
            </a:r>
            <a:r>
              <a:rPr lang="en-US" sz="8000" dirty="0">
                <a:solidFill>
                  <a:srgbClr val="FFFFFF"/>
                </a:solidFill>
                <a:latin typeface="Now" panose="020B0604020202020204" charset="0"/>
              </a:rPr>
              <a:t>conservation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3E84DBB-0262-44A5-9A5F-57687D0905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623" y="8210617"/>
            <a:ext cx="2832077" cy="9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A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576" y="4348589"/>
            <a:ext cx="4273433" cy="4823986"/>
            <a:chOff x="0" y="0"/>
            <a:chExt cx="2474800" cy="2793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AutoShape 4"/>
          <p:cNvSpPr/>
          <p:nvPr/>
        </p:nvSpPr>
        <p:spPr>
          <a:xfrm>
            <a:off x="704850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4832467" y="4348589"/>
            <a:ext cx="4273433" cy="4823986"/>
            <a:chOff x="0" y="0"/>
            <a:chExt cx="2474800" cy="2793631"/>
          </a:xfrm>
          <a:solidFill>
            <a:schemeClr val="bg1">
              <a:lumMod val="85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AutoShape 8"/>
          <p:cNvSpPr/>
          <p:nvPr/>
        </p:nvSpPr>
        <p:spPr>
          <a:xfrm>
            <a:off x="5176741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9319037" y="4348589"/>
            <a:ext cx="4273433" cy="4823986"/>
            <a:chOff x="0" y="0"/>
            <a:chExt cx="2474800" cy="2793631"/>
          </a:xfrm>
          <a:solidFill>
            <a:schemeClr val="bg1">
              <a:lumMod val="85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AutoShape 11"/>
          <p:cNvSpPr/>
          <p:nvPr/>
        </p:nvSpPr>
        <p:spPr>
          <a:xfrm>
            <a:off x="9663311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13762689" y="4348589"/>
            <a:ext cx="4273433" cy="4823986"/>
            <a:chOff x="0" y="0"/>
            <a:chExt cx="2474800" cy="27936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14106963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704850" y="4627356"/>
            <a:ext cx="3812131" cy="51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D9D24"/>
                </a:solidFill>
                <a:latin typeface="Now"/>
              </a:rPr>
              <a:t>Module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1227" y="5715288"/>
            <a:ext cx="3812131" cy="285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3989E"/>
                </a:solidFill>
                <a:latin typeface="Now"/>
              </a:rPr>
              <a:t>Why gender is important in conservation</a:t>
            </a: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3989E"/>
                </a:solidFill>
                <a:latin typeface="Now" panose="020B0604020202020204" charset="0"/>
              </a:rPr>
              <a:t>Context, Rationale, and Key Considerations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9525" y="1956155"/>
            <a:ext cx="973106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999" dirty="0">
                <a:solidFill>
                  <a:srgbClr val="FFFFFF"/>
                </a:solidFill>
                <a:latin typeface="Now"/>
              </a:rPr>
              <a:t>Modules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76741" y="4627356"/>
            <a:ext cx="3812131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D9D24"/>
                </a:solidFill>
                <a:latin typeface="Now"/>
              </a:rPr>
              <a:t>Module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63118" y="5715288"/>
            <a:ext cx="3812131" cy="3142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3989E"/>
                </a:solidFill>
                <a:latin typeface="Now"/>
              </a:rPr>
              <a:t>Framework: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3989E"/>
                </a:solidFill>
                <a:latin typeface="Now"/>
              </a:rPr>
              <a:t>Working to empower women in conservation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663311" y="4627356"/>
            <a:ext cx="3812131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D9D24"/>
                </a:solidFill>
                <a:latin typeface="Now"/>
              </a:rPr>
              <a:t>Module 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549688" y="5715288"/>
            <a:ext cx="3812131" cy="193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3989E"/>
                </a:solidFill>
                <a:latin typeface="Now"/>
              </a:rPr>
              <a:t>Ways of thinking &amp; Working in projects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106963" y="4627356"/>
            <a:ext cx="3812131" cy="51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FD9D24"/>
                </a:solidFill>
                <a:latin typeface="Now"/>
              </a:rPr>
              <a:t>Annex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993340" y="5715288"/>
            <a:ext cx="3812131" cy="1306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3989E"/>
                </a:solidFill>
                <a:latin typeface="Now" panose="020B0604020202020204" charset="0"/>
              </a:rPr>
              <a:t>Further learning:</a:t>
            </a:r>
          </a:p>
          <a:p>
            <a:pPr algn="ctr">
              <a:lnSpc>
                <a:spcPts val="5179"/>
              </a:lnSpc>
            </a:pPr>
            <a:r>
              <a:rPr lang="en-US" sz="3200" dirty="0">
                <a:solidFill>
                  <a:srgbClr val="03989E"/>
                </a:solidFill>
                <a:latin typeface="Now" panose="020B0604020202020204" charset="0"/>
              </a:rPr>
              <a:t>Useful resources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DEE6D5AB-7468-4FBF-BF15-E3B8A06162B8}"/>
              </a:ext>
            </a:extLst>
          </p:cNvPr>
          <p:cNvSpPr txBox="1"/>
          <p:nvPr/>
        </p:nvSpPr>
        <p:spPr>
          <a:xfrm>
            <a:off x="457200" y="440706"/>
            <a:ext cx="6553200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2200">
                <a:solidFill>
                  <a:srgbClr val="FFFFFF"/>
                </a:solidFill>
                <a:latin typeface="Now Bold"/>
              </a:rPr>
              <a:t>EMPOWERING WOMEN IN CONSERVATION</a:t>
            </a:r>
            <a:endParaRPr lang="en-US" sz="2199">
              <a:solidFill>
                <a:srgbClr val="FFFFFF"/>
              </a:solidFill>
              <a:latin typeface="Now Bold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E9F3D7D2-9573-44D3-B9C9-06079613BE30}"/>
              </a:ext>
            </a:extLst>
          </p:cNvPr>
          <p:cNvSpPr/>
          <p:nvPr/>
        </p:nvSpPr>
        <p:spPr>
          <a:xfrm>
            <a:off x="506678" y="876300"/>
            <a:ext cx="391292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86A92A2-E398-490F-9D5A-B60A7A322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17C85D05-1594-431C-A3B2-8B8C594ACC7E}"/>
              </a:ext>
            </a:extLst>
          </p:cNvPr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gradFill>
            <a:gsLst>
              <a:gs pos="19000">
                <a:schemeClr val="tx1">
                  <a:alpha val="0"/>
                </a:schemeClr>
              </a:gs>
              <a:gs pos="65000">
                <a:schemeClr val="tx1">
                  <a:alpha val="32000"/>
                </a:schemeClr>
              </a:gs>
              <a:gs pos="100000">
                <a:schemeClr val="tx1">
                  <a:alpha val="66000"/>
                </a:schemeClr>
              </a:gs>
            </a:gsLst>
            <a:lin ang="5400000" scaled="1"/>
          </a:gradFill>
        </p:spPr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2B3E693F-2A01-4207-88C9-E2E403949B09}"/>
              </a:ext>
            </a:extLst>
          </p:cNvPr>
          <p:cNvSpPr txBox="1"/>
          <p:nvPr/>
        </p:nvSpPr>
        <p:spPr>
          <a:xfrm>
            <a:off x="13731319" y="302476"/>
            <a:ext cx="4157004" cy="1126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dirty="0">
                <a:solidFill>
                  <a:schemeClr val="bg1"/>
                </a:solidFill>
                <a:latin typeface="Now"/>
              </a:rPr>
              <a:t>Women sorting through fish catch while a fisherman tends to his boat in the Gulf of Mottama, Myanmar</a:t>
            </a:r>
            <a:br>
              <a:rPr lang="en-US" dirty="0">
                <a:solidFill>
                  <a:schemeClr val="bg1"/>
                </a:solidFill>
                <a:latin typeface="Now"/>
              </a:rPr>
            </a:br>
            <a:r>
              <a:rPr lang="en-US" dirty="0">
                <a:solidFill>
                  <a:schemeClr val="bg1"/>
                </a:solidFill>
                <a:latin typeface="Now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Now"/>
              </a:rPr>
              <a:t>TSWhitty</a:t>
            </a:r>
            <a:endParaRPr lang="en-US" dirty="0">
              <a:solidFill>
                <a:schemeClr val="bg1"/>
              </a:solidFill>
              <a:highlight>
                <a:srgbClr val="FFFF00"/>
              </a:highlight>
              <a:latin typeface="Now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8208AB9-C757-4602-AB19-06374EB09A59}"/>
              </a:ext>
            </a:extLst>
          </p:cNvPr>
          <p:cNvSpPr txBox="1"/>
          <p:nvPr/>
        </p:nvSpPr>
        <p:spPr>
          <a:xfrm>
            <a:off x="914400" y="7379319"/>
            <a:ext cx="1155951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FFFFFF"/>
                </a:solidFill>
                <a:latin typeface="Now"/>
              </a:rPr>
              <a:t>Further Learning</a:t>
            </a:r>
            <a:endParaRPr lang="en-US" sz="5500" dirty="0">
              <a:solidFill>
                <a:srgbClr val="FFFFFF"/>
              </a:solidFill>
              <a:latin typeface="Now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956326A7-415F-445C-8ED6-8F65816F81DB}"/>
              </a:ext>
            </a:extLst>
          </p:cNvPr>
          <p:cNvSpPr txBox="1"/>
          <p:nvPr/>
        </p:nvSpPr>
        <p:spPr>
          <a:xfrm>
            <a:off x="457200" y="440706"/>
            <a:ext cx="6553200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2200">
                <a:solidFill>
                  <a:srgbClr val="FFFFFF"/>
                </a:solidFill>
                <a:latin typeface="Now Bold"/>
              </a:rPr>
              <a:t>EMPOWERING WOMEN IN CONSERVATION</a:t>
            </a:r>
            <a:endParaRPr lang="en-US" sz="2199">
              <a:solidFill>
                <a:srgbClr val="FFFFFF"/>
              </a:solidFill>
              <a:latin typeface="Now Bold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1DE8BD39-2F72-4A43-873D-E5519D4A369E}"/>
              </a:ext>
            </a:extLst>
          </p:cNvPr>
          <p:cNvSpPr/>
          <p:nvPr/>
        </p:nvSpPr>
        <p:spPr>
          <a:xfrm>
            <a:off x="670754" y="6362700"/>
            <a:ext cx="2605846" cy="719932"/>
          </a:xfrm>
          <a:prstGeom prst="rect">
            <a:avLst/>
          </a:prstGeom>
          <a:solidFill>
            <a:srgbClr val="264653"/>
          </a:solidFill>
        </p:spPr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F61F9F1-49F6-4316-9400-4FB85E8DB6EB}"/>
              </a:ext>
            </a:extLst>
          </p:cNvPr>
          <p:cNvSpPr txBox="1"/>
          <p:nvPr/>
        </p:nvSpPr>
        <p:spPr>
          <a:xfrm>
            <a:off x="751502" y="6517908"/>
            <a:ext cx="190168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FFFFFF"/>
                </a:solidFill>
                <a:latin typeface="Now"/>
              </a:rPr>
              <a:t>Annex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FBB6EBFB-7F7D-4D12-974A-D9F541251EA5}"/>
              </a:ext>
            </a:extLst>
          </p:cNvPr>
          <p:cNvSpPr/>
          <p:nvPr/>
        </p:nvSpPr>
        <p:spPr>
          <a:xfrm>
            <a:off x="506678" y="876300"/>
            <a:ext cx="391292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269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57201" y="3162300"/>
            <a:ext cx="33528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2A9D8F"/>
                </a:solidFill>
                <a:latin typeface="Now"/>
              </a:rPr>
              <a:t>Quick Reference Sheets of this</a:t>
            </a:r>
          </a:p>
          <a:p>
            <a:r>
              <a:rPr lang="en-US" sz="3200" dirty="0">
                <a:solidFill>
                  <a:srgbClr val="2A9D8F"/>
                </a:solidFill>
                <a:latin typeface="Now"/>
              </a:rPr>
              <a:t>training</a:t>
            </a:r>
          </a:p>
          <a:p>
            <a:pPr algn="r"/>
            <a:r>
              <a:rPr lang="en-US" sz="3200" dirty="0">
                <a:solidFill>
                  <a:srgbClr val="F9844A"/>
                </a:solidFill>
                <a:latin typeface="Now"/>
              </a:rPr>
              <a:t>PDF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 dirty="0">
                <a:solidFill>
                  <a:srgbClr val="000000"/>
                </a:solidFill>
                <a:latin typeface="Now"/>
              </a:rPr>
              <a:t>ANNEX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| FURTHER 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1805E-8D46-404C-AA9E-A8DBBAB9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73685"/>
            <a:ext cx="6068833" cy="8693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F63C4C-4EDB-43D2-B77C-49CC40EE2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1562100"/>
            <a:ext cx="5857875" cy="83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5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51D11AD-5AF7-4767-B2C0-BE6659E1F17A}"/>
              </a:ext>
            </a:extLst>
          </p:cNvPr>
          <p:cNvSpPr/>
          <p:nvPr/>
        </p:nvSpPr>
        <p:spPr>
          <a:xfrm>
            <a:off x="5076008" y="571500"/>
            <a:ext cx="5972992" cy="2797648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5486400" y="1251308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5486400" y="1333500"/>
            <a:ext cx="5411029" cy="171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Includes links to CEPF Gender Policy, Gender Toolkit, Gender Tracking Tool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2"/>
              </a:rPr>
              <a:t>www.cepf.net/grants/before-you-apply/cepf-gender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86400" y="723900"/>
            <a:ext cx="35896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CEPF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7200" y="3162300"/>
            <a:ext cx="4124998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500" dirty="0">
                <a:solidFill>
                  <a:srgbClr val="2A9D8F"/>
                </a:solidFill>
                <a:latin typeface="Now"/>
              </a:rPr>
              <a:t>Conservation Organizations’ Gender pages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 dirty="0">
                <a:solidFill>
                  <a:srgbClr val="000000"/>
                </a:solidFill>
                <a:latin typeface="Now"/>
              </a:rPr>
              <a:t>ANNEX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| FURTHER LEARNING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56691" y="7941717"/>
            <a:ext cx="5774109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Includes information on programs, resources, news, and stories from the field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3"/>
              </a:rPr>
              <a:t>womensearthalliance.org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2097189" y="7941717"/>
            <a:ext cx="4976600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2127888" y="7414309"/>
            <a:ext cx="4083247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Women’s Earth Alliance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486400" y="4111615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486400" y="4166026"/>
            <a:ext cx="6570291" cy="846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Includes news stories, publications, guidelines 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4"/>
              </a:rPr>
              <a:t>www.iucn.org/theme/gender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86400" y="3584206"/>
            <a:ext cx="35896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IUCN</a:t>
            </a:r>
          </a:p>
        </p:txBody>
      </p:sp>
      <p:sp>
        <p:nvSpPr>
          <p:cNvPr id="14" name="AutoShape 14"/>
          <p:cNvSpPr/>
          <p:nvPr/>
        </p:nvSpPr>
        <p:spPr>
          <a:xfrm>
            <a:off x="5486400" y="6660316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5486400" y="6701809"/>
            <a:ext cx="5943600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Includes guidelines, lessons learned, videos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5"/>
              </a:rPr>
              <a:t>www.conservation.org/priorities/gender-equality</a:t>
            </a:r>
            <a:endParaRPr lang="en-US" sz="2200" dirty="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86400" y="6132907"/>
            <a:ext cx="4805588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Conservation International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2112512" y="5335483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12048556" y="5329734"/>
            <a:ext cx="6391844" cy="846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Includes reports, stories, areas of work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6"/>
              </a:rPr>
              <a:t>www.unep.org/explore-topics/gender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140460" y="4808075"/>
            <a:ext cx="371737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UNEP</a:t>
            </a:r>
          </a:p>
        </p:txBody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id="{9BB1C9D1-9739-4C98-BB41-B5111EE8D071}"/>
              </a:ext>
            </a:extLst>
          </p:cNvPr>
          <p:cNvSpPr/>
          <p:nvPr/>
        </p:nvSpPr>
        <p:spPr>
          <a:xfrm>
            <a:off x="12112512" y="2504817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F5198F4A-2012-447C-B736-7F1DD49884FB}"/>
              </a:ext>
            </a:extLst>
          </p:cNvPr>
          <p:cNvSpPr txBox="1"/>
          <p:nvPr/>
        </p:nvSpPr>
        <p:spPr>
          <a:xfrm>
            <a:off x="12056691" y="2510809"/>
            <a:ext cx="6155109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Includes latest projects, manuals, blogs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7"/>
              </a:rPr>
              <a:t>www.worldfishcenter.org/research-theme/gender</a:t>
            </a:r>
            <a:r>
              <a:rPr lang="en-US" sz="2200" dirty="0">
                <a:solidFill>
                  <a:srgbClr val="1E1E1E"/>
                </a:solidFill>
                <a:latin typeface="Now"/>
              </a:rPr>
              <a:t> </a:t>
            </a:r>
          </a:p>
          <a:p>
            <a:pPr>
              <a:lnSpc>
                <a:spcPts val="3359"/>
              </a:lnSpc>
            </a:pP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E10712AD-421B-454B-894F-4C4978A3E461}"/>
              </a:ext>
            </a:extLst>
          </p:cNvPr>
          <p:cNvSpPr txBox="1"/>
          <p:nvPr/>
        </p:nvSpPr>
        <p:spPr>
          <a:xfrm>
            <a:off x="12140460" y="1977409"/>
            <a:ext cx="371737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WorldFish</a:t>
            </a:r>
          </a:p>
        </p:txBody>
      </p:sp>
      <p:sp>
        <p:nvSpPr>
          <p:cNvPr id="30" name="AutoShape 14">
            <a:extLst>
              <a:ext uri="{FF2B5EF4-FFF2-40B4-BE49-F238E27FC236}">
                <a16:creationId xmlns:a16="http://schemas.microsoft.com/office/drawing/2014/main" id="{FB29E135-2307-46EB-83A2-DE464F3F72C0}"/>
              </a:ext>
            </a:extLst>
          </p:cNvPr>
          <p:cNvSpPr/>
          <p:nvPr/>
        </p:nvSpPr>
        <p:spPr>
          <a:xfrm>
            <a:off x="5486400" y="9229933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50A9915C-735F-4C97-9E3F-892012570D55}"/>
              </a:ext>
            </a:extLst>
          </p:cNvPr>
          <p:cNvSpPr txBox="1"/>
          <p:nvPr/>
        </p:nvSpPr>
        <p:spPr>
          <a:xfrm>
            <a:off x="5486400" y="9271426"/>
            <a:ext cx="5943600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Includes list of partners, reports,  protocols 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8"/>
              </a:rPr>
              <a:t>www.womenandrivers.com/</a:t>
            </a:r>
            <a:endParaRPr lang="en-US" sz="2200" dirty="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E277591A-AB5F-4216-B417-77BE2FB87EE8}"/>
              </a:ext>
            </a:extLst>
          </p:cNvPr>
          <p:cNvSpPr txBox="1"/>
          <p:nvPr/>
        </p:nvSpPr>
        <p:spPr>
          <a:xfrm>
            <a:off x="5486400" y="8702524"/>
            <a:ext cx="4805588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Women &amp; Rivers Network</a:t>
            </a:r>
          </a:p>
        </p:txBody>
      </p:sp>
    </p:spTree>
    <p:extLst>
      <p:ext uri="{BB962C8B-B14F-4D97-AF65-F5344CB8AC3E}">
        <p14:creationId xmlns:p14="http://schemas.microsoft.com/office/powerpoint/2010/main" val="315763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3C1F630-402E-4540-B041-F11A40A6A44E}"/>
              </a:ext>
            </a:extLst>
          </p:cNvPr>
          <p:cNvSpPr/>
          <p:nvPr/>
        </p:nvSpPr>
        <p:spPr>
          <a:xfrm>
            <a:off x="5076008" y="910570"/>
            <a:ext cx="5972992" cy="3077413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5486400" y="1556108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5486400" y="1638300"/>
            <a:ext cx="5411029" cy="2154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Information on Goal 5 (Achieve gender equality...) with publications and statements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2"/>
              </a:rPr>
              <a:t>sdgs.un.org/topics/gender-equality-and-</a:t>
            </a:r>
            <a:r>
              <a:rPr lang="en-US" sz="2200" dirty="0" err="1">
                <a:solidFill>
                  <a:srgbClr val="1E1E1E"/>
                </a:solidFill>
                <a:latin typeface="Now"/>
                <a:hlinkClick r:id="rId2"/>
              </a:rPr>
              <a:t>womens</a:t>
            </a:r>
            <a:r>
              <a:rPr lang="en-US" sz="2200" dirty="0">
                <a:solidFill>
                  <a:srgbClr val="1E1E1E"/>
                </a:solidFill>
                <a:latin typeface="Now"/>
                <a:hlinkClick r:id="rId2"/>
              </a:rPr>
              <a:t>-empowerment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86400" y="1028700"/>
            <a:ext cx="5105400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Sustainable Development Goals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5355" y="3162300"/>
            <a:ext cx="412499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2A9D8F"/>
                </a:solidFill>
                <a:latin typeface="Now"/>
              </a:rPr>
              <a:t>General information on gender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 dirty="0">
                <a:solidFill>
                  <a:srgbClr val="000000"/>
                </a:solidFill>
                <a:latin typeface="Now"/>
              </a:rPr>
              <a:t>ANNEX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| FURTHER LEARNING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486400" y="5864215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486400" y="5918626"/>
            <a:ext cx="6570291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UNDP’s Gender Equality Strategy 2018-2021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3"/>
              </a:rPr>
              <a:t>www.undp.org/publications/undp-gender-equality-strategy-2018-2021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86400" y="5336806"/>
            <a:ext cx="35896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UNDP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2039601" y="7880709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12039601" y="7922202"/>
            <a:ext cx="5943600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Includes publications, videos, and E-learning links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4"/>
              </a:rPr>
              <a:t>www.fao.org/gender/en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39600" y="7353300"/>
            <a:ext cx="5411029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Food &amp; Agriculture Organization</a:t>
            </a:r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C88FF479-8F1D-466A-A688-C41E4EE87E55}"/>
              </a:ext>
            </a:extLst>
          </p:cNvPr>
          <p:cNvSpPr/>
          <p:nvPr/>
        </p:nvSpPr>
        <p:spPr>
          <a:xfrm>
            <a:off x="12056691" y="4353133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C2B85B72-ADF6-4447-8A6C-B4F2ECE37198}"/>
              </a:ext>
            </a:extLst>
          </p:cNvPr>
          <p:cNvSpPr txBox="1"/>
          <p:nvPr/>
        </p:nvSpPr>
        <p:spPr>
          <a:xfrm>
            <a:off x="12056691" y="4394626"/>
            <a:ext cx="5943600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Includes webinars, blogs, and case studies 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5"/>
              </a:rPr>
              <a:t>www.iied.org/gender</a:t>
            </a:r>
            <a:endParaRPr lang="en-US" sz="2200" dirty="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4C612E91-19E4-4A88-BC40-AF93D4473C63}"/>
              </a:ext>
            </a:extLst>
          </p:cNvPr>
          <p:cNvSpPr txBox="1"/>
          <p:nvPr/>
        </p:nvSpPr>
        <p:spPr>
          <a:xfrm>
            <a:off x="12056691" y="3386957"/>
            <a:ext cx="5411029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International Institute for Environment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66547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5B34FBE-ED57-477E-A086-62A52F51092E}"/>
              </a:ext>
            </a:extLst>
          </p:cNvPr>
          <p:cNvSpPr/>
          <p:nvPr/>
        </p:nvSpPr>
        <p:spPr>
          <a:xfrm>
            <a:off x="10855794" y="1431452"/>
            <a:ext cx="7227320" cy="2797648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B61769-CA33-4F0A-9A9C-9CD3F1B2487F}"/>
              </a:ext>
            </a:extLst>
          </p:cNvPr>
          <p:cNvSpPr/>
          <p:nvPr/>
        </p:nvSpPr>
        <p:spPr>
          <a:xfrm>
            <a:off x="4191000" y="839505"/>
            <a:ext cx="5972992" cy="2312105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65355" y="3162300"/>
            <a:ext cx="412499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2A9D8F"/>
                </a:solidFill>
                <a:latin typeface="Now"/>
              </a:rPr>
              <a:t>Useful toolkits, guidelines, &amp; case studies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 dirty="0">
                <a:solidFill>
                  <a:srgbClr val="000000"/>
                </a:solidFill>
                <a:latin typeface="Now"/>
              </a:rPr>
              <a:t>ANNEX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| FURTHER LEARNING</a:t>
            </a:r>
          </a:p>
        </p:txBody>
      </p:sp>
      <p:sp>
        <p:nvSpPr>
          <p:cNvPr id="22" name="AutoShape 17">
            <a:extLst>
              <a:ext uri="{FF2B5EF4-FFF2-40B4-BE49-F238E27FC236}">
                <a16:creationId xmlns:a16="http://schemas.microsoft.com/office/drawing/2014/main" id="{DD04272B-2A39-4713-ABCC-2F7F31AC8940}"/>
              </a:ext>
            </a:extLst>
          </p:cNvPr>
          <p:cNvSpPr/>
          <p:nvPr/>
        </p:nvSpPr>
        <p:spPr>
          <a:xfrm>
            <a:off x="4568712" y="4726358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C0FAFCB9-A5E0-414A-92DB-E4499E352C32}"/>
              </a:ext>
            </a:extLst>
          </p:cNvPr>
          <p:cNvSpPr txBox="1"/>
          <p:nvPr/>
        </p:nvSpPr>
        <p:spPr>
          <a:xfrm>
            <a:off x="4504756" y="4720609"/>
            <a:ext cx="6391844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Story of women taking the lead in natural resource management in Cambodia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2"/>
              </a:rPr>
              <a:t>www.oxfamamerica.org/explore/stories/women-taking-lead-cambodia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BA0C2D0-C4B6-41DA-9EAF-4FC779603DD3}"/>
              </a:ext>
            </a:extLst>
          </p:cNvPr>
          <p:cNvSpPr txBox="1"/>
          <p:nvPr/>
        </p:nvSpPr>
        <p:spPr>
          <a:xfrm>
            <a:off x="4511504" y="4198950"/>
            <a:ext cx="371737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" panose="020B0604020202020204" charset="0"/>
              </a:rPr>
              <a:t>CASE STUDY: </a:t>
            </a:r>
            <a:r>
              <a:rPr lang="en-US" sz="2400" dirty="0">
                <a:solidFill>
                  <a:srgbClr val="F9844A"/>
                </a:solidFill>
                <a:latin typeface="Now Bold"/>
              </a:rPr>
              <a:t>Oxfam</a:t>
            </a:r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ECD858B3-E350-4E48-8127-676CB213CFA4}"/>
              </a:ext>
            </a:extLst>
          </p:cNvPr>
          <p:cNvSpPr/>
          <p:nvPr/>
        </p:nvSpPr>
        <p:spPr>
          <a:xfrm>
            <a:off x="4559756" y="8515175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5D33E341-14DF-4802-B571-FE3A2205D577}"/>
              </a:ext>
            </a:extLst>
          </p:cNvPr>
          <p:cNvSpPr txBox="1"/>
          <p:nvPr/>
        </p:nvSpPr>
        <p:spPr>
          <a:xfrm>
            <a:off x="4495800" y="8509426"/>
            <a:ext cx="6391844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Series of blogs on gender issues across sectors, but primarily environmental issues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3"/>
              </a:rPr>
              <a:t>www.iied.org/blogs/theme/gender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31B21E82-DBB7-42C6-AE68-2894D24514A6}"/>
              </a:ext>
            </a:extLst>
          </p:cNvPr>
          <p:cNvSpPr txBox="1"/>
          <p:nvPr/>
        </p:nvSpPr>
        <p:spPr>
          <a:xfrm>
            <a:off x="4502548" y="7987767"/>
            <a:ext cx="3717372" cy="41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" panose="020B0604020202020204" charset="0"/>
              </a:rPr>
              <a:t>BLOGS: </a:t>
            </a:r>
            <a:r>
              <a:rPr lang="en-US" sz="2400" dirty="0" err="1">
                <a:solidFill>
                  <a:srgbClr val="F9844A"/>
                </a:solidFill>
                <a:latin typeface="Now Bold"/>
              </a:rPr>
              <a:t>iied</a:t>
            </a:r>
            <a:r>
              <a:rPr lang="en-US" sz="2400" dirty="0">
                <a:solidFill>
                  <a:srgbClr val="F9844A"/>
                </a:solidFill>
                <a:latin typeface="Now Bold"/>
              </a:rPr>
              <a:t> </a:t>
            </a:r>
          </a:p>
        </p:txBody>
      </p:sp>
      <p:sp>
        <p:nvSpPr>
          <p:cNvPr id="37" name="AutoShape 17">
            <a:extLst>
              <a:ext uri="{FF2B5EF4-FFF2-40B4-BE49-F238E27FC236}">
                <a16:creationId xmlns:a16="http://schemas.microsoft.com/office/drawing/2014/main" id="{628FEED5-AF0D-496E-8E3E-1AE0E1B7B5BA}"/>
              </a:ext>
            </a:extLst>
          </p:cNvPr>
          <p:cNvSpPr/>
          <p:nvPr/>
        </p:nvSpPr>
        <p:spPr>
          <a:xfrm>
            <a:off x="4483556" y="1580975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B4EC67B4-D5AF-489A-A448-09D018425FB0}"/>
              </a:ext>
            </a:extLst>
          </p:cNvPr>
          <p:cNvSpPr txBox="1"/>
          <p:nvPr/>
        </p:nvSpPr>
        <p:spPr>
          <a:xfrm>
            <a:off x="4419600" y="1575226"/>
            <a:ext cx="6391844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Gender Toolkit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4"/>
              </a:rPr>
              <a:t>www.cepf.net/sites/default/files/cepf-gender-toolkit-2018-en.pdf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B101D233-BC5D-4D44-8AB0-24D22DDD29E0}"/>
              </a:ext>
            </a:extLst>
          </p:cNvPr>
          <p:cNvSpPr txBox="1"/>
          <p:nvPr/>
        </p:nvSpPr>
        <p:spPr>
          <a:xfrm>
            <a:off x="4426347" y="1053567"/>
            <a:ext cx="5666099" cy="41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" panose="020B0604020202020204" charset="0"/>
              </a:rPr>
              <a:t>TOOLKIT: </a:t>
            </a:r>
            <a:r>
              <a:rPr lang="en-US" sz="2400" dirty="0">
                <a:solidFill>
                  <a:srgbClr val="F9844A"/>
                </a:solidFill>
                <a:latin typeface="Now Bold"/>
              </a:rPr>
              <a:t>CEPF</a:t>
            </a:r>
          </a:p>
        </p:txBody>
      </p:sp>
      <p:sp>
        <p:nvSpPr>
          <p:cNvPr id="40" name="AutoShape 17">
            <a:extLst>
              <a:ext uri="{FF2B5EF4-FFF2-40B4-BE49-F238E27FC236}">
                <a16:creationId xmlns:a16="http://schemas.microsoft.com/office/drawing/2014/main" id="{45BF6CBA-87F9-4C17-A149-11911483548B}"/>
              </a:ext>
            </a:extLst>
          </p:cNvPr>
          <p:cNvSpPr/>
          <p:nvPr/>
        </p:nvSpPr>
        <p:spPr>
          <a:xfrm>
            <a:off x="11383710" y="2013308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id="{1E1468C1-8307-418F-989C-8216978FF302}"/>
              </a:ext>
            </a:extLst>
          </p:cNvPr>
          <p:cNvSpPr txBox="1"/>
          <p:nvPr/>
        </p:nvSpPr>
        <p:spPr>
          <a:xfrm>
            <a:off x="11319754" y="2007559"/>
            <a:ext cx="6391844" cy="2154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Gender Analysis Toolkit for Coastal Management Practitioners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5"/>
              </a:rPr>
              <a:t>www.mangrovesforthefuture.org/assets/Repository/Documents/Gender-Analysis-Toolkit-for-Coastal-Management-Practitioners.pdf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B0C90CCA-9D54-4323-B923-A78C78F2CB74}"/>
              </a:ext>
            </a:extLst>
          </p:cNvPr>
          <p:cNvSpPr txBox="1"/>
          <p:nvPr/>
        </p:nvSpPr>
        <p:spPr>
          <a:xfrm>
            <a:off x="11326501" y="1485900"/>
            <a:ext cx="5666099" cy="41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" panose="020B0604020202020204" charset="0"/>
              </a:rPr>
              <a:t>TOOLKIT: </a:t>
            </a:r>
            <a:r>
              <a:rPr lang="en-US" sz="2400" dirty="0">
                <a:solidFill>
                  <a:srgbClr val="F9844A"/>
                </a:solidFill>
                <a:latin typeface="Now Bold"/>
              </a:rPr>
              <a:t>Mangroves for the Future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C99109F6-592C-4755-8BFD-11BA2322A6BC}"/>
              </a:ext>
            </a:extLst>
          </p:cNvPr>
          <p:cNvSpPr/>
          <p:nvPr/>
        </p:nvSpPr>
        <p:spPr>
          <a:xfrm>
            <a:off x="11383710" y="6064125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4" name="TextBox 18">
            <a:extLst>
              <a:ext uri="{FF2B5EF4-FFF2-40B4-BE49-F238E27FC236}">
                <a16:creationId xmlns:a16="http://schemas.microsoft.com/office/drawing/2014/main" id="{A75354A1-8B0F-4B9F-A6C2-5A67479E1AFD}"/>
              </a:ext>
            </a:extLst>
          </p:cNvPr>
          <p:cNvSpPr txBox="1"/>
          <p:nvPr/>
        </p:nvSpPr>
        <p:spPr>
          <a:xfrm>
            <a:off x="11319753" y="6058376"/>
            <a:ext cx="6682595" cy="2590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Regional gender analysis for coastal resource management in Southeast Asia + Indian Ocean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6"/>
              </a:rPr>
              <a:t>www.mangrovesforthefuture.org/assets/Repository/Documents/Regional-Synthesis-Report-Gender-in-coastal-and-fisheries-resource-management.pdf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3933DF27-22AB-42CC-9EA2-065ABD707DFA}"/>
              </a:ext>
            </a:extLst>
          </p:cNvPr>
          <p:cNvSpPr txBox="1"/>
          <p:nvPr/>
        </p:nvSpPr>
        <p:spPr>
          <a:xfrm>
            <a:off x="11326501" y="5536717"/>
            <a:ext cx="5666099" cy="41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" panose="020B0604020202020204" charset="0"/>
              </a:rPr>
              <a:t>REPORT: </a:t>
            </a:r>
            <a:r>
              <a:rPr lang="en-US" sz="2400" dirty="0">
                <a:solidFill>
                  <a:srgbClr val="F9844A"/>
                </a:solidFill>
                <a:latin typeface="Now Bold"/>
              </a:rPr>
              <a:t>Mangroves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85060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B5FBB8-C380-4A7C-8917-EF9FBD1EAD4E}"/>
              </a:ext>
            </a:extLst>
          </p:cNvPr>
          <p:cNvSpPr/>
          <p:nvPr/>
        </p:nvSpPr>
        <p:spPr>
          <a:xfrm>
            <a:off x="4489649" y="1380288"/>
            <a:ext cx="5972992" cy="2772604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65355" y="3162300"/>
            <a:ext cx="4124998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2A9D8F"/>
                </a:solidFill>
                <a:latin typeface="Now"/>
              </a:rPr>
              <a:t>Resources on</a:t>
            </a:r>
          </a:p>
          <a:p>
            <a:r>
              <a:rPr lang="en-US" sz="4000" dirty="0">
                <a:solidFill>
                  <a:srgbClr val="2A9D8F"/>
                </a:solidFill>
                <a:latin typeface="Now"/>
              </a:rPr>
              <a:t>Indo-Burma Hotspot CEPF Grantees &amp; Collaborators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 dirty="0">
                <a:solidFill>
                  <a:srgbClr val="000000"/>
                </a:solidFill>
                <a:latin typeface="Now"/>
              </a:rPr>
              <a:t>ANNEX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| FURTHER LEARNING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23897" y="1990126"/>
            <a:ext cx="5952132" cy="171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Find project reports and information for the grantees in this presentation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2"/>
              </a:rPr>
              <a:t>www.cepf.net/our-work/biodiversity-hotspots/indo-burma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575701" y="1990126"/>
            <a:ext cx="4812487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4512674" y="1532688"/>
            <a:ext cx="619905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CEPF Indo-Burma Hotspot Grantees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735874F6-A6FC-4432-9970-73BF51EE5B41}"/>
              </a:ext>
            </a:extLst>
          </p:cNvPr>
          <p:cNvSpPr txBox="1"/>
          <p:nvPr/>
        </p:nvSpPr>
        <p:spPr>
          <a:xfrm>
            <a:off x="4424879" y="4991100"/>
            <a:ext cx="6454140" cy="2590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Story: “Thai women organized to protect their community’s wetland forest”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3"/>
              </a:rPr>
              <a:t>www.recoftc.org/stories/</a:t>
            </a:r>
            <a:r>
              <a:rPr lang="en-US" sz="2200" dirty="0" err="1">
                <a:solidFill>
                  <a:srgbClr val="1E1E1E"/>
                </a:solidFill>
                <a:latin typeface="Now"/>
                <a:hlinkClick r:id="rId3"/>
              </a:rPr>
              <a:t>thai</a:t>
            </a:r>
            <a:r>
              <a:rPr lang="en-US" sz="2200" dirty="0">
                <a:solidFill>
                  <a:srgbClr val="1E1E1E"/>
                </a:solidFill>
                <a:latin typeface="Now"/>
                <a:hlinkClick r:id="rId3"/>
              </a:rPr>
              <a:t>-women-organized-protect-their-community’s-wetland-forest</a:t>
            </a:r>
            <a:endParaRPr lang="en-US" sz="2200" dirty="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34" name="AutoShape 9">
            <a:extLst>
              <a:ext uri="{FF2B5EF4-FFF2-40B4-BE49-F238E27FC236}">
                <a16:creationId xmlns:a16="http://schemas.microsoft.com/office/drawing/2014/main" id="{81671B3B-330B-4803-9F88-4F959ADFAD0B}"/>
              </a:ext>
            </a:extLst>
          </p:cNvPr>
          <p:cNvSpPr/>
          <p:nvPr/>
        </p:nvSpPr>
        <p:spPr>
          <a:xfrm>
            <a:off x="4499501" y="4991100"/>
            <a:ext cx="4812487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B5F154E9-EFE9-4C01-AE9A-458ABA94FFF0}"/>
              </a:ext>
            </a:extLst>
          </p:cNvPr>
          <p:cNvSpPr txBox="1"/>
          <p:nvPr/>
        </p:nvSpPr>
        <p:spPr>
          <a:xfrm>
            <a:off x="4439772" y="4457700"/>
            <a:ext cx="6199052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Boon </a:t>
            </a:r>
            <a:r>
              <a:rPr lang="en-US" sz="2400" dirty="0" err="1">
                <a:solidFill>
                  <a:srgbClr val="F9844A"/>
                </a:solidFill>
                <a:latin typeface="Now Bold"/>
              </a:rPr>
              <a:t>Rueang</a:t>
            </a:r>
            <a:r>
              <a:rPr lang="en-US" sz="2400" dirty="0">
                <a:solidFill>
                  <a:srgbClr val="F9844A"/>
                </a:solidFill>
                <a:latin typeface="Now Bold"/>
              </a:rPr>
              <a:t> Women’s Group, Thailand</a:t>
            </a: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74936846-E58A-4E3F-995A-AAD553E8D1AC}"/>
              </a:ext>
            </a:extLst>
          </p:cNvPr>
          <p:cNvSpPr txBox="1"/>
          <p:nvPr/>
        </p:nvSpPr>
        <p:spPr>
          <a:xfrm>
            <a:off x="11178955" y="1867138"/>
            <a:ext cx="6880445" cy="651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News: “The Women’s Union of Long </a:t>
            </a:r>
            <a:r>
              <a:rPr lang="en-US" sz="2200" dirty="0" err="1">
                <a:solidFill>
                  <a:srgbClr val="1E1E1E"/>
                </a:solidFill>
                <a:latin typeface="Now"/>
              </a:rPr>
              <a:t>Phu</a:t>
            </a:r>
            <a:r>
              <a:rPr lang="en-US" sz="2200" dirty="0">
                <a:solidFill>
                  <a:srgbClr val="1E1E1E"/>
                </a:solidFill>
                <a:latin typeface="Now"/>
              </a:rPr>
              <a:t> District organizes a seminar on community communication, environmental monitoring and protection”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4"/>
              </a:rPr>
              <a:t>www.warecod.org.vn/en/thong-tin/news/54/672/The-Womens-Union-of-Long-Phu-District-organizes-a-seminar-on-community-communication-environmental-monitoring-and-protection.aspx</a:t>
            </a:r>
            <a:endParaRPr lang="en-US" sz="2200" dirty="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 dirty="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Grantee Success Story: Sustainable Fishing in Vietnam  </a:t>
            </a:r>
            <a:r>
              <a:rPr lang="en-US" sz="2200" dirty="0">
                <a:solidFill>
                  <a:srgbClr val="1E1E1E"/>
                </a:solidFill>
                <a:latin typeface="Now"/>
                <a:hlinkClick r:id="rId5"/>
              </a:rPr>
              <a:t>www.cepf.net/stories/grantee-success-story-sustainable-fishing-vietnam</a:t>
            </a:r>
            <a:endParaRPr lang="en-US" sz="2200" dirty="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 dirty="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40" name="AutoShape 9">
            <a:extLst>
              <a:ext uri="{FF2B5EF4-FFF2-40B4-BE49-F238E27FC236}">
                <a16:creationId xmlns:a16="http://schemas.microsoft.com/office/drawing/2014/main" id="{7A165C08-A02D-4C95-A827-099FC1E982CF}"/>
              </a:ext>
            </a:extLst>
          </p:cNvPr>
          <p:cNvSpPr/>
          <p:nvPr/>
        </p:nvSpPr>
        <p:spPr>
          <a:xfrm>
            <a:off x="11432058" y="1867138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6595B66E-390E-4F19-A609-F2A19A9D303F}"/>
              </a:ext>
            </a:extLst>
          </p:cNvPr>
          <p:cNvSpPr txBox="1"/>
          <p:nvPr/>
        </p:nvSpPr>
        <p:spPr>
          <a:xfrm>
            <a:off x="11178955" y="1418528"/>
            <a:ext cx="563550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WARECOD, Vietnam</a:t>
            </a:r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EF514F7B-23E9-4BFC-AB1A-567284575DDC}"/>
              </a:ext>
            </a:extLst>
          </p:cNvPr>
          <p:cNvSpPr txBox="1"/>
          <p:nvPr/>
        </p:nvSpPr>
        <p:spPr>
          <a:xfrm>
            <a:off x="11201400" y="8225809"/>
            <a:ext cx="6880445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Gender rights: Project information, publications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6"/>
              </a:rPr>
              <a:t>www.internationalrivers.org/issues/human-rights/gender-rights/</a:t>
            </a:r>
            <a:endParaRPr lang="en-US" sz="2200" dirty="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36767606-5932-4B77-882D-E7A546775059}"/>
              </a:ext>
            </a:extLst>
          </p:cNvPr>
          <p:cNvSpPr/>
          <p:nvPr/>
        </p:nvSpPr>
        <p:spPr>
          <a:xfrm>
            <a:off x="11201400" y="8191500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AA92B0FC-24D5-477C-8D21-EBDC312446C2}"/>
              </a:ext>
            </a:extLst>
          </p:cNvPr>
          <p:cNvSpPr txBox="1"/>
          <p:nvPr/>
        </p:nvSpPr>
        <p:spPr>
          <a:xfrm>
            <a:off x="11204697" y="7658100"/>
            <a:ext cx="563550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9844A"/>
                </a:solidFill>
                <a:latin typeface="Now Bold"/>
              </a:rPr>
              <a:t>International Rivers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79D14953-C14F-4D88-8C8B-37BB7F10E315}"/>
              </a:ext>
            </a:extLst>
          </p:cNvPr>
          <p:cNvSpPr txBox="1"/>
          <p:nvPr/>
        </p:nvSpPr>
        <p:spPr>
          <a:xfrm>
            <a:off x="4424879" y="7429500"/>
            <a:ext cx="6454140" cy="2590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</a:rPr>
              <a:t>Profile &amp; video as part of the </a:t>
            </a:r>
            <a:br>
              <a:rPr lang="en-US" sz="2200" dirty="0">
                <a:solidFill>
                  <a:srgbClr val="1E1E1E"/>
                </a:solidFill>
                <a:latin typeface="Now"/>
              </a:rPr>
            </a:br>
            <a:r>
              <a:rPr lang="en-US" sz="2200" dirty="0">
                <a:solidFill>
                  <a:srgbClr val="1E1E1E"/>
                </a:solidFill>
                <a:latin typeface="Now"/>
              </a:rPr>
              <a:t>Equator Prize 2020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7"/>
              </a:rPr>
              <a:t>www.equatorinitiative.org/2020/06/04/boon-rueang-wetland-forest-conservation-group/</a:t>
            </a:r>
            <a:endParaRPr lang="en-US" sz="2200" dirty="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83692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igrationSourceURL xmlns="26dc9545-3485-43d9-a12f-7a40a730fcd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083D239C1A540BD3CFB9F438960AD" ma:contentTypeVersion="18" ma:contentTypeDescription="Create a new document." ma:contentTypeScope="" ma:versionID="5ba0e699cc210f44d18291f0a8e2f58b">
  <xsd:schema xmlns:xsd="http://www.w3.org/2001/XMLSchema" xmlns:xs="http://www.w3.org/2001/XMLSchema" xmlns:p="http://schemas.microsoft.com/office/2006/metadata/properties" xmlns:ns1="http://schemas.microsoft.com/sharepoint/v3" xmlns:ns2="cd70a8df-fc1c-4d74-973c-c6c37511b536" xmlns:ns3="26dc9545-3485-43d9-a12f-7a40a730fcd3" targetNamespace="http://schemas.microsoft.com/office/2006/metadata/properties" ma:root="true" ma:fieldsID="7a624c9944140878bd4e6f7ff5037010" ns1:_="" ns2:_="" ns3:_="">
    <xsd:import namespace="http://schemas.microsoft.com/sharepoint/v3"/>
    <xsd:import namespace="cd70a8df-fc1c-4d74-973c-c6c37511b536"/>
    <xsd:import namespace="26dc9545-3485-43d9-a12f-7a40a730fc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igrationSourceURL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0a8df-fc1c-4d74-973c-c6c37511b5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c9545-3485-43d9-a12f-7a40a730fcd3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5E4F4D-2B01-46FA-A75D-B2AB3E65E95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6dc9545-3485-43d9-a12f-7a40a730fcd3"/>
  </ds:schemaRefs>
</ds:datastoreItem>
</file>

<file path=customXml/itemProps2.xml><?xml version="1.0" encoding="utf-8"?>
<ds:datastoreItem xmlns:ds="http://schemas.openxmlformats.org/officeDocument/2006/customXml" ds:itemID="{57E142A2-061D-4548-88BC-6076397086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9C3D4-E240-4EF4-8450-BD26A4A4A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70a8df-fc1c-4d74-973c-c6c37511b536"/>
    <ds:schemaRef ds:uri="26dc9545-3485-43d9-a12f-7a40a730fc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6741</TotalTime>
  <Words>1017</Words>
  <Application>Microsoft Office PowerPoint</Application>
  <PresentationFormat>Custom</PresentationFormat>
  <Paragraphs>150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Now</vt:lpstr>
      <vt:lpstr>Sailors</vt:lpstr>
      <vt:lpstr>Now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CEPF Gender Knowledge Product</dc:title>
  <dc:creator>Kristin Betz</dc:creator>
  <cp:lastModifiedBy>Kristin Betz</cp:lastModifiedBy>
  <cp:revision>602</cp:revision>
  <cp:lastPrinted>2021-11-19T15:58:16Z</cp:lastPrinted>
  <dcterms:created xsi:type="dcterms:W3CDTF">2006-08-16T00:00:00Z</dcterms:created>
  <dcterms:modified xsi:type="dcterms:W3CDTF">2022-01-11T17:16:54Z</dcterms:modified>
  <dc:identifier>DAEpYkZ1jA4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0x01010074D083D239C1A540BD3CFB9F438960AD</vt:lpwstr>
  </property>
</Properties>
</file>